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0" r:id="rId39"/>
    <p:sldId id="295" r:id="rId40"/>
    <p:sldId id="296" r:id="rId41"/>
    <p:sldId id="299" r:id="rId42"/>
    <p:sldId id="301" r:id="rId43"/>
    <p:sldId id="297" r:id="rId44"/>
    <p:sldId id="298" r:id="rId45"/>
    <p:sldId id="302" r:id="rId46"/>
    <p:sldId id="25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CCCE8-046F-9E48-B5F3-AAFC77071148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C3B66-A1BA-414C-AF34-4C302E17C6F9}">
      <dgm:prSet phldrT="[Text]"/>
      <dgm:spPr/>
      <dgm:t>
        <a:bodyPr/>
        <a:lstStyle/>
        <a:p>
          <a:r>
            <a:rPr lang="en-US" dirty="0" smtClean="0"/>
            <a:t>On-demand</a:t>
          </a:r>
          <a:endParaRPr lang="en-US" dirty="0"/>
        </a:p>
      </dgm:t>
    </dgm:pt>
    <dgm:pt modelId="{C0D30408-E721-B64A-A463-43F1698FA28A}" type="parTrans" cxnId="{FCE94956-F6C6-3841-BAAF-0EDB1F33F086}">
      <dgm:prSet/>
      <dgm:spPr/>
      <dgm:t>
        <a:bodyPr/>
        <a:lstStyle/>
        <a:p>
          <a:endParaRPr lang="en-US"/>
        </a:p>
      </dgm:t>
    </dgm:pt>
    <dgm:pt modelId="{E4BB9096-DEAB-2A43-A9A1-63E632A08CDF}" type="sibTrans" cxnId="{FCE94956-F6C6-3841-BAAF-0EDB1F33F086}">
      <dgm:prSet/>
      <dgm:spPr/>
      <dgm:t>
        <a:bodyPr/>
        <a:lstStyle/>
        <a:p>
          <a:endParaRPr lang="en-US"/>
        </a:p>
      </dgm:t>
    </dgm:pt>
    <dgm:pt modelId="{A4827EB2-40D0-F941-A14D-A4CA64009B64}">
      <dgm:prSet phldrT="[Text]"/>
      <dgm:spPr/>
      <dgm:t>
        <a:bodyPr/>
        <a:lstStyle/>
        <a:p>
          <a:r>
            <a:rPr lang="en-US" dirty="0" smtClean="0"/>
            <a:t>Infrastructure available as needed via a self-service interface</a:t>
          </a:r>
          <a:endParaRPr lang="en-US" dirty="0"/>
        </a:p>
      </dgm:t>
    </dgm:pt>
    <dgm:pt modelId="{60C582AF-A486-BA4C-9CF8-ED816D8C2CDF}" type="parTrans" cxnId="{731BB020-6339-A640-B1DE-E3A7CA414EE0}">
      <dgm:prSet/>
      <dgm:spPr/>
      <dgm:t>
        <a:bodyPr/>
        <a:lstStyle/>
        <a:p>
          <a:endParaRPr lang="en-US"/>
        </a:p>
      </dgm:t>
    </dgm:pt>
    <dgm:pt modelId="{F766E602-CF1B-D34C-8128-8E14DEF998A2}" type="sibTrans" cxnId="{731BB020-6339-A640-B1DE-E3A7CA414EE0}">
      <dgm:prSet/>
      <dgm:spPr/>
      <dgm:t>
        <a:bodyPr/>
        <a:lstStyle/>
        <a:p>
          <a:endParaRPr lang="en-US"/>
        </a:p>
      </dgm:t>
    </dgm:pt>
    <dgm:pt modelId="{DDAD37B7-9021-BC42-A5FC-0A5E6AD96517}">
      <dgm:prSet phldrT="[Text]"/>
      <dgm:spPr/>
      <dgm:t>
        <a:bodyPr/>
        <a:lstStyle/>
        <a:p>
          <a:r>
            <a:rPr lang="en-US" dirty="0" smtClean="0"/>
            <a:t>Network access</a:t>
          </a:r>
          <a:endParaRPr lang="en-US" dirty="0"/>
        </a:p>
      </dgm:t>
    </dgm:pt>
    <dgm:pt modelId="{9DB3039F-CFAB-CE42-A267-5E80D0087F3A}" type="parTrans" cxnId="{BB0397D6-A570-2942-9C45-EDC276D81A41}">
      <dgm:prSet/>
      <dgm:spPr/>
      <dgm:t>
        <a:bodyPr/>
        <a:lstStyle/>
        <a:p>
          <a:endParaRPr lang="en-US"/>
        </a:p>
      </dgm:t>
    </dgm:pt>
    <dgm:pt modelId="{6A52D2F7-33E9-2443-B92E-9CDD0538A4FC}" type="sibTrans" cxnId="{BB0397D6-A570-2942-9C45-EDC276D81A41}">
      <dgm:prSet/>
      <dgm:spPr/>
      <dgm:t>
        <a:bodyPr/>
        <a:lstStyle/>
        <a:p>
          <a:endParaRPr lang="en-US"/>
        </a:p>
      </dgm:t>
    </dgm:pt>
    <dgm:pt modelId="{FFF00C16-A3E8-294F-8211-A4185C0ED5D0}">
      <dgm:prSet phldrT="[Text]"/>
      <dgm:spPr/>
      <dgm:t>
        <a:bodyPr/>
        <a:lstStyle/>
        <a:p>
          <a:r>
            <a:rPr lang="en-US" dirty="0" smtClean="0"/>
            <a:t>Infrastructure accessed via a broad network (generally Internet)</a:t>
          </a:r>
          <a:endParaRPr lang="en-US" dirty="0"/>
        </a:p>
      </dgm:t>
    </dgm:pt>
    <dgm:pt modelId="{58184FCC-3571-D949-B267-89751CE0CAF7}" type="parTrans" cxnId="{153E3EA8-58BB-4140-B67E-6FF98A62CEB7}">
      <dgm:prSet/>
      <dgm:spPr/>
      <dgm:t>
        <a:bodyPr/>
        <a:lstStyle/>
        <a:p>
          <a:endParaRPr lang="en-US"/>
        </a:p>
      </dgm:t>
    </dgm:pt>
    <dgm:pt modelId="{B8221528-DBF0-6C4B-99A9-EEB224459A29}" type="sibTrans" cxnId="{153E3EA8-58BB-4140-B67E-6FF98A62CEB7}">
      <dgm:prSet/>
      <dgm:spPr/>
      <dgm:t>
        <a:bodyPr/>
        <a:lstStyle/>
        <a:p>
          <a:endParaRPr lang="en-US"/>
        </a:p>
      </dgm:t>
    </dgm:pt>
    <dgm:pt modelId="{D61D7959-010F-804C-A8D2-1CE535FFEEAB}">
      <dgm:prSet phldrT="[Text]"/>
      <dgm:spPr/>
      <dgm:t>
        <a:bodyPr/>
        <a:lstStyle/>
        <a:p>
          <a:r>
            <a:rPr lang="en-US" dirty="0" smtClean="0"/>
            <a:t>Resource pooling</a:t>
          </a:r>
          <a:endParaRPr lang="en-US" dirty="0"/>
        </a:p>
      </dgm:t>
    </dgm:pt>
    <dgm:pt modelId="{CCF8C636-0F47-0141-B31A-40C6DCB63FC5}" type="parTrans" cxnId="{3795A54F-8054-B649-9E3E-25BFCB810489}">
      <dgm:prSet/>
      <dgm:spPr/>
      <dgm:t>
        <a:bodyPr/>
        <a:lstStyle/>
        <a:p>
          <a:endParaRPr lang="en-US"/>
        </a:p>
      </dgm:t>
    </dgm:pt>
    <dgm:pt modelId="{F7F2CE45-409C-F848-B391-8BB18D0FB656}" type="sibTrans" cxnId="{3795A54F-8054-B649-9E3E-25BFCB810489}">
      <dgm:prSet/>
      <dgm:spPr/>
      <dgm:t>
        <a:bodyPr/>
        <a:lstStyle/>
        <a:p>
          <a:endParaRPr lang="en-US"/>
        </a:p>
      </dgm:t>
    </dgm:pt>
    <dgm:pt modelId="{A93983A6-B7F5-8C42-A508-59AEB078132C}">
      <dgm:prSet phldrT="[Text]"/>
      <dgm:spPr/>
      <dgm:t>
        <a:bodyPr/>
        <a:lstStyle/>
        <a:p>
          <a:r>
            <a:rPr lang="en-US" dirty="0" smtClean="0"/>
            <a:t>Infrastructure aggregated into large resource pools which are subsequently partitioned to support specific functions</a:t>
          </a:r>
          <a:endParaRPr lang="en-US" dirty="0"/>
        </a:p>
      </dgm:t>
    </dgm:pt>
    <dgm:pt modelId="{ABFB787C-9B75-8B40-AFA3-F040B70F8B33}" type="parTrans" cxnId="{5B09719D-BBCB-794C-BC0D-63586C6ED2E7}">
      <dgm:prSet/>
      <dgm:spPr/>
      <dgm:t>
        <a:bodyPr/>
        <a:lstStyle/>
        <a:p>
          <a:endParaRPr lang="en-US"/>
        </a:p>
      </dgm:t>
    </dgm:pt>
    <dgm:pt modelId="{A379B530-01B8-4C42-9890-D6693D470E69}" type="sibTrans" cxnId="{5B09719D-BBCB-794C-BC0D-63586C6ED2E7}">
      <dgm:prSet/>
      <dgm:spPr/>
      <dgm:t>
        <a:bodyPr/>
        <a:lstStyle/>
        <a:p>
          <a:endParaRPr lang="en-US"/>
        </a:p>
      </dgm:t>
    </dgm:pt>
    <dgm:pt modelId="{48104C5C-D425-6748-9BAF-AB273CC086B2}">
      <dgm:prSet phldrT="[Text]"/>
      <dgm:spPr/>
      <dgm:t>
        <a:bodyPr/>
        <a:lstStyle/>
        <a:p>
          <a:r>
            <a:rPr lang="en-US" dirty="0" smtClean="0"/>
            <a:t>Elasticity</a:t>
          </a:r>
          <a:endParaRPr lang="en-US" dirty="0"/>
        </a:p>
      </dgm:t>
    </dgm:pt>
    <dgm:pt modelId="{4D238DC7-B30D-4F4D-A5BA-4A950714C325}" type="parTrans" cxnId="{919F94C0-6F7C-5E43-984B-BF1ED9915F99}">
      <dgm:prSet/>
      <dgm:spPr/>
      <dgm:t>
        <a:bodyPr/>
        <a:lstStyle/>
        <a:p>
          <a:endParaRPr lang="en-US"/>
        </a:p>
      </dgm:t>
    </dgm:pt>
    <dgm:pt modelId="{1E3C137B-9C9C-E743-BADE-808F91B4ECD7}" type="sibTrans" cxnId="{919F94C0-6F7C-5E43-984B-BF1ED9915F99}">
      <dgm:prSet/>
      <dgm:spPr/>
      <dgm:t>
        <a:bodyPr/>
        <a:lstStyle/>
        <a:p>
          <a:endParaRPr lang="en-US"/>
        </a:p>
      </dgm:t>
    </dgm:pt>
    <dgm:pt modelId="{132B72DE-CC40-2E47-AA34-5A6D40136604}">
      <dgm:prSet phldrT="[Text]"/>
      <dgm:spPr/>
      <dgm:t>
        <a:bodyPr/>
        <a:lstStyle/>
        <a:p>
          <a:r>
            <a:rPr lang="en-US" dirty="0" smtClean="0"/>
            <a:t>Utility service</a:t>
          </a:r>
          <a:endParaRPr lang="en-US" dirty="0"/>
        </a:p>
      </dgm:t>
    </dgm:pt>
    <dgm:pt modelId="{81D95E8A-BBD4-074B-A1C9-338704CBFFE6}" type="parTrans" cxnId="{DBD89B23-8E20-3244-9099-9A797B3D2954}">
      <dgm:prSet/>
      <dgm:spPr/>
      <dgm:t>
        <a:bodyPr/>
        <a:lstStyle/>
        <a:p>
          <a:endParaRPr lang="en-US"/>
        </a:p>
      </dgm:t>
    </dgm:pt>
    <dgm:pt modelId="{90EBEF84-2810-B549-AB8B-639F8CB4DB0B}" type="sibTrans" cxnId="{DBD89B23-8E20-3244-9099-9A797B3D2954}">
      <dgm:prSet/>
      <dgm:spPr/>
      <dgm:t>
        <a:bodyPr/>
        <a:lstStyle/>
        <a:p>
          <a:endParaRPr lang="en-US"/>
        </a:p>
      </dgm:t>
    </dgm:pt>
    <dgm:pt modelId="{708F6677-3EB0-0746-8D99-2F457BA01A35}">
      <dgm:prSet phldrT="[Text]"/>
      <dgm:spPr/>
      <dgm:t>
        <a:bodyPr/>
        <a:lstStyle/>
        <a:p>
          <a:r>
            <a:rPr lang="en-US" dirty="0" smtClean="0"/>
            <a:t>Ability to rapidly provision and de-provision services as </a:t>
          </a:r>
          <a:r>
            <a:rPr lang="en-US" dirty="0" err="1" smtClean="0"/>
            <a:t>nedded</a:t>
          </a:r>
          <a:endParaRPr lang="en-US" dirty="0"/>
        </a:p>
      </dgm:t>
    </dgm:pt>
    <dgm:pt modelId="{9627FFF7-753D-D749-8F66-DE0EF3A05BA1}" type="parTrans" cxnId="{769F8663-BBA5-C049-A0F3-61C5C0C89D29}">
      <dgm:prSet/>
      <dgm:spPr/>
      <dgm:t>
        <a:bodyPr/>
        <a:lstStyle/>
        <a:p>
          <a:endParaRPr lang="en-US"/>
        </a:p>
      </dgm:t>
    </dgm:pt>
    <dgm:pt modelId="{5F2BD584-4AF6-5B4E-876C-0C0DE609D06E}" type="sibTrans" cxnId="{769F8663-BBA5-C049-A0F3-61C5C0C89D29}">
      <dgm:prSet/>
      <dgm:spPr/>
      <dgm:t>
        <a:bodyPr/>
        <a:lstStyle/>
        <a:p>
          <a:endParaRPr lang="en-US"/>
        </a:p>
      </dgm:t>
    </dgm:pt>
    <dgm:pt modelId="{C4CC64D3-3818-904E-A92A-70E24CC842A4}">
      <dgm:prSet phldrT="[Text]"/>
      <dgm:spPr/>
      <dgm:t>
        <a:bodyPr/>
        <a:lstStyle/>
        <a:p>
          <a:r>
            <a:rPr lang="en-US" dirty="0" smtClean="0"/>
            <a:t>Pay-for-usage pricing model with no minimum commitments</a:t>
          </a:r>
          <a:endParaRPr lang="en-US" dirty="0"/>
        </a:p>
      </dgm:t>
    </dgm:pt>
    <dgm:pt modelId="{0BBC52C6-48FF-404C-8223-CB36C84CE79C}" type="parTrans" cxnId="{E290A3CC-3294-CD48-822A-BE06C78B365D}">
      <dgm:prSet/>
      <dgm:spPr/>
      <dgm:t>
        <a:bodyPr/>
        <a:lstStyle/>
        <a:p>
          <a:endParaRPr lang="en-US"/>
        </a:p>
      </dgm:t>
    </dgm:pt>
    <dgm:pt modelId="{1456186C-23EC-B840-875A-8F2452AAB451}" type="sibTrans" cxnId="{E290A3CC-3294-CD48-822A-BE06C78B365D}">
      <dgm:prSet/>
      <dgm:spPr/>
      <dgm:t>
        <a:bodyPr/>
        <a:lstStyle/>
        <a:p>
          <a:endParaRPr lang="en-US"/>
        </a:p>
      </dgm:t>
    </dgm:pt>
    <dgm:pt modelId="{1B0B844E-3822-3048-BE84-BA8F971BEECF}" type="pres">
      <dgm:prSet presAssocID="{87ECCCE8-046F-9E48-B5F3-AAFC770711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5F2A5-F695-1840-98D4-5D01F64E6AB3}" type="pres">
      <dgm:prSet presAssocID="{E8CC3B66-A1BA-414C-AF34-4C302E17C6F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00C137-71DB-1A4F-8F8F-0B8955D1ADC0}" type="pres">
      <dgm:prSet presAssocID="{E8CC3B66-A1BA-414C-AF34-4C302E17C6F9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3CA3-11D4-3B4A-8A23-EFB6351FF47A}" type="pres">
      <dgm:prSet presAssocID="{DDAD37B7-9021-BC42-A5FC-0A5E6AD9651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40-6BC7-FA4E-B6C1-D6A4E7251FFE}" type="pres">
      <dgm:prSet presAssocID="{DDAD37B7-9021-BC42-A5FC-0A5E6AD9651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BB6FD-71D5-5348-8627-5159782E1402}" type="pres">
      <dgm:prSet presAssocID="{D61D7959-010F-804C-A8D2-1CE535FFEEA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EF585-34AC-2D4F-913F-C0C054A8BE1F}" type="pres">
      <dgm:prSet presAssocID="{D61D7959-010F-804C-A8D2-1CE535FFEEAB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77980-B303-A842-8C64-BE7CD3B3BDE2}" type="pres">
      <dgm:prSet presAssocID="{48104C5C-D425-6748-9BAF-AB273CC086B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B81B1-26D7-8B45-B898-C812722F382E}" type="pres">
      <dgm:prSet presAssocID="{48104C5C-D425-6748-9BAF-AB273CC086B2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A09EB-975B-7142-95D9-EF67AB85842F}" type="pres">
      <dgm:prSet presAssocID="{132B72DE-CC40-2E47-AA34-5A6D401366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34EF1-7488-AD46-A28C-FEECCB84BC2F}" type="pres">
      <dgm:prSet presAssocID="{132B72DE-CC40-2E47-AA34-5A6D40136604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DF1FED-434E-1643-B208-A5C0E64725DE}" type="presOf" srcId="{E8CC3B66-A1BA-414C-AF34-4C302E17C6F9}" destId="{F7F5F2A5-F695-1840-98D4-5D01F64E6AB3}" srcOrd="0" destOrd="0" presId="urn:microsoft.com/office/officeart/2005/8/layout/vList2"/>
    <dgm:cxn modelId="{919F94C0-6F7C-5E43-984B-BF1ED9915F99}" srcId="{87ECCCE8-046F-9E48-B5F3-AAFC77071148}" destId="{48104C5C-D425-6748-9BAF-AB273CC086B2}" srcOrd="3" destOrd="0" parTransId="{4D238DC7-B30D-4F4D-A5BA-4A950714C325}" sibTransId="{1E3C137B-9C9C-E743-BADE-808F91B4ECD7}"/>
    <dgm:cxn modelId="{769F8663-BBA5-C049-A0F3-61C5C0C89D29}" srcId="{48104C5C-D425-6748-9BAF-AB273CC086B2}" destId="{708F6677-3EB0-0746-8D99-2F457BA01A35}" srcOrd="0" destOrd="0" parTransId="{9627FFF7-753D-D749-8F66-DE0EF3A05BA1}" sibTransId="{5F2BD584-4AF6-5B4E-876C-0C0DE609D06E}"/>
    <dgm:cxn modelId="{FCE94956-F6C6-3841-BAAF-0EDB1F33F086}" srcId="{87ECCCE8-046F-9E48-B5F3-AAFC77071148}" destId="{E8CC3B66-A1BA-414C-AF34-4C302E17C6F9}" srcOrd="0" destOrd="0" parTransId="{C0D30408-E721-B64A-A463-43F1698FA28A}" sibTransId="{E4BB9096-DEAB-2A43-A9A1-63E632A08CDF}"/>
    <dgm:cxn modelId="{DBD89B23-8E20-3244-9099-9A797B3D2954}" srcId="{87ECCCE8-046F-9E48-B5F3-AAFC77071148}" destId="{132B72DE-CC40-2E47-AA34-5A6D40136604}" srcOrd="4" destOrd="0" parTransId="{81D95E8A-BBD4-074B-A1C9-338704CBFFE6}" sibTransId="{90EBEF84-2810-B549-AB8B-639F8CB4DB0B}"/>
    <dgm:cxn modelId="{731BB020-6339-A640-B1DE-E3A7CA414EE0}" srcId="{E8CC3B66-A1BA-414C-AF34-4C302E17C6F9}" destId="{A4827EB2-40D0-F941-A14D-A4CA64009B64}" srcOrd="0" destOrd="0" parTransId="{60C582AF-A486-BA4C-9CF8-ED816D8C2CDF}" sibTransId="{F766E602-CF1B-D34C-8128-8E14DEF998A2}"/>
    <dgm:cxn modelId="{CE333813-F04C-0D42-AD58-581E6F10EE69}" type="presOf" srcId="{FFF00C16-A3E8-294F-8211-A4185C0ED5D0}" destId="{1436AA40-6BC7-FA4E-B6C1-D6A4E7251FFE}" srcOrd="0" destOrd="0" presId="urn:microsoft.com/office/officeart/2005/8/layout/vList2"/>
    <dgm:cxn modelId="{21C8A450-EE21-1247-81F6-E8D9F1E50E69}" type="presOf" srcId="{C4CC64D3-3818-904E-A92A-70E24CC842A4}" destId="{DB834EF1-7488-AD46-A28C-FEECCB84BC2F}" srcOrd="0" destOrd="0" presId="urn:microsoft.com/office/officeart/2005/8/layout/vList2"/>
    <dgm:cxn modelId="{4821F074-D054-2E4D-B8BC-8F1081C0D3CB}" type="presOf" srcId="{D61D7959-010F-804C-A8D2-1CE535FFEEAB}" destId="{DAABB6FD-71D5-5348-8627-5159782E1402}" srcOrd="0" destOrd="0" presId="urn:microsoft.com/office/officeart/2005/8/layout/vList2"/>
    <dgm:cxn modelId="{153E3EA8-58BB-4140-B67E-6FF98A62CEB7}" srcId="{DDAD37B7-9021-BC42-A5FC-0A5E6AD96517}" destId="{FFF00C16-A3E8-294F-8211-A4185C0ED5D0}" srcOrd="0" destOrd="0" parTransId="{58184FCC-3571-D949-B267-89751CE0CAF7}" sibTransId="{B8221528-DBF0-6C4B-99A9-EEB224459A29}"/>
    <dgm:cxn modelId="{3795A54F-8054-B649-9E3E-25BFCB810489}" srcId="{87ECCCE8-046F-9E48-B5F3-AAFC77071148}" destId="{D61D7959-010F-804C-A8D2-1CE535FFEEAB}" srcOrd="2" destOrd="0" parTransId="{CCF8C636-0F47-0141-B31A-40C6DCB63FC5}" sibTransId="{F7F2CE45-409C-F848-B391-8BB18D0FB656}"/>
    <dgm:cxn modelId="{E290A3CC-3294-CD48-822A-BE06C78B365D}" srcId="{132B72DE-CC40-2E47-AA34-5A6D40136604}" destId="{C4CC64D3-3818-904E-A92A-70E24CC842A4}" srcOrd="0" destOrd="0" parTransId="{0BBC52C6-48FF-404C-8223-CB36C84CE79C}" sibTransId="{1456186C-23EC-B840-875A-8F2452AAB451}"/>
    <dgm:cxn modelId="{4FE69BDC-CB0F-5D4A-A1EB-254E00CC1C67}" type="presOf" srcId="{A93983A6-B7F5-8C42-A508-59AEB078132C}" destId="{A87EF585-34AC-2D4F-913F-C0C054A8BE1F}" srcOrd="0" destOrd="0" presId="urn:microsoft.com/office/officeart/2005/8/layout/vList2"/>
    <dgm:cxn modelId="{37FE1C2D-B7A3-BF48-846F-BF65BEE547C6}" type="presOf" srcId="{48104C5C-D425-6748-9BAF-AB273CC086B2}" destId="{CC977980-B303-A842-8C64-BE7CD3B3BDE2}" srcOrd="0" destOrd="0" presId="urn:microsoft.com/office/officeart/2005/8/layout/vList2"/>
    <dgm:cxn modelId="{6E9603DA-4D32-DE42-AFB7-7C26ED4D0E34}" type="presOf" srcId="{708F6677-3EB0-0746-8D99-2F457BA01A35}" destId="{A56B81B1-26D7-8B45-B898-C812722F382E}" srcOrd="0" destOrd="0" presId="urn:microsoft.com/office/officeart/2005/8/layout/vList2"/>
    <dgm:cxn modelId="{5B09719D-BBCB-794C-BC0D-63586C6ED2E7}" srcId="{D61D7959-010F-804C-A8D2-1CE535FFEEAB}" destId="{A93983A6-B7F5-8C42-A508-59AEB078132C}" srcOrd="0" destOrd="0" parTransId="{ABFB787C-9B75-8B40-AFA3-F040B70F8B33}" sibTransId="{A379B530-01B8-4C42-9890-D6693D470E69}"/>
    <dgm:cxn modelId="{BB0397D6-A570-2942-9C45-EDC276D81A41}" srcId="{87ECCCE8-046F-9E48-B5F3-AAFC77071148}" destId="{DDAD37B7-9021-BC42-A5FC-0A5E6AD96517}" srcOrd="1" destOrd="0" parTransId="{9DB3039F-CFAB-CE42-A267-5E80D0087F3A}" sibTransId="{6A52D2F7-33E9-2443-B92E-9CDD0538A4FC}"/>
    <dgm:cxn modelId="{D8C43FD6-0E37-0D47-8369-FFCADC1CC89A}" type="presOf" srcId="{132B72DE-CC40-2E47-AA34-5A6D40136604}" destId="{63DA09EB-975B-7142-95D9-EF67AB85842F}" srcOrd="0" destOrd="0" presId="urn:microsoft.com/office/officeart/2005/8/layout/vList2"/>
    <dgm:cxn modelId="{B74A854F-7034-D94E-9C5F-29A18BE42169}" type="presOf" srcId="{A4827EB2-40D0-F941-A14D-A4CA64009B64}" destId="{3B00C137-71DB-1A4F-8F8F-0B8955D1ADC0}" srcOrd="0" destOrd="0" presId="urn:microsoft.com/office/officeart/2005/8/layout/vList2"/>
    <dgm:cxn modelId="{9794E3E4-A6F6-A14F-A410-24355F0F8804}" type="presOf" srcId="{87ECCCE8-046F-9E48-B5F3-AAFC77071148}" destId="{1B0B844E-3822-3048-BE84-BA8F971BEECF}" srcOrd="0" destOrd="0" presId="urn:microsoft.com/office/officeart/2005/8/layout/vList2"/>
    <dgm:cxn modelId="{A60E9C7D-3284-024E-BD74-14FD67977A16}" type="presOf" srcId="{DDAD37B7-9021-BC42-A5FC-0A5E6AD96517}" destId="{AEB33CA3-11D4-3B4A-8A23-EFB6351FF47A}" srcOrd="0" destOrd="0" presId="urn:microsoft.com/office/officeart/2005/8/layout/vList2"/>
    <dgm:cxn modelId="{AECCF531-2A96-A942-B7E3-F904AEA6EA08}" type="presParOf" srcId="{1B0B844E-3822-3048-BE84-BA8F971BEECF}" destId="{F7F5F2A5-F695-1840-98D4-5D01F64E6AB3}" srcOrd="0" destOrd="0" presId="urn:microsoft.com/office/officeart/2005/8/layout/vList2"/>
    <dgm:cxn modelId="{C85A4222-DBD9-3B4B-9B65-6D05825CBAD7}" type="presParOf" srcId="{1B0B844E-3822-3048-BE84-BA8F971BEECF}" destId="{3B00C137-71DB-1A4F-8F8F-0B8955D1ADC0}" srcOrd="1" destOrd="0" presId="urn:microsoft.com/office/officeart/2005/8/layout/vList2"/>
    <dgm:cxn modelId="{5A24CE4B-A468-CA47-8B1C-2461CAB806BA}" type="presParOf" srcId="{1B0B844E-3822-3048-BE84-BA8F971BEECF}" destId="{AEB33CA3-11D4-3B4A-8A23-EFB6351FF47A}" srcOrd="2" destOrd="0" presId="urn:microsoft.com/office/officeart/2005/8/layout/vList2"/>
    <dgm:cxn modelId="{E4D47BCC-0C26-C544-831A-34343E2AC57B}" type="presParOf" srcId="{1B0B844E-3822-3048-BE84-BA8F971BEECF}" destId="{1436AA40-6BC7-FA4E-B6C1-D6A4E7251FFE}" srcOrd="3" destOrd="0" presId="urn:microsoft.com/office/officeart/2005/8/layout/vList2"/>
    <dgm:cxn modelId="{5551E94D-A6E3-F243-8091-412E0DD5DA7C}" type="presParOf" srcId="{1B0B844E-3822-3048-BE84-BA8F971BEECF}" destId="{DAABB6FD-71D5-5348-8627-5159782E1402}" srcOrd="4" destOrd="0" presId="urn:microsoft.com/office/officeart/2005/8/layout/vList2"/>
    <dgm:cxn modelId="{3768D7F1-F542-374C-B323-AD101E82AD03}" type="presParOf" srcId="{1B0B844E-3822-3048-BE84-BA8F971BEECF}" destId="{A87EF585-34AC-2D4F-913F-C0C054A8BE1F}" srcOrd="5" destOrd="0" presId="urn:microsoft.com/office/officeart/2005/8/layout/vList2"/>
    <dgm:cxn modelId="{0F74EB76-D7FE-0047-8535-8F5DF0F9A518}" type="presParOf" srcId="{1B0B844E-3822-3048-BE84-BA8F971BEECF}" destId="{CC977980-B303-A842-8C64-BE7CD3B3BDE2}" srcOrd="6" destOrd="0" presId="urn:microsoft.com/office/officeart/2005/8/layout/vList2"/>
    <dgm:cxn modelId="{71191036-94F9-3743-958F-CD35BF0E60E2}" type="presParOf" srcId="{1B0B844E-3822-3048-BE84-BA8F971BEECF}" destId="{A56B81B1-26D7-8B45-B898-C812722F382E}" srcOrd="7" destOrd="0" presId="urn:microsoft.com/office/officeart/2005/8/layout/vList2"/>
    <dgm:cxn modelId="{99A15E5A-DA44-0648-9A47-E5F602867E34}" type="presParOf" srcId="{1B0B844E-3822-3048-BE84-BA8F971BEECF}" destId="{63DA09EB-975B-7142-95D9-EF67AB85842F}" srcOrd="8" destOrd="0" presId="urn:microsoft.com/office/officeart/2005/8/layout/vList2"/>
    <dgm:cxn modelId="{4A4CEED0-C4DE-D845-9B31-982CEB6E5ECB}" type="presParOf" srcId="{1B0B844E-3822-3048-BE84-BA8F971BEECF}" destId="{DB834EF1-7488-AD46-A28C-FEECCB84BC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F2A5-F695-1840-98D4-5D01F64E6AB3}">
      <dsp:nvSpPr>
        <dsp:cNvPr id="0" name=""/>
        <dsp:cNvSpPr/>
      </dsp:nvSpPr>
      <dsp:spPr>
        <a:xfrm>
          <a:off x="0" y="5829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On-demand</a:t>
          </a:r>
          <a:endParaRPr lang="en-US" sz="2100" kern="1200" dirty="0"/>
        </a:p>
      </dsp:txBody>
      <dsp:txXfrm>
        <a:off x="24588" y="82884"/>
        <a:ext cx="8180424" cy="454509"/>
      </dsp:txXfrm>
    </dsp:sp>
    <dsp:sp modelId="{3B00C137-71DB-1A4F-8F8F-0B8955D1ADC0}">
      <dsp:nvSpPr>
        <dsp:cNvPr id="0" name=""/>
        <dsp:cNvSpPr/>
      </dsp:nvSpPr>
      <dsp:spPr>
        <a:xfrm>
          <a:off x="0" y="56198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available as needed via a self-service interface</a:t>
          </a:r>
          <a:endParaRPr lang="en-US" sz="1600" kern="1200" dirty="0"/>
        </a:p>
      </dsp:txBody>
      <dsp:txXfrm>
        <a:off x="0" y="561981"/>
        <a:ext cx="8229600" cy="347760"/>
      </dsp:txXfrm>
    </dsp:sp>
    <dsp:sp modelId="{AEB33CA3-11D4-3B4A-8A23-EFB6351FF47A}">
      <dsp:nvSpPr>
        <dsp:cNvPr id="0" name=""/>
        <dsp:cNvSpPr/>
      </dsp:nvSpPr>
      <dsp:spPr>
        <a:xfrm>
          <a:off x="0" y="90974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 access</a:t>
          </a:r>
          <a:endParaRPr lang="en-US" sz="2100" kern="1200" dirty="0"/>
        </a:p>
      </dsp:txBody>
      <dsp:txXfrm>
        <a:off x="24588" y="934329"/>
        <a:ext cx="8180424" cy="454509"/>
      </dsp:txXfrm>
    </dsp:sp>
    <dsp:sp modelId="{1436AA40-6BC7-FA4E-B6C1-D6A4E7251FFE}">
      <dsp:nvSpPr>
        <dsp:cNvPr id="0" name=""/>
        <dsp:cNvSpPr/>
      </dsp:nvSpPr>
      <dsp:spPr>
        <a:xfrm>
          <a:off x="0" y="141342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accessed via a broad network (generally Internet)</a:t>
          </a:r>
          <a:endParaRPr lang="en-US" sz="1600" kern="1200" dirty="0"/>
        </a:p>
      </dsp:txBody>
      <dsp:txXfrm>
        <a:off x="0" y="1413426"/>
        <a:ext cx="8229600" cy="347760"/>
      </dsp:txXfrm>
    </dsp:sp>
    <dsp:sp modelId="{DAABB6FD-71D5-5348-8627-5159782E1402}">
      <dsp:nvSpPr>
        <dsp:cNvPr id="0" name=""/>
        <dsp:cNvSpPr/>
      </dsp:nvSpPr>
      <dsp:spPr>
        <a:xfrm>
          <a:off x="0" y="176118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pooling</a:t>
          </a:r>
          <a:endParaRPr lang="en-US" sz="2100" kern="1200" dirty="0"/>
        </a:p>
      </dsp:txBody>
      <dsp:txXfrm>
        <a:off x="24588" y="1785774"/>
        <a:ext cx="8180424" cy="454509"/>
      </dsp:txXfrm>
    </dsp:sp>
    <dsp:sp modelId="{A87EF585-34AC-2D4F-913F-C0C054A8BE1F}">
      <dsp:nvSpPr>
        <dsp:cNvPr id="0" name=""/>
        <dsp:cNvSpPr/>
      </dsp:nvSpPr>
      <dsp:spPr>
        <a:xfrm>
          <a:off x="0" y="2264871"/>
          <a:ext cx="8229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Infrastructure aggregated into large resource pools which are subsequently partitioned to support specific functions</a:t>
          </a:r>
          <a:endParaRPr lang="en-US" sz="1600" kern="1200" dirty="0"/>
        </a:p>
      </dsp:txBody>
      <dsp:txXfrm>
        <a:off x="0" y="2264871"/>
        <a:ext cx="8229600" cy="499904"/>
      </dsp:txXfrm>
    </dsp:sp>
    <dsp:sp modelId="{CC977980-B303-A842-8C64-BE7CD3B3BDE2}">
      <dsp:nvSpPr>
        <dsp:cNvPr id="0" name=""/>
        <dsp:cNvSpPr/>
      </dsp:nvSpPr>
      <dsp:spPr>
        <a:xfrm>
          <a:off x="0" y="2764776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Elasticity</a:t>
          </a:r>
          <a:endParaRPr lang="en-US" sz="2100" kern="1200" dirty="0"/>
        </a:p>
      </dsp:txBody>
      <dsp:txXfrm>
        <a:off x="24588" y="2789364"/>
        <a:ext cx="8180424" cy="454509"/>
      </dsp:txXfrm>
    </dsp:sp>
    <dsp:sp modelId="{A56B81B1-26D7-8B45-B898-C812722F382E}">
      <dsp:nvSpPr>
        <dsp:cNvPr id="0" name=""/>
        <dsp:cNvSpPr/>
      </dsp:nvSpPr>
      <dsp:spPr>
        <a:xfrm>
          <a:off x="0" y="3268461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Ability to rapidly provision and de-provision services as </a:t>
          </a:r>
          <a:r>
            <a:rPr lang="en-US" sz="1600" kern="1200" dirty="0" err="1" smtClean="0"/>
            <a:t>nedded</a:t>
          </a:r>
          <a:endParaRPr lang="en-US" sz="1600" kern="1200" dirty="0"/>
        </a:p>
      </dsp:txBody>
      <dsp:txXfrm>
        <a:off x="0" y="3268461"/>
        <a:ext cx="8229600" cy="347760"/>
      </dsp:txXfrm>
    </dsp:sp>
    <dsp:sp modelId="{63DA09EB-975B-7142-95D9-EF67AB85842F}">
      <dsp:nvSpPr>
        <dsp:cNvPr id="0" name=""/>
        <dsp:cNvSpPr/>
      </dsp:nvSpPr>
      <dsp:spPr>
        <a:xfrm>
          <a:off x="0" y="3616221"/>
          <a:ext cx="8229600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Utility service</a:t>
          </a:r>
          <a:endParaRPr lang="en-US" sz="2100" kern="1200" dirty="0"/>
        </a:p>
      </dsp:txBody>
      <dsp:txXfrm>
        <a:off x="24588" y="3640809"/>
        <a:ext cx="8180424" cy="454509"/>
      </dsp:txXfrm>
    </dsp:sp>
    <dsp:sp modelId="{DB834EF1-7488-AD46-A28C-FEECCB84BC2F}">
      <dsp:nvSpPr>
        <dsp:cNvPr id="0" name=""/>
        <dsp:cNvSpPr/>
      </dsp:nvSpPr>
      <dsp:spPr>
        <a:xfrm>
          <a:off x="0" y="4119906"/>
          <a:ext cx="8229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Pay-for-usage pricing model with no minimum commitments</a:t>
          </a:r>
          <a:endParaRPr lang="en-US" sz="1600" kern="1200" dirty="0"/>
        </a:p>
      </dsp:txBody>
      <dsp:txXfrm>
        <a:off x="0" y="4119906"/>
        <a:ext cx="822960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5825-1538-3A4D-944A-D06B0D1CBF06}" type="datetimeFigureOut">
              <a:rPr lang="en-US" smtClean="0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D1E0-EC31-5740-936E-29E3D696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-us-east-1.amazonaws.com/ust12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</a:t>
            </a:r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3" y="1841499"/>
            <a:ext cx="7193212" cy="3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“Private” cloud really exist?</a:t>
            </a:r>
          </a:p>
          <a:p>
            <a:pPr lvl="1"/>
            <a:r>
              <a:rPr lang="en-US" dirty="0" smtClean="0"/>
              <a:t>Most private cloud solutions are heavily marketed by traditional IT manufacturers</a:t>
            </a:r>
          </a:p>
          <a:p>
            <a:r>
              <a:rPr lang="en-US" dirty="0" smtClean="0"/>
              <a:t>Is the public cloud more or less secure than private cloud?</a:t>
            </a:r>
          </a:p>
          <a:p>
            <a:r>
              <a:rPr lang="en-US" dirty="0" smtClean="0"/>
              <a:t>Where will most IT infrastructure be deployed in the year 2020? 2030?</a:t>
            </a:r>
          </a:p>
        </p:txBody>
      </p:sp>
    </p:spTree>
    <p:extLst>
      <p:ext uri="{BB962C8B-B14F-4D97-AF65-F5344CB8AC3E}">
        <p14:creationId xmlns:p14="http://schemas.microsoft.com/office/powerpoint/2010/main" val="126040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" y="1434936"/>
            <a:ext cx="8002203" cy="32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public cloud computing platform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 smtClean="0"/>
              <a:t>Pinkman</a:t>
            </a:r>
            <a:r>
              <a:rPr lang="en-US" dirty="0" smtClean="0"/>
              <a:t> and Benjamin Black described what Amazon infrastructure should like and how it could be sold as a service</a:t>
            </a:r>
          </a:p>
          <a:p>
            <a:pPr lvl="1"/>
            <a:r>
              <a:rPr lang="en-US" dirty="0" smtClean="0"/>
              <a:t>Simple Queue Service (SQS) launched in 2004</a:t>
            </a:r>
          </a:p>
          <a:p>
            <a:pPr lvl="1"/>
            <a:r>
              <a:rPr lang="en-US" dirty="0" smtClean="0"/>
              <a:t>S3 &amp; EC2 (AWS) launched in 2006</a:t>
            </a:r>
          </a:p>
          <a:p>
            <a:r>
              <a:rPr lang="en-US" dirty="0" smtClean="0"/>
              <a:t>Largest public cloud provider (by far) with millions of customers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 runs on top of AWS (though on completely separate infrastructure)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platform contains all of the services needed to reinforce concepts in this course</a:t>
            </a:r>
          </a:p>
          <a:p>
            <a:r>
              <a:rPr lang="en-US" dirty="0" smtClean="0"/>
              <a:t>IT professionals should understand how to use the most popular cloud platform</a:t>
            </a:r>
          </a:p>
          <a:p>
            <a:r>
              <a:rPr lang="en-US" dirty="0" smtClean="0"/>
              <a:t>Students receive educational credits for using AWS</a:t>
            </a:r>
          </a:p>
          <a:p>
            <a:r>
              <a:rPr lang="en-US" dirty="0" smtClean="0"/>
              <a:t>Course lectures based on AWS Solution Architect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228828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71361" cy="47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Infrastructure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99582" cy="45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2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 &amp; Zones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0482" y="3061463"/>
            <a:ext cx="7896318" cy="3394985"/>
            <a:chOff x="790482" y="1956652"/>
            <a:chExt cx="7896318" cy="3394985"/>
          </a:xfrm>
        </p:grpSpPr>
        <p:sp>
          <p:nvSpPr>
            <p:cNvPr id="5" name="Rounded Rectangle 4"/>
            <p:cNvSpPr/>
            <p:nvPr/>
          </p:nvSpPr>
          <p:spPr>
            <a:xfrm>
              <a:off x="790482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187944" y="2436096"/>
              <a:ext cx="3498856" cy="2915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2387" y="1956652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us-east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413" y="1956652"/>
              <a:ext cx="1673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Region: us-west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2913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897391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7391" y="2737513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6434" y="4147124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53378" y="2944840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1896" y="4231062"/>
              <a:ext cx="971905" cy="8681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Availability Zone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3"/>
              <a:endCxn id="11" idx="1"/>
            </p:cNvCxnSpPr>
            <p:nvPr/>
          </p:nvCxnSpPr>
          <p:spPr>
            <a:xfrm>
              <a:off x="2254818" y="3171605"/>
              <a:ext cx="6425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12" idx="0"/>
            </p:cNvCxnSpPr>
            <p:nvPr/>
          </p:nvCxnSpPr>
          <p:spPr>
            <a:xfrm flipH="1">
              <a:off x="1762387" y="3605696"/>
              <a:ext cx="6479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2"/>
              <a:endCxn id="10" idx="0"/>
            </p:cNvCxnSpPr>
            <p:nvPr/>
          </p:nvCxnSpPr>
          <p:spPr>
            <a:xfrm>
              <a:off x="3383344" y="3605696"/>
              <a:ext cx="0" cy="541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1"/>
              <a:endCxn id="12" idx="3"/>
            </p:cNvCxnSpPr>
            <p:nvPr/>
          </p:nvCxnSpPr>
          <p:spPr>
            <a:xfrm flipH="1">
              <a:off x="2248339" y="4581216"/>
              <a:ext cx="6490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99365" y="3787107"/>
              <a:ext cx="712531" cy="4439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90482" y="1417639"/>
            <a:ext cx="76930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AWS Infrastructure partitioned into many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each of which contains one or more </a:t>
            </a:r>
            <a:r>
              <a:rPr lang="en-US" sz="2000" b="1" dirty="0" smtClean="0"/>
              <a:t>availability zones </a:t>
            </a:r>
            <a:r>
              <a:rPr lang="en-US" sz="2000" dirty="0" smtClean="0"/>
              <a:t>(AZs)</a:t>
            </a: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Regions are in completely separate physical parts of the world, AZs represent datacenters within a particular region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Note: Not all services are available in every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3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Identity &amp; Access Management (IAM)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99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IAM allows organizations to create users and manage their access to AWS resources</a:t>
            </a:r>
          </a:p>
          <a:p>
            <a:r>
              <a:rPr lang="en-US" dirty="0" smtClean="0"/>
              <a:t>Provides granular governance controls and federated access</a:t>
            </a:r>
          </a:p>
          <a:p>
            <a:pPr lvl="1"/>
            <a:r>
              <a:rPr lang="en-US" dirty="0" smtClean="0"/>
              <a:t>Password expiration/strength</a:t>
            </a:r>
          </a:p>
          <a:p>
            <a:pPr lvl="1"/>
            <a:r>
              <a:rPr lang="en-US" dirty="0" smtClean="0"/>
              <a:t>Login via Active Directory, Facebook,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Signup account is your master account, best practice is not to use it for day-to-day management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68" y="1600200"/>
            <a:ext cx="1120084" cy="11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6574" b="-16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1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Amazon Web Services (AWS)</a:t>
            </a:r>
          </a:p>
          <a:p>
            <a:r>
              <a:rPr lang="en-US" dirty="0" smtClean="0"/>
              <a:t>IAM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EC2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an individual setup with an account in IAM</a:t>
            </a:r>
          </a:p>
          <a:p>
            <a:r>
              <a:rPr lang="en-US" dirty="0" smtClean="0"/>
              <a:t>Group: a set of users sharing similar access privileges</a:t>
            </a:r>
          </a:p>
          <a:p>
            <a:r>
              <a:rPr lang="en-US" dirty="0" smtClean="0"/>
              <a:t>Role: access privileges that may be assigned to AWS resources</a:t>
            </a:r>
          </a:p>
          <a:p>
            <a:pPr lvl="1"/>
            <a:r>
              <a:rPr lang="en-US" dirty="0" smtClean="0"/>
              <a:t>Lets resources act like users with specific privileges</a:t>
            </a:r>
          </a:p>
          <a:p>
            <a:r>
              <a:rPr lang="en-US" dirty="0" smtClean="0"/>
              <a:t>Policy: a document containing one or more defined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 is </a:t>
            </a:r>
            <a:r>
              <a:rPr lang="en-US" u="sng" dirty="0" smtClean="0"/>
              <a:t>global</a:t>
            </a:r>
            <a:r>
              <a:rPr lang="en-US" dirty="0" smtClean="0"/>
              <a:t>, any changes we make impact all regions</a:t>
            </a:r>
          </a:p>
          <a:p>
            <a:r>
              <a:rPr lang="en-US" dirty="0" smtClean="0"/>
              <a:t>All activities we do on the web console may also be done via command line or SDK</a:t>
            </a:r>
          </a:p>
          <a:p>
            <a:r>
              <a:rPr lang="en-US" dirty="0" smtClean="0"/>
              <a:t>IAM users sign-in link is the web login URL for users (and it may be customized)</a:t>
            </a:r>
          </a:p>
          <a:p>
            <a:r>
              <a:rPr lang="en-US" dirty="0" smtClean="0"/>
              <a:t>IAM Security Status shows important security steps (recommend turning on MFA)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new user</a:t>
            </a:r>
          </a:p>
          <a:p>
            <a:pPr lvl="1"/>
            <a:r>
              <a:rPr lang="en-US" dirty="0" smtClean="0"/>
              <a:t>Each user has a user name, password, access key ID, and secret access key</a:t>
            </a:r>
          </a:p>
          <a:p>
            <a:pPr lvl="1"/>
            <a:r>
              <a:rPr lang="en-US" dirty="0" smtClean="0"/>
              <a:t>User name and password required to log into web console</a:t>
            </a:r>
          </a:p>
          <a:p>
            <a:pPr lvl="1"/>
            <a:r>
              <a:rPr lang="en-US" dirty="0" smtClean="0"/>
              <a:t>Access key and secret access key required to use AWS API (** KEEP THESE SAFE!!)</a:t>
            </a:r>
          </a:p>
          <a:p>
            <a:r>
              <a:rPr lang="en-US" dirty="0" smtClean="0"/>
              <a:t>Create a new group</a:t>
            </a:r>
          </a:p>
          <a:p>
            <a:pPr lvl="1"/>
            <a:r>
              <a:rPr lang="en-US" dirty="0" smtClean="0"/>
              <a:t>Each group has one or more policies attached</a:t>
            </a:r>
          </a:p>
          <a:p>
            <a:pPr lvl="1"/>
            <a:r>
              <a:rPr lang="en-US" dirty="0" smtClean="0"/>
              <a:t>Policies define access privileges for group members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Define password strength/expiration requirements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Allow a resource to access other resources with set privileges</a:t>
            </a:r>
          </a:p>
          <a:p>
            <a:pPr lvl="1"/>
            <a:r>
              <a:rPr lang="en-US" dirty="0" smtClean="0"/>
              <a:t>Example: Allow webserver on EC2 to retrieve files stored on S3</a:t>
            </a:r>
          </a:p>
        </p:txBody>
      </p:sp>
    </p:spTree>
    <p:extLst>
      <p:ext uri="{BB962C8B-B14F-4D97-AF65-F5344CB8AC3E}">
        <p14:creationId xmlns:p14="http://schemas.microsoft.com/office/powerpoint/2010/main" val="396825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Secure, durable, highly-scalable object storage</a:t>
            </a:r>
          </a:p>
          <a:p>
            <a:pPr lvl="1"/>
            <a:r>
              <a:rPr lang="en-US" dirty="0" smtClean="0"/>
              <a:t>Object based and stored as a key/value + metadata</a:t>
            </a:r>
          </a:p>
          <a:p>
            <a:pPr lvl="2"/>
            <a:r>
              <a:rPr lang="en-US" dirty="0" smtClean="0"/>
              <a:t>Key = filename</a:t>
            </a:r>
          </a:p>
          <a:p>
            <a:pPr lvl="2"/>
            <a:r>
              <a:rPr lang="en-US" dirty="0" smtClean="0"/>
              <a:t>Value = file data</a:t>
            </a:r>
          </a:p>
          <a:p>
            <a:pPr lvl="2"/>
            <a:r>
              <a:rPr lang="en-US" dirty="0" smtClean="0"/>
              <a:t>Version ID = version of the file</a:t>
            </a:r>
          </a:p>
          <a:p>
            <a:pPr lvl="2"/>
            <a:r>
              <a:rPr lang="en-US" dirty="0" smtClean="0"/>
              <a:t>Metadata = various descriptive information about the file</a:t>
            </a:r>
          </a:p>
          <a:p>
            <a:pPr lvl="1"/>
            <a:r>
              <a:rPr lang="en-US" dirty="0" smtClean="0"/>
              <a:t>Data is stored across multiple AZs in a region (11 9’s durability: 99.999999999%)</a:t>
            </a:r>
          </a:p>
          <a:p>
            <a:pPr lvl="1"/>
            <a:r>
              <a:rPr lang="en-US" dirty="0" smtClean="0"/>
              <a:t>Highly available: 4 9’s availability (99.99%)</a:t>
            </a:r>
          </a:p>
          <a:p>
            <a:pPr lvl="1"/>
            <a:r>
              <a:rPr lang="en-US" dirty="0" smtClean="0"/>
              <a:t>Unlimited storage</a:t>
            </a:r>
          </a:p>
          <a:p>
            <a:pPr lvl="2"/>
            <a:r>
              <a:rPr lang="en-US" dirty="0" smtClean="0"/>
              <a:t>Individual files may be 0 bytes to 5TB</a:t>
            </a:r>
          </a:p>
          <a:p>
            <a:r>
              <a:rPr lang="en-US" dirty="0" smtClean="0"/>
              <a:t>You cannot install a file system </a:t>
            </a:r>
            <a:r>
              <a:rPr lang="en-US" smtClean="0"/>
              <a:t>on S3 or </a:t>
            </a:r>
            <a:r>
              <a:rPr lang="en-US" dirty="0" smtClean="0"/>
              <a:t>use for </a:t>
            </a:r>
            <a:r>
              <a:rPr lang="en-US" smtClean="0"/>
              <a:t>database storage!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49" y="274638"/>
            <a:ext cx="849162" cy="1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S3 storage namespace partitioned into buckets in each region</a:t>
            </a:r>
          </a:p>
          <a:p>
            <a:pPr lvl="1"/>
            <a:r>
              <a:rPr lang="en-US" dirty="0" smtClean="0"/>
              <a:t>Files are stored in a bucket</a:t>
            </a:r>
          </a:p>
          <a:p>
            <a:pPr lvl="1"/>
            <a:r>
              <a:rPr lang="en-US" dirty="0" smtClean="0"/>
              <a:t>Bucket name is universal and must be unique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New objects = Read after Write consistency</a:t>
            </a:r>
          </a:p>
          <a:p>
            <a:pPr lvl="1"/>
            <a:r>
              <a:rPr lang="en-US" dirty="0" smtClean="0"/>
              <a:t>Updated or deleted objects = Eventual consistency</a:t>
            </a:r>
          </a:p>
          <a:p>
            <a:pPr lvl="2"/>
            <a:r>
              <a:rPr lang="en-US" dirty="0" smtClean="0"/>
              <a:t>If you update an object and then try to immediately read it again, you might get the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access control policies on a bucket level or a per-file level</a:t>
            </a:r>
          </a:p>
          <a:p>
            <a:pPr lvl="1"/>
            <a:r>
              <a:rPr lang="en-US" dirty="0" smtClean="0"/>
              <a:t>Encrypt </a:t>
            </a:r>
            <a:r>
              <a:rPr lang="en-US" dirty="0" smtClean="0"/>
              <a:t>data-at-rest </a:t>
            </a:r>
            <a:r>
              <a:rPr lang="en-US" dirty="0" smtClean="0"/>
              <a:t>for greater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Transmit data via SSL/TLS</a:t>
            </a:r>
            <a:endParaRPr lang="en-US" dirty="0" smtClean="0"/>
          </a:p>
          <a:p>
            <a:pPr lvl="1"/>
            <a:r>
              <a:rPr lang="en-US" dirty="0" smtClean="0"/>
              <a:t>Create logs tracking all access to buckets and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Pay for storage space per GB and for data transmission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Additional S3 features</a:t>
            </a:r>
          </a:p>
          <a:p>
            <a:pPr lvl="1"/>
            <a:r>
              <a:rPr lang="en-US" dirty="0" smtClean="0"/>
              <a:t>Tiered storage options for increased performance or lower cost</a:t>
            </a:r>
          </a:p>
          <a:p>
            <a:pPr lvl="1"/>
            <a:r>
              <a:rPr lang="en-US" dirty="0" smtClean="0"/>
              <a:t>Lifecycle management to automatically delete or archive data</a:t>
            </a:r>
          </a:p>
          <a:p>
            <a:pPr lvl="1"/>
            <a:r>
              <a:rPr lang="en-US" dirty="0" smtClean="0"/>
              <a:t>Versioning to track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7379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tiers</a:t>
            </a:r>
          </a:p>
          <a:p>
            <a:pPr lvl="1"/>
            <a:r>
              <a:rPr lang="en-US" dirty="0" smtClean="0"/>
              <a:t>Standard S3</a:t>
            </a:r>
          </a:p>
          <a:p>
            <a:pPr lvl="1"/>
            <a:r>
              <a:rPr lang="en-US" dirty="0" smtClean="0"/>
              <a:t>S3-IA (Infrequently Accessed): data which isn’t accessed frequently, but must be available immediately</a:t>
            </a:r>
          </a:p>
          <a:p>
            <a:pPr lvl="1"/>
            <a:r>
              <a:rPr lang="en-US" dirty="0" smtClean="0"/>
              <a:t>RRS (Reduced Redundancy Storage): lower durability (99.99%) than standard S3, storage for non-critical or easily reproduced data</a:t>
            </a:r>
          </a:p>
          <a:p>
            <a:pPr lvl="1"/>
            <a:r>
              <a:rPr lang="en-US" dirty="0" smtClean="0"/>
              <a:t>Glacier: data archiving, 3-5 hours to restore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bucket</a:t>
            </a:r>
          </a:p>
          <a:p>
            <a:pPr lvl="1"/>
            <a:r>
              <a:rPr lang="en-US" dirty="0" smtClean="0"/>
              <a:t>Bucket name must be universally unique and associated with a specific region</a:t>
            </a:r>
          </a:p>
          <a:p>
            <a:pPr lvl="2"/>
            <a:r>
              <a:rPr lang="en-US" dirty="0">
                <a:hlinkClick r:id="rId2"/>
              </a:rPr>
              <a:t>https://s3-us-east-1.amazonaws.com/ust123</a:t>
            </a:r>
            <a:endParaRPr lang="en-US" dirty="0"/>
          </a:p>
          <a:p>
            <a:pPr lvl="1"/>
            <a:r>
              <a:rPr lang="en-US" dirty="0" smtClean="0"/>
              <a:t>Permissions: set bucket-level access policy</a:t>
            </a:r>
          </a:p>
          <a:p>
            <a:pPr lvl="1"/>
            <a:r>
              <a:rPr lang="en-US" dirty="0" smtClean="0"/>
              <a:t>Static website hosting: host a website using a set of files in a bucket</a:t>
            </a:r>
          </a:p>
          <a:p>
            <a:pPr lvl="1"/>
            <a:r>
              <a:rPr lang="en-US" dirty="0" smtClean="0"/>
              <a:t>Events: trigger notifications based on file changes</a:t>
            </a:r>
          </a:p>
          <a:p>
            <a:pPr lvl="1"/>
            <a:r>
              <a:rPr lang="en-US" dirty="0" smtClean="0"/>
              <a:t>Versioning: track file changes</a:t>
            </a:r>
          </a:p>
          <a:p>
            <a:pPr lvl="1"/>
            <a:r>
              <a:rPr lang="en-US" dirty="0" smtClean="0"/>
              <a:t>Lifecycle: automate file archiving or deletion</a:t>
            </a:r>
          </a:p>
          <a:p>
            <a:pPr lvl="1"/>
            <a:r>
              <a:rPr lang="en-US" dirty="0" smtClean="0"/>
              <a:t>Tags: create unique metadata for tracking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file</a:t>
            </a:r>
          </a:p>
          <a:p>
            <a:pPr lvl="1"/>
            <a:r>
              <a:rPr lang="en-US" dirty="0" smtClean="0"/>
              <a:t>Upload a file through web console or API/SDK</a:t>
            </a:r>
          </a:p>
          <a:p>
            <a:pPr lvl="1"/>
            <a:r>
              <a:rPr lang="en-US" dirty="0" smtClean="0"/>
              <a:t>File changes via HTTP PUT or DELETE</a:t>
            </a:r>
          </a:p>
          <a:p>
            <a:pPr lvl="1"/>
            <a:r>
              <a:rPr lang="en-US" dirty="0" smtClean="0"/>
              <a:t>Each file has a set of metadata</a:t>
            </a:r>
          </a:p>
          <a:p>
            <a:pPr lvl="1"/>
            <a:r>
              <a:rPr lang="en-US" dirty="0" smtClean="0"/>
              <a:t>Each file has a unique web link</a:t>
            </a:r>
          </a:p>
          <a:p>
            <a:pPr lvl="1"/>
            <a:r>
              <a:rPr lang="en-US" dirty="0" smtClean="0"/>
              <a:t>Can set storage class and encryption on a per-file basis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2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Enabled on a per-bucket basis</a:t>
            </a:r>
          </a:p>
          <a:p>
            <a:pPr lvl="1"/>
            <a:r>
              <a:rPr lang="en-US" dirty="0" smtClean="0"/>
              <a:t>Once a bucket is enabled, it cannot be disabled only suspended</a:t>
            </a:r>
          </a:p>
          <a:p>
            <a:pPr lvl="1"/>
            <a:r>
              <a:rPr lang="en-US" dirty="0" smtClean="0"/>
              <a:t>S3 tracks the version of each file</a:t>
            </a:r>
          </a:p>
          <a:p>
            <a:pPr lvl="1"/>
            <a:r>
              <a:rPr lang="en-US" dirty="0" smtClean="0"/>
              <a:t>Files are hidden (delete markers) and not deleted</a:t>
            </a:r>
          </a:p>
          <a:p>
            <a:pPr lvl="1"/>
            <a:r>
              <a:rPr lang="en-US" dirty="0" smtClean="0"/>
              <a:t>Great for protecting and tracking files, but consumes more storage space</a:t>
            </a:r>
          </a:p>
          <a:p>
            <a:pPr lvl="1"/>
            <a:r>
              <a:rPr lang="en-US" dirty="0" smtClean="0"/>
              <a:t>Cross region replication: requires versioning to be enabled on the source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Pre-web era (pre-1994)</a:t>
            </a:r>
          </a:p>
          <a:p>
            <a:pPr lvl="1"/>
            <a:r>
              <a:rPr lang="en-US" dirty="0" smtClean="0"/>
              <a:t>Applications used by limited set of users</a:t>
            </a:r>
          </a:p>
          <a:p>
            <a:pPr lvl="1"/>
            <a:r>
              <a:rPr lang="en-US" dirty="0" smtClean="0"/>
              <a:t>9-to-5 service availability, limited need for high-availability architectures</a:t>
            </a:r>
          </a:p>
          <a:p>
            <a:pPr lvl="1"/>
            <a:r>
              <a:rPr lang="en-US" dirty="0" smtClean="0"/>
              <a:t>No web!</a:t>
            </a:r>
          </a:p>
          <a:p>
            <a:r>
              <a:rPr lang="en-US" dirty="0" smtClean="0"/>
              <a:t>First-web era: The Bubble (1995-2000)</a:t>
            </a:r>
          </a:p>
          <a:p>
            <a:pPr lvl="1"/>
            <a:r>
              <a:rPr lang="en-US" dirty="0" smtClean="0"/>
              <a:t>Static websites, 1 website per machine</a:t>
            </a:r>
          </a:p>
          <a:p>
            <a:pPr lvl="1"/>
            <a:r>
              <a:rPr lang="en-US" dirty="0" smtClean="0"/>
              <a:t>Very expensive to provide resiliency and scalability</a:t>
            </a:r>
          </a:p>
          <a:p>
            <a:pPr lvl="1"/>
            <a:r>
              <a:rPr lang="en-US" dirty="0" smtClean="0"/>
              <a:t>Dot-coms spent millions on hardware alone</a:t>
            </a:r>
          </a:p>
          <a:p>
            <a:r>
              <a:rPr lang="en-US" dirty="0" smtClean="0"/>
              <a:t>Dot-bomb era (2000-2003)</a:t>
            </a:r>
          </a:p>
          <a:p>
            <a:pPr lvl="1"/>
            <a:r>
              <a:rPr lang="en-US" dirty="0" smtClean="0"/>
              <a:t>Surplus of datacenters and computing capacity</a:t>
            </a:r>
          </a:p>
          <a:p>
            <a:pPr lvl="1"/>
            <a:r>
              <a:rPr lang="en-US" dirty="0" smtClean="0"/>
              <a:t>Commoditization of </a:t>
            </a:r>
            <a:r>
              <a:rPr lang="en-US" dirty="0" err="1" smtClean="0"/>
              <a:t>cpu</a:t>
            </a:r>
            <a:r>
              <a:rPr lang="en-US" dirty="0" smtClean="0"/>
              <a:t>/memory/storage</a:t>
            </a:r>
          </a:p>
          <a:p>
            <a:pPr lvl="1"/>
            <a:r>
              <a:rPr lang="en-US" dirty="0" smtClean="0"/>
              <a:t>Rise of open source platforms (Linux, MySQL, Apache)</a:t>
            </a:r>
          </a:p>
        </p:txBody>
      </p:sp>
    </p:spTree>
    <p:extLst>
      <p:ext uri="{BB962C8B-B14F-4D97-AF65-F5344CB8AC3E}">
        <p14:creationId xmlns:p14="http://schemas.microsoft.com/office/powerpoint/2010/main" val="144915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Management</a:t>
            </a:r>
          </a:p>
          <a:p>
            <a:pPr lvl="1"/>
            <a:r>
              <a:rPr lang="en-US" dirty="0" smtClean="0"/>
              <a:t>Automatically transition files from one storage tier to another after a specified amount of time</a:t>
            </a:r>
          </a:p>
          <a:p>
            <a:pPr lvl="1"/>
            <a:r>
              <a:rPr lang="en-US" dirty="0" smtClean="0"/>
              <a:t>Permanently delete files based on a set schedule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Convenient way to enforce organizational data retention policies</a:t>
            </a:r>
          </a:p>
          <a:p>
            <a:pPr lvl="2"/>
            <a:r>
              <a:rPr lang="en-US" dirty="0" smtClean="0"/>
              <a:t>Reduce storage costs by moving older data to cheaper tiers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15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Content Distribution Network (CDN)</a:t>
            </a:r>
          </a:p>
          <a:p>
            <a:pPr lvl="1"/>
            <a:r>
              <a:rPr lang="en-US" dirty="0" smtClean="0"/>
              <a:t>Cache S3 files at over 50 edge locations throughout the world</a:t>
            </a:r>
          </a:p>
          <a:p>
            <a:pPr lvl="1"/>
            <a:r>
              <a:rPr lang="en-US" dirty="0" smtClean="0"/>
              <a:t>Edge location = point of presence in a datacenter</a:t>
            </a:r>
          </a:p>
          <a:p>
            <a:pPr lvl="2"/>
            <a:r>
              <a:rPr lang="en-US" dirty="0" smtClean="0"/>
              <a:t>Don’t confuse edge locations with regions</a:t>
            </a:r>
          </a:p>
          <a:p>
            <a:pPr lvl="1"/>
            <a:r>
              <a:rPr lang="en-US" dirty="0" smtClean="0"/>
              <a:t>Distribution: set of S3 files that are cached</a:t>
            </a:r>
          </a:p>
          <a:p>
            <a:pPr lvl="1"/>
            <a:r>
              <a:rPr lang="en-US" dirty="0" smtClean="0"/>
              <a:t>Benefit:</a:t>
            </a:r>
            <a:r>
              <a:rPr lang="en-US" dirty="0"/>
              <a:t> </a:t>
            </a:r>
            <a:r>
              <a:rPr lang="en-US" dirty="0" smtClean="0"/>
              <a:t>Website visitor is automatically directed to </a:t>
            </a:r>
            <a:r>
              <a:rPr lang="en-US" i="1" dirty="0" smtClean="0"/>
              <a:t>closest</a:t>
            </a:r>
            <a:r>
              <a:rPr lang="en-US" dirty="0" smtClean="0"/>
              <a:t> file cache, decreasing download latency and improving website response time.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71" y="274638"/>
            <a:ext cx="975823" cy="15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6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software solution to connect data storage within an enterprise to S3</a:t>
            </a:r>
          </a:p>
          <a:p>
            <a:r>
              <a:rPr lang="en-US" dirty="0" smtClean="0"/>
              <a:t>Three different options:</a:t>
            </a:r>
          </a:p>
          <a:p>
            <a:pPr lvl="1"/>
            <a:r>
              <a:rPr lang="en-US" dirty="0" smtClean="0"/>
              <a:t>Store all files on S3, but cache frequently-accessed files locally</a:t>
            </a:r>
          </a:p>
          <a:p>
            <a:pPr lvl="1"/>
            <a:r>
              <a:rPr lang="en-US" dirty="0" smtClean="0"/>
              <a:t>Store all files locally, but replicate some or all files on S3</a:t>
            </a:r>
          </a:p>
          <a:p>
            <a:pPr lvl="1"/>
            <a:r>
              <a:rPr lang="en-US" dirty="0" smtClean="0"/>
              <a:t>Treat S3 like a virtual tape library when using backup software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Backup data in a highly-resilient secondary location</a:t>
            </a:r>
          </a:p>
          <a:p>
            <a:pPr lvl="1"/>
            <a:r>
              <a:rPr lang="en-US" dirty="0" smtClean="0"/>
              <a:t>Leverage unlimited storage available 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9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9" y="1857519"/>
            <a:ext cx="8706951" cy="40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Snowball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527831"/>
            <a:ext cx="81026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Cloud (EC2)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provides resizable compute capacity in the cloud</a:t>
            </a:r>
          </a:p>
          <a:p>
            <a:r>
              <a:rPr lang="en-US" dirty="0" smtClean="0"/>
              <a:t>Core computing infrastructure building block that supports many other AWS services</a:t>
            </a:r>
          </a:p>
          <a:p>
            <a:r>
              <a:rPr lang="en-US" dirty="0" smtClean="0"/>
              <a:t>It’s basically a cloud-based server (AWS calls them </a:t>
            </a:r>
            <a:r>
              <a:rPr lang="en-US" b="1" dirty="0" smtClean="0"/>
              <a:t>instances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724" y="534870"/>
            <a:ext cx="997280" cy="10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2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On Demand</a:t>
            </a:r>
            <a:r>
              <a:rPr lang="en-US" dirty="0" smtClean="0"/>
              <a:t>: pay a fixed rate for the EC2 instance on an hourly basis (default)</a:t>
            </a:r>
          </a:p>
          <a:p>
            <a:pPr lvl="2"/>
            <a:r>
              <a:rPr lang="en-US" dirty="0"/>
              <a:t>Short-</a:t>
            </a:r>
            <a:r>
              <a:rPr lang="en-US" dirty="0" smtClean="0"/>
              <a:t>term </a:t>
            </a:r>
            <a:r>
              <a:rPr lang="en-US" dirty="0"/>
              <a:t>unpredictable workloads</a:t>
            </a:r>
          </a:p>
          <a:p>
            <a:pPr lvl="2"/>
            <a:r>
              <a:rPr lang="en-US" dirty="0"/>
              <a:t>Customer controls start/termination because the application cannot be </a:t>
            </a:r>
            <a:r>
              <a:rPr lang="en-US" dirty="0" smtClean="0"/>
              <a:t>interrupted</a:t>
            </a:r>
          </a:p>
          <a:p>
            <a:r>
              <a:rPr lang="en-US" b="1" dirty="0" smtClean="0"/>
              <a:t>Reserved</a:t>
            </a:r>
            <a:r>
              <a:rPr lang="en-US" dirty="0" smtClean="0"/>
              <a:t>: reserve a certain amount of computing capacity for 1-to-3 years at a discounted rate</a:t>
            </a:r>
          </a:p>
          <a:p>
            <a:pPr lvl="2"/>
            <a:r>
              <a:rPr lang="en-US" dirty="0" smtClean="0"/>
              <a:t>Long-term, predictable workloads with known capacity requirements</a:t>
            </a:r>
          </a:p>
          <a:p>
            <a:r>
              <a:rPr lang="en-US" b="1" dirty="0" smtClean="0"/>
              <a:t>Spot</a:t>
            </a:r>
            <a:r>
              <a:rPr lang="en-US" dirty="0" smtClean="0"/>
              <a:t>: make a bid for computing capacity that’s not currently being used</a:t>
            </a:r>
          </a:p>
          <a:p>
            <a:pPr lvl="2"/>
            <a:r>
              <a:rPr lang="en-US" dirty="0" smtClean="0"/>
              <a:t>Very short-term workloads</a:t>
            </a:r>
          </a:p>
          <a:p>
            <a:pPr lvl="2"/>
            <a:r>
              <a:rPr lang="en-US" dirty="0" smtClean="0"/>
              <a:t>AWS may terminate the instance at any time if the spot prices increases over the bid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3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12326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84888"/>
                <a:gridCol w="714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cost, general purpose computing, small</a:t>
                      </a:r>
                      <a:r>
                        <a:rPr lang="en-US" baseline="0" dirty="0" smtClean="0"/>
                        <a:t> web server or test/</a:t>
                      </a:r>
                      <a:r>
                        <a:rPr lang="en-US" baseline="0" dirty="0" err="1" smtClean="0"/>
                        <a:t>dev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M3 &amp; 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computing, typical</a:t>
                      </a:r>
                      <a:r>
                        <a:rPr lang="en-US" baseline="0" dirty="0" smtClean="0"/>
                        <a:t> application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r>
                        <a:rPr lang="en-US" baseline="0" dirty="0" smtClean="0"/>
                        <a:t> &amp; 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optimized, CPU</a:t>
                      </a:r>
                      <a:r>
                        <a:rPr lang="en-US" baseline="0" dirty="0" smtClean="0"/>
                        <a:t> intensive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optimized, in-memory caching or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optimized (GPU), video transcoding and machine learning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speed storage</a:t>
                      </a:r>
                      <a:r>
                        <a:rPr lang="en-US" baseline="0" dirty="0" smtClean="0"/>
                        <a:t> optimized, database systems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Dense</a:t>
                      </a:r>
                      <a:r>
                        <a:rPr lang="en-US" baseline="0" dirty="0" smtClean="0"/>
                        <a:t> storage system, file servers, </a:t>
                      </a:r>
                      <a:r>
                        <a:rPr lang="en-US" baseline="0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Amazon Machine Image (AMI)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AMI defines the base OS, applications, networking and storage components for an EC2 instance.</a:t>
            </a:r>
          </a:p>
          <a:p>
            <a:r>
              <a:rPr lang="en-US" dirty="0" smtClean="0"/>
              <a:t>AMI sources:</a:t>
            </a:r>
          </a:p>
          <a:p>
            <a:pPr lvl="1"/>
            <a:r>
              <a:rPr lang="en-US" dirty="0" smtClean="0"/>
              <a:t>Amazon curated images</a:t>
            </a:r>
          </a:p>
          <a:p>
            <a:pPr lvl="1"/>
            <a:r>
              <a:rPr lang="en-US" dirty="0" smtClean="0"/>
              <a:t>Community provided images</a:t>
            </a:r>
          </a:p>
          <a:p>
            <a:pPr lvl="1"/>
            <a:r>
              <a:rPr lang="en-US" dirty="0" smtClean="0"/>
              <a:t>Commercial images on the Amazon Marketplace</a:t>
            </a:r>
          </a:p>
          <a:p>
            <a:pPr lvl="1"/>
            <a:r>
              <a:rPr lang="en-US" dirty="0" smtClean="0"/>
              <a:t>Your own private images</a:t>
            </a:r>
          </a:p>
          <a:p>
            <a:r>
              <a:rPr lang="en-US" dirty="0" smtClean="0"/>
              <a:t>AMIs only exist within a specific region (you can copy to other regions 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3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Block Storage (EBS)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that allows you to create disk storage </a:t>
            </a:r>
            <a:r>
              <a:rPr lang="en-US" b="1" dirty="0" smtClean="0"/>
              <a:t>volumes</a:t>
            </a:r>
            <a:r>
              <a:rPr lang="en-US" dirty="0" smtClean="0"/>
              <a:t> that can be attached to EC2 instances</a:t>
            </a:r>
          </a:p>
          <a:p>
            <a:pPr lvl="1"/>
            <a:r>
              <a:rPr lang="en-US" dirty="0" smtClean="0"/>
              <a:t>A volume is like a hard drive for your instance.</a:t>
            </a:r>
          </a:p>
          <a:p>
            <a:r>
              <a:rPr lang="en-US" dirty="0" smtClean="0"/>
              <a:t>EBS volumes are block storage and support file systems and databases</a:t>
            </a:r>
          </a:p>
          <a:p>
            <a:r>
              <a:rPr lang="en-US" dirty="0" smtClean="0"/>
              <a:t>Each volume replicated in a single AZ to provide high availability</a:t>
            </a:r>
          </a:p>
          <a:p>
            <a:pPr lvl="1"/>
            <a:r>
              <a:rPr lang="en-US" dirty="0" smtClean="0"/>
              <a:t>Delivered like a volume from a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2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Second-web era (2003-2010)</a:t>
            </a:r>
          </a:p>
          <a:p>
            <a:pPr lvl="1"/>
            <a:r>
              <a:rPr lang="en-US" dirty="0" smtClean="0"/>
              <a:t>Virtualized infrastructure</a:t>
            </a:r>
          </a:p>
          <a:p>
            <a:pPr lvl="1"/>
            <a:r>
              <a:rPr lang="en-US" dirty="0" smtClean="0"/>
              <a:t>Horizontal scaling</a:t>
            </a:r>
          </a:p>
          <a:p>
            <a:pPr lvl="1"/>
            <a:r>
              <a:rPr lang="en-US" dirty="0" smtClean="0"/>
              <a:t>Outsourced application hosting</a:t>
            </a:r>
          </a:p>
          <a:p>
            <a:r>
              <a:rPr lang="en-US" dirty="0" smtClean="0"/>
              <a:t>Cloud computing era (2010-present)</a:t>
            </a:r>
          </a:p>
          <a:p>
            <a:pPr lvl="1"/>
            <a:r>
              <a:rPr lang="en-US" dirty="0" smtClean="0"/>
              <a:t>Utility computing</a:t>
            </a:r>
          </a:p>
          <a:p>
            <a:pPr lvl="1"/>
            <a:r>
              <a:rPr lang="en-US" dirty="0" smtClean="0"/>
              <a:t>Applications designed around APIs</a:t>
            </a:r>
          </a:p>
          <a:p>
            <a:pPr lvl="1"/>
            <a:r>
              <a:rPr lang="en-US" dirty="0" smtClean="0"/>
              <a:t>Infrastructure orchestration/ Infrastructure as code</a:t>
            </a:r>
          </a:p>
          <a:p>
            <a:r>
              <a:rPr lang="en-US" dirty="0" smtClean="0"/>
              <a:t>This timeline aligns with my personal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1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SSD (GP2)</a:t>
            </a:r>
          </a:p>
          <a:p>
            <a:pPr lvl="1"/>
            <a:r>
              <a:rPr lang="en-US" dirty="0" smtClean="0"/>
              <a:t>5 9’s availability (99.999%)</a:t>
            </a:r>
          </a:p>
          <a:p>
            <a:pPr lvl="1"/>
            <a:r>
              <a:rPr lang="en-US" dirty="0" smtClean="0"/>
              <a:t>3 IOPS per GB, up to 10,000 IOPS</a:t>
            </a:r>
          </a:p>
          <a:p>
            <a:r>
              <a:rPr lang="en-US" dirty="0" smtClean="0"/>
              <a:t>Provisioned IOPS SSD (IO1)</a:t>
            </a:r>
          </a:p>
          <a:p>
            <a:pPr lvl="1"/>
            <a:r>
              <a:rPr lang="en-US" dirty="0" smtClean="0"/>
              <a:t>Very high IOPS capacity for disk I/O intensive applications requiring &gt; 10,000 IOPS</a:t>
            </a:r>
          </a:p>
          <a:p>
            <a:r>
              <a:rPr lang="en-US" dirty="0" smtClean="0"/>
              <a:t>Magnetic (Standard)</a:t>
            </a:r>
          </a:p>
          <a:p>
            <a:pPr lvl="1"/>
            <a:r>
              <a:rPr lang="en-US" dirty="0" smtClean="0"/>
              <a:t>Cheapest storage option with lowest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19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EBS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snapshot is a point-in-time copy of an EBS volume stored on S3</a:t>
            </a:r>
          </a:p>
          <a:p>
            <a:r>
              <a:rPr lang="en-US" dirty="0" smtClean="0"/>
              <a:t>Snapshots are incremental, only saving data that changed since the previous snapshot.</a:t>
            </a:r>
          </a:p>
          <a:p>
            <a:r>
              <a:rPr lang="en-US" dirty="0" smtClean="0"/>
              <a:t>You pay for snapshot storage at S3 rates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Quickly backup data periodically or before making big changes</a:t>
            </a:r>
          </a:p>
          <a:p>
            <a:pPr lvl="1"/>
            <a:r>
              <a:rPr lang="en-US" dirty="0" smtClean="0"/>
              <a:t>Roll back system changes by reverting to previous snapshots</a:t>
            </a:r>
          </a:p>
        </p:txBody>
      </p:sp>
    </p:spTree>
    <p:extLst>
      <p:ext uri="{BB962C8B-B14F-4D97-AF65-F5344CB8AC3E}">
        <p14:creationId xmlns:p14="http://schemas.microsoft.com/office/powerpoint/2010/main" val="430771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Another data storage option for EC2 instances</a:t>
            </a:r>
          </a:p>
          <a:p>
            <a:pPr lvl="1"/>
            <a:r>
              <a:rPr lang="en-US" dirty="0" smtClean="0"/>
              <a:t>Actually, the original storage option!</a:t>
            </a:r>
          </a:p>
          <a:p>
            <a:r>
              <a:rPr lang="en-US" dirty="0" smtClean="0"/>
              <a:t>Instance data is stored on the local host server versus a networked volume</a:t>
            </a:r>
          </a:p>
          <a:p>
            <a:r>
              <a:rPr lang="en-US" dirty="0" smtClean="0"/>
              <a:t>The storage is </a:t>
            </a:r>
            <a:r>
              <a:rPr lang="en-US" b="1" dirty="0" smtClean="0"/>
              <a:t>ephemeral</a:t>
            </a:r>
            <a:r>
              <a:rPr lang="en-US" dirty="0" smtClean="0"/>
              <a:t>, if the instance is stopped the data is gone forever.</a:t>
            </a:r>
          </a:p>
          <a:p>
            <a:pPr lvl="1"/>
            <a:r>
              <a:rPr lang="en-US" dirty="0" smtClean="0"/>
              <a:t>You can still reboot the instance without loosing data though.</a:t>
            </a:r>
          </a:p>
          <a:p>
            <a:r>
              <a:rPr lang="en-US" dirty="0" smtClean="0"/>
              <a:t>Why ephemeral storage?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Data persistence may not matter in certain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1177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Security groups provide a security layer around EC2 instances</a:t>
            </a:r>
          </a:p>
          <a:p>
            <a:pPr lvl="1"/>
            <a:r>
              <a:rPr lang="en-US" dirty="0" smtClean="0"/>
              <a:t>Define a set of IP addresses and protocols that can send data to and from servers</a:t>
            </a:r>
          </a:p>
          <a:p>
            <a:pPr lvl="1"/>
            <a:r>
              <a:rPr lang="en-US" dirty="0" smtClean="0"/>
              <a:t>It’s like a basic firewall system</a:t>
            </a:r>
          </a:p>
          <a:p>
            <a:r>
              <a:rPr lang="en-US" dirty="0" smtClean="0"/>
              <a:t>Default security group</a:t>
            </a:r>
          </a:p>
          <a:p>
            <a:pPr lvl="1"/>
            <a:r>
              <a:rPr lang="en-US" dirty="0" smtClean="0"/>
              <a:t>All inbound traffic blocked</a:t>
            </a:r>
          </a:p>
          <a:p>
            <a:pPr lvl="1"/>
            <a:r>
              <a:rPr lang="en-US" dirty="0" smtClean="0"/>
              <a:t>All outbound traffic allowed</a:t>
            </a:r>
          </a:p>
          <a:p>
            <a:r>
              <a:rPr lang="en-US" dirty="0" smtClean="0"/>
              <a:t>Security groups are </a:t>
            </a:r>
            <a:r>
              <a:rPr lang="en-US" u="sng" dirty="0" err="1" smtClean="0"/>
              <a:t>stateful</a:t>
            </a:r>
            <a:r>
              <a:rPr lang="en-US" dirty="0" smtClean="0"/>
              <a:t> meaning that responses from allowed connections are valid</a:t>
            </a:r>
          </a:p>
          <a:p>
            <a:pPr lvl="1"/>
            <a:r>
              <a:rPr lang="en-US" dirty="0" smtClean="0"/>
              <a:t>Server can initiate outbound web request and receive an inbound response even if port 80 (http) incoming traffic is blocked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5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08485" y="1544659"/>
            <a:ext cx="6334238" cy="4959423"/>
            <a:chOff x="1128889" y="1651000"/>
            <a:chExt cx="7140222" cy="4750106"/>
          </a:xfrm>
        </p:grpSpPr>
        <p:sp>
          <p:nvSpPr>
            <p:cNvPr id="4" name="Rounded Rectangle 3"/>
            <p:cNvSpPr/>
            <p:nvPr/>
          </p:nvSpPr>
          <p:spPr>
            <a:xfrm>
              <a:off x="1128889" y="1651000"/>
              <a:ext cx="7140222" cy="472722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590258" y="2460013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14708" y="2463669"/>
              <a:ext cx="2917385" cy="34554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5321" y="6031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VPC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4685" y="2574432"/>
              <a:ext cx="2075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Web Security Group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72337" y="2581278"/>
              <a:ext cx="190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DB Security Group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93652" y="3249505"/>
              <a:ext cx="853639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Instance</a:t>
              </a:r>
              <a:endParaRPr lang="en-US" sz="1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17382" y="4473313"/>
              <a:ext cx="867970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3653" y="4461394"/>
              <a:ext cx="853638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17381" y="3233931"/>
              <a:ext cx="867971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19295" y="3176721"/>
              <a:ext cx="867555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72611" y="3176721"/>
              <a:ext cx="876177" cy="75516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Instance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7374" y="1417639"/>
            <a:ext cx="229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SG can contain any number of EC2 instances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EC2 instance may be associated with up to 5 different security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64347" y="5412027"/>
            <a:ext cx="1928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80 from 0.0.0.0/0</a:t>
            </a:r>
          </a:p>
          <a:p>
            <a:r>
              <a:rPr lang="en-US" sz="1000" dirty="0" smtClean="0"/>
              <a:t>Incoming port 443 from 0.0.0.0/0</a:t>
            </a:r>
          </a:p>
          <a:p>
            <a:r>
              <a:rPr lang="en-US" sz="1000" dirty="0" smtClean="0"/>
              <a:t>Outgoing any to 0.0.0.0/0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61647" y="539114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Incoming port 3306 from Web SG</a:t>
            </a:r>
          </a:p>
          <a:p>
            <a:r>
              <a:rPr lang="en-US" sz="1000" dirty="0" smtClean="0"/>
              <a:t>Incoming port 22 from Web SG</a:t>
            </a:r>
          </a:p>
          <a:p>
            <a:r>
              <a:rPr lang="en-US" sz="1000" dirty="0" smtClean="0"/>
              <a:t>Outgoing port 80 to Web SG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5148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 a new EC2 instance</a:t>
            </a:r>
          </a:p>
          <a:p>
            <a:pPr lvl="1"/>
            <a:r>
              <a:rPr lang="en-US" dirty="0" smtClean="0"/>
              <a:t>Select an AMI</a:t>
            </a:r>
          </a:p>
          <a:p>
            <a:pPr lvl="1"/>
            <a:r>
              <a:rPr lang="en-US" dirty="0" smtClean="0"/>
              <a:t>Choose an instance type</a:t>
            </a:r>
          </a:p>
          <a:p>
            <a:pPr lvl="1"/>
            <a:r>
              <a:rPr lang="en-US" dirty="0" smtClean="0"/>
              <a:t>Add/modify storage</a:t>
            </a:r>
          </a:p>
          <a:p>
            <a:pPr lvl="1"/>
            <a:r>
              <a:rPr lang="en-US" dirty="0" smtClean="0"/>
              <a:t>Tag instance</a:t>
            </a:r>
          </a:p>
          <a:p>
            <a:pPr lvl="1"/>
            <a:r>
              <a:rPr lang="en-US" dirty="0" smtClean="0"/>
              <a:t> Configure a security group</a:t>
            </a:r>
          </a:p>
          <a:p>
            <a:r>
              <a:rPr lang="en-US" dirty="0" smtClean="0"/>
              <a:t>Snapshot instance volume</a:t>
            </a:r>
          </a:p>
          <a:p>
            <a:r>
              <a:rPr lang="en-US" dirty="0" smtClean="0"/>
              <a:t>Create AMI from snapshot</a:t>
            </a:r>
          </a:p>
          <a:p>
            <a:r>
              <a:rPr lang="en-US" dirty="0" smtClean="0"/>
              <a:t>Terminate EC2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6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 smtClean="0"/>
              <a:t>Architecting for the Cloud: AWS Best Practices (February 2016)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6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Cloud computing is a model for enabling convenient, </a:t>
            </a:r>
            <a:r>
              <a:rPr lang="en-US" sz="2400" b="1" dirty="0" smtClean="0"/>
              <a:t>on-demand </a:t>
            </a:r>
            <a:r>
              <a:rPr lang="en-US" sz="2400" dirty="0" smtClean="0"/>
              <a:t>network access to a </a:t>
            </a:r>
            <a:r>
              <a:rPr lang="en-US" sz="2400" b="1" dirty="0" smtClean="0"/>
              <a:t>shared</a:t>
            </a:r>
            <a:r>
              <a:rPr lang="en-US" sz="2400" dirty="0" smtClean="0"/>
              <a:t> pool of configurable computing resources (e.g., networks, servers, storage, applications, and services) that can be </a:t>
            </a:r>
            <a:r>
              <a:rPr lang="en-US" sz="2400" b="1" dirty="0" smtClean="0"/>
              <a:t>rapidly</a:t>
            </a:r>
            <a:r>
              <a:rPr lang="en-US" sz="2400" dirty="0" smtClean="0"/>
              <a:t> provisioned and released with </a:t>
            </a:r>
            <a:r>
              <a:rPr lang="en-US" sz="2400" b="1" dirty="0" smtClean="0"/>
              <a:t>minimal</a:t>
            </a:r>
            <a:r>
              <a:rPr lang="en-US" sz="2400" dirty="0" smtClean="0"/>
              <a:t> management effort or service provider interaction.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National Institute of Standards and Technology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NIST SP 800-145</a:t>
            </a:r>
          </a:p>
        </p:txBody>
      </p:sp>
    </p:spTree>
    <p:extLst>
      <p:ext uri="{BB962C8B-B14F-4D97-AF65-F5344CB8AC3E}">
        <p14:creationId xmlns:p14="http://schemas.microsoft.com/office/powerpoint/2010/main" val="10874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990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On-demand</a:t>
            </a:r>
          </a:p>
          <a:p>
            <a:pPr lvl="1"/>
            <a:r>
              <a:rPr lang="en-US" dirty="0" smtClean="0"/>
              <a:t>Rapidly provision infrastructure to support development, testing, project deployment</a:t>
            </a:r>
          </a:p>
          <a:p>
            <a:pPr lvl="1"/>
            <a:r>
              <a:rPr lang="en-US" dirty="0" smtClean="0"/>
              <a:t>Easily support transient applications that require significant resources for a short period of time</a:t>
            </a:r>
          </a:p>
          <a:p>
            <a:pPr lvl="1"/>
            <a:r>
              <a:rPr lang="en-US" dirty="0" smtClean="0"/>
              <a:t>Self-service interfaces = reduced need for system admins, storage engineers, network admins,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Manage infrastructure programmatically via APIs (Infrastructure as code)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19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</a:p>
          <a:p>
            <a:pPr lvl="1"/>
            <a:r>
              <a:rPr lang="en-US" sz="2400" dirty="0" smtClean="0"/>
              <a:t>Align infrastructure capacity with current IT demand to achieve cost savings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99" y="2969067"/>
            <a:ext cx="6389601" cy="3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Service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88" b="-728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5941497"/>
            <a:ext cx="26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18882" y="5941497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Platform-as-a-Service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8243" y="5941497"/>
            <a:ext cx="22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Software-as-a-Service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2382</Words>
  <Application>Microsoft Macintosh PowerPoint</Application>
  <PresentationFormat>On-screen Show (4:3)</PresentationFormat>
  <Paragraphs>329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SEIS 6XX IT Infrastructure Week 4</vt:lpstr>
      <vt:lpstr>Agenda</vt:lpstr>
      <vt:lpstr>Origin of Cloud Computing</vt:lpstr>
      <vt:lpstr>Origin of Cloud Computing</vt:lpstr>
      <vt:lpstr>Cloud Computing</vt:lpstr>
      <vt:lpstr>Cloud Computing Characteristics</vt:lpstr>
      <vt:lpstr>Cloud Computing Benefits</vt:lpstr>
      <vt:lpstr>Cloud Computing Benefits</vt:lpstr>
      <vt:lpstr>Cloud Computing Service Models</vt:lpstr>
      <vt:lpstr>Cloud Deployment Models</vt:lpstr>
      <vt:lpstr>Questions</vt:lpstr>
      <vt:lpstr>PowerPoint Presentation</vt:lpstr>
      <vt:lpstr>Amazon Web Services</vt:lpstr>
      <vt:lpstr>Why AWS?</vt:lpstr>
      <vt:lpstr>AWS Ecosystem</vt:lpstr>
      <vt:lpstr>Global Infrastructure</vt:lpstr>
      <vt:lpstr>AWS Regions &amp; Zones</vt:lpstr>
      <vt:lpstr>Identity &amp; Access Management (IAM)</vt:lpstr>
      <vt:lpstr>IAM</vt:lpstr>
      <vt:lpstr>IAM Terms</vt:lpstr>
      <vt:lpstr>IAM Hands-on</vt:lpstr>
      <vt:lpstr>IAM Hands-on</vt:lpstr>
      <vt:lpstr>Simple Storage Service (S3)</vt:lpstr>
      <vt:lpstr>S3</vt:lpstr>
      <vt:lpstr>S3</vt:lpstr>
      <vt:lpstr>S3</vt:lpstr>
      <vt:lpstr>S3 Hands-on</vt:lpstr>
      <vt:lpstr>S3 Hands-on</vt:lpstr>
      <vt:lpstr>S3 Hands-on</vt:lpstr>
      <vt:lpstr>S3 Hands-on</vt:lpstr>
      <vt:lpstr>CloudFront</vt:lpstr>
      <vt:lpstr>Storage Gateway</vt:lpstr>
      <vt:lpstr>Storage Gateway</vt:lpstr>
      <vt:lpstr>Snowball</vt:lpstr>
      <vt:lpstr>Elastic Compute Cloud (EC2)</vt:lpstr>
      <vt:lpstr>EC2 Deployment Options</vt:lpstr>
      <vt:lpstr>EC2 Instance Types</vt:lpstr>
      <vt:lpstr>EC2 Amazon Machine Image (AMI)</vt:lpstr>
      <vt:lpstr>Elastic Block Storage (EBS)</vt:lpstr>
      <vt:lpstr>EBS Volume Types</vt:lpstr>
      <vt:lpstr>EBS Snapshots</vt:lpstr>
      <vt:lpstr>Instance Store</vt:lpstr>
      <vt:lpstr>Security Groups</vt:lpstr>
      <vt:lpstr>Security Groups</vt:lpstr>
      <vt:lpstr>EC2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41</cp:revision>
  <dcterms:created xsi:type="dcterms:W3CDTF">2016-04-02T16:28:50Z</dcterms:created>
  <dcterms:modified xsi:type="dcterms:W3CDTF">2016-04-05T19:43:07Z</dcterms:modified>
</cp:coreProperties>
</file>