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59" r:id="rId4"/>
    <p:sldId id="261" r:id="rId5"/>
    <p:sldId id="30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303" r:id="rId15"/>
    <p:sldId id="304" r:id="rId16"/>
    <p:sldId id="270" r:id="rId17"/>
    <p:sldId id="271" r:id="rId18"/>
    <p:sldId id="272" r:id="rId19"/>
    <p:sldId id="273" r:id="rId20"/>
    <p:sldId id="274" r:id="rId21"/>
    <p:sldId id="279" r:id="rId22"/>
    <p:sldId id="280" r:id="rId23"/>
    <p:sldId id="281" r:id="rId24"/>
    <p:sldId id="282" r:id="rId25"/>
    <p:sldId id="283" r:id="rId26"/>
    <p:sldId id="275" r:id="rId27"/>
    <p:sldId id="276" r:id="rId28"/>
    <p:sldId id="302" r:id="rId29"/>
    <p:sldId id="277" r:id="rId30"/>
    <p:sldId id="284" r:id="rId31"/>
    <p:sldId id="285" r:id="rId32"/>
    <p:sldId id="286" r:id="rId33"/>
    <p:sldId id="287" r:id="rId34"/>
    <p:sldId id="289" r:id="rId35"/>
    <p:sldId id="290" r:id="rId36"/>
    <p:sldId id="288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300" r:id="rId46"/>
    <p:sldId id="299" r:id="rId47"/>
    <p:sldId id="278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-104" y="-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276B-38BC-F24F-B36B-D23FB353AB88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16B7-6A24-874D-BF7D-B663D06D4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42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276B-38BC-F24F-B36B-D23FB353AB88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16B7-6A24-874D-BF7D-B663D06D4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46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276B-38BC-F24F-B36B-D23FB353AB88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16B7-6A24-874D-BF7D-B663D06D4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24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276B-38BC-F24F-B36B-D23FB353AB88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16B7-6A24-874D-BF7D-B663D06D4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276B-38BC-F24F-B36B-D23FB353AB88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16B7-6A24-874D-BF7D-B663D06D4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0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276B-38BC-F24F-B36B-D23FB353AB88}" type="datetimeFigureOut">
              <a:rPr lang="en-US" smtClean="0"/>
              <a:t>8/13/16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16B7-6A24-874D-BF7D-B663D06D4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13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276B-38BC-F24F-B36B-D23FB353AB88}" type="datetimeFigureOut">
              <a:rPr lang="en-US" smtClean="0"/>
              <a:t>8/13/16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16B7-6A24-874D-BF7D-B663D06D4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9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276B-38BC-F24F-B36B-D23FB353AB88}" type="datetimeFigureOut">
              <a:rPr lang="en-US" smtClean="0"/>
              <a:t>8/13/16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16B7-6A24-874D-BF7D-B663D06D4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23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276B-38BC-F24F-B36B-D23FB353AB88}" type="datetimeFigureOut">
              <a:rPr lang="en-US" smtClean="0"/>
              <a:t>8/13/16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16B7-6A24-874D-BF7D-B663D06D4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9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276B-38BC-F24F-B36B-D23FB353AB88}" type="datetimeFigureOut">
              <a:rPr lang="en-US" smtClean="0"/>
              <a:t>8/13/16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16B7-6A24-874D-BF7D-B663D06D4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47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276B-38BC-F24F-B36B-D23FB353AB88}" type="datetimeFigureOut">
              <a:rPr lang="en-US" smtClean="0"/>
              <a:t>8/13/16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16B7-6A24-874D-BF7D-B663D06D4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2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1276B-38BC-F24F-B36B-D23FB353AB88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B16B7-6A24-874D-BF7D-B663D06D4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88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062" y="5103930"/>
            <a:ext cx="4083616" cy="10697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prstClr val="black"/>
                </a:solidFill>
              </a:rPr>
              <a:t>DevOps</a:t>
            </a:r>
            <a:r>
              <a:rPr lang="en-US" sz="3600" dirty="0">
                <a:solidFill>
                  <a:prstClr val="black"/>
                </a:solidFill>
              </a:rPr>
              <a:t> &amp; Cloud Infrastructure</a:t>
            </a:r>
            <a:br>
              <a:rPr lang="en-US" sz="3600" dirty="0">
                <a:solidFill>
                  <a:prstClr val="black"/>
                </a:solidFill>
              </a:rPr>
            </a:br>
            <a:r>
              <a:rPr lang="en-US" sz="3600">
                <a:solidFill>
                  <a:prstClr val="black"/>
                </a:solidFill>
              </a:rPr>
              <a:t>SEIS </a:t>
            </a:r>
            <a:r>
              <a:rPr lang="en-US" sz="3600" smtClean="0">
                <a:solidFill>
                  <a:prstClr val="black"/>
                </a:solidFill>
              </a:rPr>
              <a:t>665</a:t>
            </a:r>
            <a:r>
              <a:rPr lang="en-US" sz="3600" dirty="0">
                <a:solidFill>
                  <a:prstClr val="black"/>
                </a:solidFill>
              </a:rPr>
              <a:t/>
            </a:r>
            <a:br>
              <a:rPr lang="en-US" sz="3600" dirty="0">
                <a:solidFill>
                  <a:prstClr val="black"/>
                </a:solidFill>
              </a:rPr>
            </a:br>
            <a:r>
              <a:rPr lang="en-US" sz="3600">
                <a:solidFill>
                  <a:prstClr val="black"/>
                </a:solidFill>
              </a:rPr>
              <a:t>Week </a:t>
            </a:r>
            <a:r>
              <a:rPr lang="en-US" sz="3600" smtClean="0">
                <a:solidFill>
                  <a:prstClr val="black"/>
                </a:solidFill>
              </a:rPr>
              <a:t>3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Jason Baker</a:t>
            </a:r>
          </a:p>
          <a:p>
            <a:pPr algn="l"/>
            <a:r>
              <a:rPr lang="en-US" dirty="0" smtClean="0"/>
              <a:t>Adjunct Instructor</a:t>
            </a:r>
          </a:p>
          <a:p>
            <a:pPr algn="l"/>
            <a:r>
              <a:rPr lang="en-US" dirty="0" smtClean="0"/>
              <a:t>Graduate Programs in Software</a:t>
            </a:r>
          </a:p>
          <a:p>
            <a:pPr algn="l"/>
            <a:r>
              <a:rPr lang="en-US" dirty="0" smtClean="0"/>
              <a:t>University of St. Thomas</a:t>
            </a:r>
          </a:p>
          <a:p>
            <a:pPr algn="l"/>
            <a:r>
              <a:rPr lang="en-US" dirty="0" smtClean="0"/>
              <a:t>St. Paul, 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179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composition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Least load: LB monitors load of each server and sends requests to least loaded system</a:t>
            </a:r>
          </a:p>
          <a:p>
            <a:pPr lvl="2"/>
            <a:r>
              <a:rPr lang="en-US" dirty="0" smtClean="0"/>
              <a:t>Problem? What if least loaded system is actually malfunctioning in some way the LB cannot detect.</a:t>
            </a:r>
          </a:p>
          <a:p>
            <a:pPr lvl="2"/>
            <a:r>
              <a:rPr lang="en-US" dirty="0" smtClean="0"/>
              <a:t>Least loaded system could be quickly overwhelmed because </a:t>
            </a:r>
            <a:r>
              <a:rPr lang="en-US" dirty="0" err="1" smtClean="0"/>
              <a:t>avg</a:t>
            </a:r>
            <a:r>
              <a:rPr lang="en-US" dirty="0" smtClean="0"/>
              <a:t> load metrics lag behind requests (solution = slow start)</a:t>
            </a:r>
          </a:p>
          <a:p>
            <a:pPr lvl="1"/>
            <a:r>
              <a:rPr lang="en-US" dirty="0" smtClean="0"/>
              <a:t>Weighted round robin: servers are given specific weights so that higher-weighted servers receive a greater percentage of requests</a:t>
            </a:r>
          </a:p>
        </p:txBody>
      </p:sp>
    </p:spTree>
    <p:extLst>
      <p:ext uri="{BB962C8B-B14F-4D97-AF65-F5344CB8AC3E}">
        <p14:creationId xmlns:p14="http://schemas.microsoft.com/office/powerpoint/2010/main" val="2950527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composition patterns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1681" t="29206" r="1681" b="9019"/>
          <a:stretch/>
        </p:blipFill>
        <p:spPr>
          <a:xfrm>
            <a:off x="3243609" y="3784176"/>
            <a:ext cx="5655631" cy="270806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Server with multiple back-ends</a:t>
            </a:r>
          </a:p>
          <a:p>
            <a:pPr lvl="1"/>
            <a:r>
              <a:rPr lang="en-US" dirty="0" smtClean="0"/>
              <a:t>Server partitions request into multiple queries to backend systems and then aggregates responses</a:t>
            </a:r>
          </a:p>
          <a:p>
            <a:pPr lvl="1"/>
            <a:r>
              <a:rPr lang="en-US" dirty="0" smtClean="0"/>
              <a:t>Response impacted by highest latency</a:t>
            </a:r>
          </a:p>
          <a:p>
            <a:pPr lvl="1"/>
            <a:r>
              <a:rPr lang="en-US" dirty="0" smtClean="0"/>
              <a:t>Fan-in I/O challenges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7473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composition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Server tree</a:t>
            </a:r>
          </a:p>
          <a:p>
            <a:pPr lvl="1"/>
            <a:r>
              <a:rPr lang="en-US" dirty="0" smtClean="0"/>
              <a:t>Commonly used by distributed databases</a:t>
            </a:r>
          </a:p>
          <a:p>
            <a:pPr lvl="1"/>
            <a:r>
              <a:rPr lang="en-US" dirty="0" smtClean="0"/>
              <a:t>Found in services like Active Directory and DNS</a:t>
            </a:r>
          </a:p>
          <a:p>
            <a:pPr lvl="1"/>
            <a:r>
              <a:rPr lang="en-US" dirty="0" smtClean="0"/>
              <a:t>Main benefit is parallelization and reduced request latency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967" y="3956672"/>
            <a:ext cx="3023409" cy="256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916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distributed state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Large distributed systems need to store state (data that changes)</a:t>
            </a:r>
          </a:p>
          <a:p>
            <a:pPr lvl="1"/>
            <a:r>
              <a:rPr lang="en-US" dirty="0" smtClean="0"/>
              <a:t>Single database server will eventually run out of processing power</a:t>
            </a:r>
          </a:p>
          <a:p>
            <a:pPr lvl="1"/>
            <a:r>
              <a:rPr lang="en-US" dirty="0" smtClean="0"/>
              <a:t>Solution: store data across multiple database servers</a:t>
            </a:r>
          </a:p>
          <a:p>
            <a:pPr lvl="1"/>
            <a:r>
              <a:rPr lang="en-US" dirty="0" smtClean="0"/>
              <a:t>New problem: users reading old data from database servers that haven’t been updated yet (consistency problem)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2845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</a:t>
            </a:r>
            <a:r>
              <a:rPr lang="en-US" dirty="0" err="1" smtClean="0"/>
              <a:t>Sharding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Partition your database into multiple slices, called shards</a:t>
            </a:r>
          </a:p>
          <a:p>
            <a:endParaRPr lang="en-US" dirty="0" smtClean="0"/>
          </a:p>
          <a:p>
            <a:r>
              <a:rPr lang="en-US" dirty="0" smtClean="0"/>
              <a:t>Shards may be stored on separate servers</a:t>
            </a:r>
          </a:p>
          <a:p>
            <a:endParaRPr lang="en-US" dirty="0" smtClean="0"/>
          </a:p>
          <a:p>
            <a:r>
              <a:rPr lang="en-US" dirty="0" smtClean="0"/>
              <a:t>Shards distribute load horizontally, improving performance for some operations</a:t>
            </a:r>
          </a:p>
          <a:p>
            <a:pPr lvl="1"/>
            <a:r>
              <a:rPr lang="en-US" dirty="0" smtClean="0"/>
              <a:t>Improved write and indexing performance</a:t>
            </a:r>
          </a:p>
          <a:p>
            <a:pPr lvl="1"/>
            <a:r>
              <a:rPr lang="en-US" dirty="0" smtClean="0"/>
              <a:t>Potential challenges rebalancing data on shards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715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</a:t>
            </a:r>
            <a:r>
              <a:rPr lang="en-US" dirty="0" err="1" smtClean="0"/>
              <a:t>Sharding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48" y="1509504"/>
            <a:ext cx="6990282" cy="489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584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Presented by Eric Brewer in 1999</a:t>
            </a:r>
          </a:p>
          <a:p>
            <a:r>
              <a:rPr lang="en-US" dirty="0" smtClean="0"/>
              <a:t>It is not possible to build a distributed system that guarantees consistency, availability, and partition tolerance.</a:t>
            </a:r>
          </a:p>
          <a:p>
            <a:endParaRPr lang="en-US" dirty="0"/>
          </a:p>
          <a:p>
            <a:r>
              <a:rPr lang="en-US" dirty="0" smtClean="0"/>
              <a:t>You can only pick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 of the 3!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769" y="3273507"/>
            <a:ext cx="3049915" cy="324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459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Consistency</a:t>
            </a:r>
          </a:p>
          <a:p>
            <a:pPr lvl="1"/>
            <a:r>
              <a:rPr lang="en-US" dirty="0" smtClean="0"/>
              <a:t>All nodes see the same data at the same time</a:t>
            </a:r>
          </a:p>
          <a:p>
            <a:pPr lvl="1"/>
            <a:r>
              <a:rPr lang="en-US" dirty="0" smtClean="0"/>
              <a:t>Options: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pplication waits until all server nodes are updated (slow)</a:t>
            </a:r>
          </a:p>
          <a:p>
            <a:pPr lvl="2"/>
            <a:r>
              <a:rPr lang="en-US" dirty="0" smtClean="0"/>
              <a:t>Application reads data from an available server knowing data might be outdated (fast – eventual consistency)</a:t>
            </a:r>
          </a:p>
          <a:p>
            <a:pPr lvl="1"/>
            <a:r>
              <a:rPr lang="en-US" dirty="0" smtClean="0"/>
              <a:t>Apps where transactions are significant, like banks, need strong consistency</a:t>
            </a:r>
          </a:p>
          <a:p>
            <a:pPr lvl="1"/>
            <a:r>
              <a:rPr lang="en-US" dirty="0" smtClean="0"/>
              <a:t>Apps where speed is more important than data recency, like social media, leverage eventual consistency</a:t>
            </a:r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0246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Availability</a:t>
            </a:r>
          </a:p>
          <a:p>
            <a:pPr lvl="1"/>
            <a:r>
              <a:rPr lang="en-US" dirty="0" smtClean="0"/>
              <a:t>Means that the system is accessible when a user makes a request. It’s up!</a:t>
            </a:r>
          </a:p>
          <a:p>
            <a:pPr lvl="1"/>
            <a:r>
              <a:rPr lang="en-US" dirty="0" smtClean="0"/>
              <a:t>We spread and replicate data on multiple servers to guarantee availability</a:t>
            </a:r>
          </a:p>
          <a:p>
            <a:pPr lvl="1"/>
            <a:r>
              <a:rPr lang="en-US" dirty="0" smtClean="0"/>
              <a:t>Can an application on a single server be available? Sure, but a single server isn’t a distributed architecture. </a:t>
            </a:r>
            <a:r>
              <a:rPr lang="en-US" dirty="0" smtClean="0">
                <a:sym typeface="Wingdings"/>
              </a:rPr>
              <a:t></a:t>
            </a:r>
            <a:r>
              <a:rPr lang="en-US" dirty="0" smtClean="0"/>
              <a:t> 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0282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Partition tolerance</a:t>
            </a:r>
          </a:p>
          <a:p>
            <a:pPr lvl="1"/>
            <a:r>
              <a:rPr lang="en-US" dirty="0" smtClean="0"/>
              <a:t>The system continues to operate despite the failure of part of the system.</a:t>
            </a:r>
          </a:p>
          <a:p>
            <a:pPr lvl="1"/>
            <a:r>
              <a:rPr lang="en-US" dirty="0" smtClean="0"/>
              <a:t>Classic failure scenario: network link is severed between groups in a pool of servers, creating a partition (split-brain scenario)</a:t>
            </a:r>
          </a:p>
          <a:p>
            <a:pPr lvl="2"/>
            <a:r>
              <a:rPr lang="en-US" dirty="0" smtClean="0"/>
              <a:t>Can’t maintain consistency because writes to one partition cannot be communicated to other.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1315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infrastructure </a:t>
            </a:r>
            <a:endParaRPr lang="en-US" dirty="0" smtClean="0"/>
          </a:p>
          <a:p>
            <a:r>
              <a:rPr lang="en-US" dirty="0" smtClean="0"/>
              <a:t>Virtualization</a:t>
            </a:r>
            <a:endParaRPr lang="en-US" dirty="0" smtClean="0"/>
          </a:p>
          <a:p>
            <a:r>
              <a:rPr lang="en-US" dirty="0" smtClean="0"/>
              <a:t>Vagrant</a:t>
            </a:r>
          </a:p>
        </p:txBody>
      </p:sp>
    </p:spTree>
    <p:extLst>
      <p:ext uri="{BB962C8B-B14F-4D97-AF65-F5344CB8AC3E}">
        <p14:creationId xmlns:p14="http://schemas.microsoft.com/office/powerpoint/2010/main" val="2704636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Q: Why is understanding CAP important? </a:t>
            </a:r>
          </a:p>
          <a:p>
            <a:pPr marL="0" indent="0">
              <a:buNone/>
            </a:pPr>
            <a:r>
              <a:rPr lang="en-US" dirty="0" smtClean="0"/>
              <a:t>A: Because it informs our design decisions when building highly distributed systems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smtClean="0"/>
              <a:t>Consistency &amp; Availability (Traditional RDMS)</a:t>
            </a:r>
          </a:p>
          <a:p>
            <a:pPr lvl="1"/>
            <a:r>
              <a:rPr lang="en-US" dirty="0" smtClean="0"/>
              <a:t>Consistency &amp; Partition Tolerance (</a:t>
            </a:r>
            <a:r>
              <a:rPr lang="en-US" dirty="0" err="1" smtClean="0"/>
              <a:t>MongoDB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Availability &amp; Partition Tolerance (Dynamo)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0511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Growth of </a:t>
            </a:r>
            <a:r>
              <a:rPr lang="en-US" dirty="0" err="1" smtClean="0"/>
              <a:t>NoSQL</a:t>
            </a:r>
            <a:r>
              <a:rPr lang="en-US" dirty="0" smtClean="0"/>
              <a:t> correlated to the growth of distributed systems</a:t>
            </a:r>
          </a:p>
          <a:p>
            <a:r>
              <a:rPr lang="en-US" dirty="0" smtClean="0"/>
              <a:t>Store data closer to the way it’s actually represented</a:t>
            </a:r>
          </a:p>
          <a:p>
            <a:r>
              <a:rPr lang="en-US" dirty="0" err="1" smtClean="0"/>
              <a:t>NoSQL</a:t>
            </a:r>
            <a:r>
              <a:rPr lang="en-US" dirty="0"/>
              <a:t> </a:t>
            </a:r>
            <a:r>
              <a:rPr lang="en-US" dirty="0" smtClean="0"/>
              <a:t>= Not only SQL</a:t>
            </a:r>
          </a:p>
          <a:p>
            <a:r>
              <a:rPr lang="en-US" dirty="0" smtClean="0"/>
              <a:t>Several different types of </a:t>
            </a:r>
            <a:r>
              <a:rPr lang="en-US" dirty="0" err="1" smtClean="0"/>
              <a:t>NoSQL</a:t>
            </a:r>
            <a:r>
              <a:rPr lang="en-US" dirty="0" smtClean="0"/>
              <a:t> database, each solving different scaling issues</a:t>
            </a:r>
          </a:p>
          <a:p>
            <a:r>
              <a:rPr lang="en-US" dirty="0" smtClean="0"/>
              <a:t>Big data is a major scaling issue</a:t>
            </a:r>
          </a:p>
          <a:p>
            <a:pPr lvl="1"/>
            <a:r>
              <a:rPr lang="en-US" dirty="0" err="1" smtClean="0"/>
              <a:t>NoSQL</a:t>
            </a:r>
            <a:r>
              <a:rPr lang="en-US" dirty="0" smtClean="0"/>
              <a:t> approach is to shard the data</a:t>
            </a:r>
          </a:p>
          <a:p>
            <a:pPr lvl="1"/>
            <a:r>
              <a:rPr lang="en-US" dirty="0" err="1" smtClean="0"/>
              <a:t>Sharding</a:t>
            </a:r>
            <a:r>
              <a:rPr lang="en-US" dirty="0" smtClean="0"/>
              <a:t> = partitioning the data across multiple databases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7538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NoSQL</a:t>
            </a:r>
            <a:r>
              <a:rPr lang="en-US" dirty="0" smtClean="0"/>
              <a:t>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Key/value</a:t>
            </a:r>
          </a:p>
          <a:p>
            <a:pPr lvl="1"/>
            <a:r>
              <a:rPr lang="en-US" dirty="0" smtClean="0"/>
              <a:t>Provide a key/value</a:t>
            </a:r>
          </a:p>
          <a:p>
            <a:pPr lvl="1"/>
            <a:r>
              <a:rPr lang="en-US" dirty="0" smtClean="0"/>
              <a:t>Query a key and get a value returned</a:t>
            </a:r>
          </a:p>
          <a:p>
            <a:pPr lvl="1"/>
            <a:r>
              <a:rPr lang="en-US" dirty="0" smtClean="0"/>
              <a:t>Based on hashing algorithm &amp; easy to shard</a:t>
            </a:r>
          </a:p>
          <a:p>
            <a:pPr lvl="1"/>
            <a:r>
              <a:rPr lang="en-US" dirty="0" smtClean="0"/>
              <a:t>Popular way to store web user sessions</a:t>
            </a:r>
          </a:p>
          <a:p>
            <a:pPr lvl="2"/>
            <a:r>
              <a:rPr lang="en-US" dirty="0" smtClean="0"/>
              <a:t>Key = </a:t>
            </a:r>
            <a:r>
              <a:rPr lang="en-US" dirty="0" err="1" smtClean="0"/>
              <a:t>sessionId</a:t>
            </a:r>
            <a:endParaRPr lang="en-US" dirty="0" smtClean="0"/>
          </a:p>
          <a:p>
            <a:pPr lvl="2"/>
            <a:r>
              <a:rPr lang="en-US" dirty="0" smtClean="0"/>
              <a:t>Value = serialized session object</a:t>
            </a:r>
          </a:p>
          <a:p>
            <a:pPr lvl="1"/>
            <a:r>
              <a:rPr lang="en-US" dirty="0" smtClean="0"/>
              <a:t>Examples: </a:t>
            </a:r>
            <a:r>
              <a:rPr lang="en-US" dirty="0" err="1" smtClean="0"/>
              <a:t>Redis</a:t>
            </a:r>
            <a:r>
              <a:rPr lang="en-US" dirty="0" smtClean="0"/>
              <a:t>, </a:t>
            </a:r>
            <a:r>
              <a:rPr lang="en-US" dirty="0" err="1" smtClean="0"/>
              <a:t>memcached</a:t>
            </a:r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8312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NoSQL</a:t>
            </a:r>
            <a:r>
              <a:rPr lang="en-US" dirty="0" smtClean="0"/>
              <a:t>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Columnar</a:t>
            </a:r>
          </a:p>
          <a:p>
            <a:pPr lvl="1"/>
            <a:r>
              <a:rPr lang="en-US" dirty="0" smtClean="0"/>
              <a:t>Imaging pivoting a traditional database table</a:t>
            </a:r>
          </a:p>
          <a:p>
            <a:pPr lvl="1"/>
            <a:r>
              <a:rPr lang="en-US" dirty="0" smtClean="0"/>
              <a:t>Store columns instead of storing columns in sequential disk pages</a:t>
            </a:r>
          </a:p>
          <a:p>
            <a:pPr lvl="1"/>
            <a:r>
              <a:rPr lang="en-US" dirty="0" smtClean="0"/>
              <a:t>Super-fast tabulation-type operations (</a:t>
            </a:r>
            <a:r>
              <a:rPr lang="en-US" dirty="0" err="1" smtClean="0"/>
              <a:t>whats</a:t>
            </a:r>
            <a:r>
              <a:rPr lang="en-US" dirty="0" smtClean="0"/>
              <a:t> the total profit across all products in the company)</a:t>
            </a:r>
          </a:p>
          <a:p>
            <a:pPr lvl="1"/>
            <a:r>
              <a:rPr lang="en-US" dirty="0" smtClean="0"/>
              <a:t>Examples: </a:t>
            </a:r>
            <a:r>
              <a:rPr lang="en-US" dirty="0" err="1" smtClean="0"/>
              <a:t>Hbase</a:t>
            </a:r>
            <a:r>
              <a:rPr lang="en-US" dirty="0" smtClean="0"/>
              <a:t>, Redshift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7873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NoSQL</a:t>
            </a:r>
            <a:r>
              <a:rPr lang="en-US" dirty="0" smtClean="0"/>
              <a:t>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Document</a:t>
            </a:r>
          </a:p>
          <a:p>
            <a:pPr lvl="1"/>
            <a:r>
              <a:rPr lang="en-US" dirty="0" smtClean="0"/>
              <a:t>Store documents instead of individual atomic records</a:t>
            </a:r>
          </a:p>
          <a:p>
            <a:pPr lvl="1"/>
            <a:r>
              <a:rPr lang="en-US" dirty="0" smtClean="0"/>
              <a:t>Each document is stored in the form of </a:t>
            </a:r>
            <a:r>
              <a:rPr lang="en-US" dirty="0" err="1" smtClean="0"/>
              <a:t>Javascript</a:t>
            </a:r>
            <a:r>
              <a:rPr lang="en-US" dirty="0" smtClean="0"/>
              <a:t> Object Notation (JSON)</a:t>
            </a:r>
          </a:p>
          <a:p>
            <a:pPr lvl="1"/>
            <a:r>
              <a:rPr lang="en-US" dirty="0" smtClean="0"/>
              <a:t>Supports hierarchical and embedded data structures</a:t>
            </a:r>
          </a:p>
          <a:p>
            <a:pPr lvl="2"/>
            <a:r>
              <a:rPr lang="en-US" dirty="0" smtClean="0"/>
              <a:t>A person can have many addresses, each address is embedded in the document</a:t>
            </a:r>
          </a:p>
          <a:p>
            <a:pPr lvl="1"/>
            <a:r>
              <a:rPr lang="en-US" dirty="0" smtClean="0"/>
              <a:t>Examples: </a:t>
            </a:r>
            <a:r>
              <a:rPr lang="en-US" dirty="0" err="1" smtClean="0"/>
              <a:t>MongoDB</a:t>
            </a:r>
            <a:r>
              <a:rPr lang="en-US" dirty="0" smtClean="0"/>
              <a:t>, </a:t>
            </a:r>
            <a:r>
              <a:rPr lang="en-US" dirty="0" err="1" smtClean="0"/>
              <a:t>DynamoDB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8125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NoSQL</a:t>
            </a:r>
            <a:r>
              <a:rPr lang="en-US" dirty="0" smtClean="0"/>
              <a:t>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Graph</a:t>
            </a:r>
          </a:p>
          <a:p>
            <a:pPr lvl="1"/>
            <a:r>
              <a:rPr lang="en-US" dirty="0" smtClean="0"/>
              <a:t>Stores data in nodes and edges of a graph</a:t>
            </a:r>
          </a:p>
          <a:p>
            <a:pPr lvl="1"/>
            <a:r>
              <a:rPr lang="en-US" dirty="0" smtClean="0"/>
              <a:t>Able to easily store and maintain complex relationships (social media)</a:t>
            </a:r>
          </a:p>
          <a:p>
            <a:pPr lvl="1"/>
            <a:r>
              <a:rPr lang="en-US" dirty="0" smtClean="0"/>
              <a:t>Example Neo4j</a:t>
            </a:r>
          </a:p>
          <a:p>
            <a:pPr lvl="1"/>
            <a:endParaRPr lang="en-US" dirty="0"/>
          </a:p>
          <a:p>
            <a:r>
              <a:rPr lang="en-US" dirty="0" smtClean="0"/>
              <a:t>If you are interested in </a:t>
            </a:r>
            <a:r>
              <a:rPr lang="en-US" dirty="0" err="1" smtClean="0"/>
              <a:t>NoSQL</a:t>
            </a:r>
            <a:r>
              <a:rPr lang="en-US" dirty="0" smtClean="0"/>
              <a:t>, take the Big Data Management course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5553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system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You learned about the concept of coupling in the software engineering course </a:t>
            </a:r>
          </a:p>
          <a:p>
            <a:r>
              <a:rPr lang="en-US" dirty="0" smtClean="0"/>
              <a:t>In general, loose coupling is desirable</a:t>
            </a:r>
          </a:p>
          <a:p>
            <a:pPr lvl="1"/>
            <a:r>
              <a:rPr lang="en-US" dirty="0" smtClean="0"/>
              <a:t>Easier to maintain and replace components</a:t>
            </a:r>
          </a:p>
          <a:p>
            <a:pPr lvl="1"/>
            <a:r>
              <a:rPr lang="en-US" dirty="0" smtClean="0"/>
              <a:t>Fewer bugs and hidden dependencies</a:t>
            </a:r>
          </a:p>
          <a:p>
            <a:pPr lvl="1"/>
            <a:r>
              <a:rPr lang="en-US" dirty="0" smtClean="0"/>
              <a:t>More flexible</a:t>
            </a:r>
          </a:p>
          <a:p>
            <a:r>
              <a:rPr lang="en-US" dirty="0" smtClean="0"/>
              <a:t>Loose coupling is highly desirable in distributed systems as well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6338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Scaling performance of distributed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The speed of small systems cannot easily be translated to large distributed systems</a:t>
            </a:r>
          </a:p>
          <a:p>
            <a:endParaRPr lang="en-US" dirty="0" smtClean="0"/>
          </a:p>
          <a:p>
            <a:r>
              <a:rPr lang="en-US" dirty="0"/>
              <a:t>N</a:t>
            </a:r>
            <a:r>
              <a:rPr lang="en-US" dirty="0" smtClean="0"/>
              <a:t>etwork and disk I/O is orders of magnitude slower </a:t>
            </a:r>
            <a:r>
              <a:rPr lang="en-US" smtClean="0"/>
              <a:t>than CPU and </a:t>
            </a:r>
            <a:r>
              <a:rPr lang="en-US" dirty="0" smtClean="0"/>
              <a:t>memory access</a:t>
            </a:r>
          </a:p>
          <a:p>
            <a:pPr lvl="1"/>
            <a:r>
              <a:rPr lang="en-US" dirty="0" smtClean="0"/>
              <a:t>Be very wary of these kinds of requests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Slow request latencies are magnified at scale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34930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381000"/>
            <a:ext cx="8102600" cy="60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5080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A stack: combination of infrastructure, OS, and applications required to support a service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Before early 2000’s, a stack = 1 server &amp; 1 OS</a:t>
            </a:r>
          </a:p>
          <a:p>
            <a:endParaRPr lang="en-US" dirty="0"/>
          </a:p>
          <a:p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973291" y="2694683"/>
            <a:ext cx="7036736" cy="2437440"/>
            <a:chOff x="735891" y="3175233"/>
            <a:chExt cx="7036736" cy="2437440"/>
          </a:xfrm>
        </p:grpSpPr>
        <p:sp>
          <p:nvSpPr>
            <p:cNvPr id="6" name="Rectangle 5"/>
            <p:cNvSpPr/>
            <p:nvPr/>
          </p:nvSpPr>
          <p:spPr>
            <a:xfrm>
              <a:off x="735892" y="4924203"/>
              <a:ext cx="7036733" cy="68847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Compute/Storage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891" y="3175233"/>
              <a:ext cx="7036734" cy="688470"/>
            </a:xfrm>
            <a:prstGeom prst="rect">
              <a:avLst/>
            </a:prstGeom>
            <a:solidFill>
              <a:schemeClr val="tx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Software applications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5893" y="4083739"/>
              <a:ext cx="7036734" cy="688470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Operating System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19897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4781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How was last week’s assignment?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234" y="2136415"/>
            <a:ext cx="6603909" cy="349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5800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Problem: It’s hard for IT organizations to determine the right-size server to support a required stack</a:t>
            </a:r>
          </a:p>
          <a:p>
            <a:pPr lvl="1"/>
            <a:r>
              <a:rPr lang="en-US" dirty="0" smtClean="0"/>
              <a:t>How much CPU, memory, and network?</a:t>
            </a:r>
          </a:p>
          <a:p>
            <a:pPr lvl="1"/>
            <a:r>
              <a:rPr lang="en-US" dirty="0" smtClean="0"/>
              <a:t>Selected server is either going to be oversized or undersized</a:t>
            </a:r>
          </a:p>
          <a:p>
            <a:pPr lvl="1"/>
            <a:r>
              <a:rPr lang="en-US" dirty="0" smtClean="0"/>
              <a:t>Common to see servers with 10% Avg. </a:t>
            </a:r>
            <a:r>
              <a:rPr lang="en-US" dirty="0" err="1" smtClean="0"/>
              <a:t>CPUutilization</a:t>
            </a:r>
            <a:r>
              <a:rPr lang="en-US" dirty="0" smtClean="0"/>
              <a:t>, 90% of system capacity wasted!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Problem: What happens when IT needs to move or upgrade stack to a bigger server?</a:t>
            </a:r>
          </a:p>
          <a:p>
            <a:pPr lvl="1"/>
            <a:r>
              <a:rPr lang="en-US" dirty="0" smtClean="0"/>
              <a:t>Painful process of building new server, installing applications and moving data (forklift upgrade)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79202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Problem: How does IT partition one customer from another?</a:t>
            </a:r>
          </a:p>
          <a:p>
            <a:pPr lvl="1"/>
            <a:r>
              <a:rPr lang="en-US" dirty="0" smtClean="0"/>
              <a:t>Just buy another server </a:t>
            </a:r>
            <a:r>
              <a:rPr lang="en-US" dirty="0" smtClean="0">
                <a:sym typeface="Wingdings"/>
              </a:rPr>
              <a:t></a:t>
            </a:r>
          </a:p>
          <a:p>
            <a:pPr lvl="1"/>
            <a:r>
              <a:rPr lang="en-US" dirty="0" smtClean="0">
                <a:sym typeface="Wingdings"/>
              </a:rPr>
              <a:t>Expensive to scale when every stack needs a separate physical server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78193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Computers basically just execute code statements and address memory</a:t>
            </a:r>
          </a:p>
          <a:p>
            <a:pPr lvl="1"/>
            <a:r>
              <a:rPr lang="en-US" dirty="0" smtClean="0"/>
              <a:t>Manipulating memory in the right patterns and sequences allows us to create operating systems and applications</a:t>
            </a:r>
          </a:p>
          <a:p>
            <a:pPr lvl="1"/>
            <a:r>
              <a:rPr lang="en-US" dirty="0" smtClean="0"/>
              <a:t>Program code can be designed to emulate a physical computer</a:t>
            </a:r>
          </a:p>
          <a:p>
            <a:r>
              <a:rPr lang="en-US" dirty="0" smtClean="0"/>
              <a:t>“Virtualization turns hardware into software.”</a:t>
            </a:r>
          </a:p>
          <a:p>
            <a:pPr lvl="1"/>
            <a:r>
              <a:rPr lang="en-US" dirty="0" smtClean="0"/>
              <a:t>Allows us to run multiple operating systems and stacks of applications on a single physical server</a:t>
            </a:r>
          </a:p>
          <a:p>
            <a:pPr lvl="1"/>
            <a:r>
              <a:rPr lang="en-US" dirty="0" smtClean="0"/>
              <a:t>Multiple stacks have logical partitions from a process, memory, and networking perspective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08575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4 things that gave rise to server-based virtualization:</a:t>
            </a:r>
          </a:p>
          <a:p>
            <a:pPr lvl="1"/>
            <a:r>
              <a:rPr lang="en-US" dirty="0" smtClean="0"/>
              <a:t>Faster, multi-socket CPU boards</a:t>
            </a:r>
          </a:p>
          <a:p>
            <a:pPr lvl="2"/>
            <a:r>
              <a:rPr lang="en-US" dirty="0" smtClean="0"/>
              <a:t>Powerful old mainframes supported virtualization, but Intel/AMD-based servers were not powerful enough until late 90’s. </a:t>
            </a:r>
          </a:p>
          <a:p>
            <a:pPr lvl="1"/>
            <a:r>
              <a:rPr lang="en-US" dirty="0" smtClean="0"/>
              <a:t>Faster, cheaper memory</a:t>
            </a:r>
          </a:p>
          <a:p>
            <a:pPr lvl="1"/>
            <a:r>
              <a:rPr lang="en-US" dirty="0" smtClean="0"/>
              <a:t>Faster network storage (NAS/Fiber-channel)</a:t>
            </a:r>
          </a:p>
          <a:p>
            <a:pPr lvl="1"/>
            <a:r>
              <a:rPr lang="en-US" dirty="0" smtClean="0"/>
              <a:t>Development of </a:t>
            </a:r>
            <a:r>
              <a:rPr lang="en-US" dirty="0" err="1" smtClean="0"/>
              <a:t>VMWare</a:t>
            </a:r>
            <a:r>
              <a:rPr lang="en-US" dirty="0" smtClean="0"/>
              <a:t> software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00268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Virtualization solves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Virtualization allows multiple stacks to run on one physical machine</a:t>
            </a:r>
          </a:p>
          <a:p>
            <a:pPr lvl="1"/>
            <a:r>
              <a:rPr lang="en-US" dirty="0" smtClean="0"/>
              <a:t>Increases average resource utilization from 10% to 80-90%</a:t>
            </a:r>
          </a:p>
          <a:p>
            <a:pPr lvl="1"/>
            <a:r>
              <a:rPr lang="en-US" dirty="0" smtClean="0"/>
              <a:t>Reduces physical footprint of servers</a:t>
            </a:r>
          </a:p>
          <a:p>
            <a:pPr lvl="1"/>
            <a:r>
              <a:rPr lang="en-US" dirty="0" smtClean="0"/>
              <a:t>Greener approach</a:t>
            </a:r>
          </a:p>
          <a:p>
            <a:pPr lvl="1"/>
            <a:r>
              <a:rPr lang="en-US" dirty="0" smtClean="0"/>
              <a:t>Sometimes we call this phenomenon </a:t>
            </a:r>
            <a:r>
              <a:rPr lang="en-US" i="1" dirty="0" smtClean="0"/>
              <a:t>server compression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5874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Virtualization solves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Servers are turned into software</a:t>
            </a:r>
          </a:p>
          <a:p>
            <a:pPr lvl="1"/>
            <a:r>
              <a:rPr lang="en-US" dirty="0" smtClean="0"/>
              <a:t>It’s easier to move software around</a:t>
            </a:r>
          </a:p>
          <a:p>
            <a:pPr lvl="1"/>
            <a:r>
              <a:rPr lang="en-US" dirty="0" smtClean="0"/>
              <a:t>Easy to move a stack from an older physical server to a newer physical server</a:t>
            </a:r>
          </a:p>
          <a:p>
            <a:r>
              <a:rPr lang="en-US" dirty="0" smtClean="0"/>
              <a:t>No need to purchase a separate server for each customer because virtualization provides partitioning.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34512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Virtualization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First, some definitions:</a:t>
            </a:r>
          </a:p>
          <a:p>
            <a:pPr lvl="1"/>
            <a:r>
              <a:rPr lang="en-US" dirty="0" smtClean="0"/>
              <a:t>Host machine: physical server that supports multiple stacks</a:t>
            </a:r>
          </a:p>
          <a:p>
            <a:pPr lvl="1"/>
            <a:r>
              <a:rPr lang="en-US" dirty="0" smtClean="0"/>
              <a:t>Virtual machine: virtualized server instance running on a host machine (also known as an instance)</a:t>
            </a:r>
          </a:p>
          <a:p>
            <a:pPr lvl="1"/>
            <a:r>
              <a:rPr lang="en-US" dirty="0" smtClean="0"/>
              <a:t>Host OS: operating system running on a bare-metal server</a:t>
            </a:r>
          </a:p>
          <a:p>
            <a:pPr lvl="1"/>
            <a:r>
              <a:rPr lang="en-US" dirty="0" smtClean="0"/>
              <a:t>Guest OS: operating system running on a virtual machine</a:t>
            </a:r>
          </a:p>
          <a:p>
            <a:pPr lvl="1"/>
            <a:r>
              <a:rPr lang="en-US" dirty="0" smtClean="0"/>
              <a:t>Hypervisor: Software that emulates and manages the communication between virtual machines and the physical server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20472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Virtualization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Hardware virtualization</a:t>
            </a:r>
          </a:p>
          <a:p>
            <a:pPr lvl="1"/>
            <a:r>
              <a:rPr lang="en-US" dirty="0" smtClean="0"/>
              <a:t>Part of physical server dedicated to a specific stack</a:t>
            </a:r>
          </a:p>
          <a:p>
            <a:pPr lvl="1"/>
            <a:r>
              <a:rPr lang="en-US" dirty="0" smtClean="0"/>
              <a:t>Big expensive mainframe-type systems</a:t>
            </a:r>
          </a:p>
          <a:p>
            <a:r>
              <a:rPr lang="en-US" dirty="0" smtClean="0"/>
              <a:t>Software virtualization</a:t>
            </a:r>
          </a:p>
          <a:p>
            <a:pPr lvl="1"/>
            <a:r>
              <a:rPr lang="en-US" dirty="0" smtClean="0"/>
              <a:t>Type 1 Hypervisor</a:t>
            </a:r>
          </a:p>
          <a:p>
            <a:pPr lvl="2"/>
            <a:r>
              <a:rPr lang="en-US" dirty="0" smtClean="0"/>
              <a:t>Runs on top of the bare-metal server and sits between hardware and operating systems in the stacks</a:t>
            </a:r>
          </a:p>
          <a:p>
            <a:pPr lvl="2"/>
            <a:r>
              <a:rPr lang="en-US" dirty="0" smtClean="0"/>
              <a:t>Examples: </a:t>
            </a:r>
            <a:r>
              <a:rPr lang="en-US" dirty="0" err="1" smtClean="0"/>
              <a:t>VMWare</a:t>
            </a:r>
            <a:r>
              <a:rPr lang="en-US" dirty="0" smtClean="0"/>
              <a:t> ESX, Microsoft Virtual Server, </a:t>
            </a:r>
            <a:r>
              <a:rPr lang="en-US" dirty="0" err="1" smtClean="0"/>
              <a:t>Xen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38286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Virtualization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 fontScale="92500"/>
          </a:bodyPr>
          <a:lstStyle/>
          <a:p>
            <a:pPr lvl="1"/>
            <a:r>
              <a:rPr lang="en-US" dirty="0" smtClean="0"/>
              <a:t>Type 2 Hypervisor</a:t>
            </a:r>
          </a:p>
          <a:p>
            <a:pPr lvl="2"/>
            <a:r>
              <a:rPr lang="en-US" dirty="0" smtClean="0"/>
              <a:t>Runs on top of an operating system</a:t>
            </a:r>
          </a:p>
          <a:p>
            <a:pPr lvl="2"/>
            <a:r>
              <a:rPr lang="en-US" dirty="0" smtClean="0"/>
              <a:t>Easy installation</a:t>
            </a:r>
          </a:p>
          <a:p>
            <a:pPr lvl="2"/>
            <a:r>
              <a:rPr lang="en-US" dirty="0" smtClean="0"/>
              <a:t>Example: Oracle </a:t>
            </a:r>
            <a:r>
              <a:rPr lang="en-US" dirty="0" err="1" smtClean="0"/>
              <a:t>VirtualBox</a:t>
            </a:r>
            <a:r>
              <a:rPr lang="en-US" dirty="0" smtClean="0"/>
              <a:t>, </a:t>
            </a:r>
            <a:r>
              <a:rPr lang="en-US" dirty="0" err="1" smtClean="0"/>
              <a:t>VMWare</a:t>
            </a:r>
            <a:r>
              <a:rPr lang="en-US" dirty="0" smtClean="0"/>
              <a:t> Fusion</a:t>
            </a:r>
            <a:endParaRPr lang="en-US" dirty="0"/>
          </a:p>
          <a:p>
            <a:pPr lvl="1"/>
            <a:r>
              <a:rPr lang="en-US" dirty="0" smtClean="0"/>
              <a:t>Type 1 vs. Type 2</a:t>
            </a:r>
          </a:p>
          <a:p>
            <a:pPr lvl="2"/>
            <a:r>
              <a:rPr lang="en-US" dirty="0" smtClean="0"/>
              <a:t>Type 1 provides higher performance &amp; security</a:t>
            </a:r>
          </a:p>
          <a:p>
            <a:pPr lvl="1"/>
            <a:r>
              <a:rPr lang="en-US" dirty="0" smtClean="0"/>
              <a:t>Full virtualization vs. </a:t>
            </a:r>
            <a:r>
              <a:rPr lang="en-US" dirty="0" err="1" smtClean="0"/>
              <a:t>Paravirtualization</a:t>
            </a:r>
            <a:endParaRPr lang="en-US" dirty="0" smtClean="0"/>
          </a:p>
          <a:p>
            <a:pPr lvl="2"/>
            <a:r>
              <a:rPr lang="en-US" dirty="0" smtClean="0"/>
              <a:t>Full virtualization = guest operating systems are not “aware” that they are being virtualized</a:t>
            </a:r>
          </a:p>
          <a:p>
            <a:pPr lvl="2"/>
            <a:r>
              <a:rPr lang="en-US" dirty="0" smtClean="0"/>
              <a:t>Para virtualization = guest operating system are “aware” of virtualization and have special kernel modifications (better performance than full virtualization)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561365" y="426865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3463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Virtualization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OS Partitioning</a:t>
            </a:r>
          </a:p>
          <a:p>
            <a:pPr lvl="1"/>
            <a:r>
              <a:rPr lang="en-US" dirty="0" smtClean="0"/>
              <a:t>Host (or guest) operating system can partition out processes, memory, and scheduling to emulate a separate OS environment</a:t>
            </a:r>
          </a:p>
          <a:p>
            <a:pPr lvl="1"/>
            <a:r>
              <a:rPr lang="en-US" dirty="0" smtClean="0"/>
              <a:t>Separate OS environments all use same kernel</a:t>
            </a:r>
          </a:p>
          <a:p>
            <a:pPr lvl="2"/>
            <a:r>
              <a:rPr lang="en-US" dirty="0" smtClean="0"/>
              <a:t>If host is Linux then all “guests” are Linux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err="1" smtClean="0"/>
              <a:t>Docker</a:t>
            </a:r>
            <a:endParaRPr lang="en-US" dirty="0" smtClean="0"/>
          </a:p>
          <a:p>
            <a:pPr lvl="1"/>
            <a:r>
              <a:rPr lang="en-US" dirty="0" smtClean="0"/>
              <a:t>We will cover this later in the course.</a:t>
            </a:r>
          </a:p>
          <a:p>
            <a:pPr lvl="2"/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561365" y="426865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306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look at where we’ve been</a:t>
            </a:r>
          </a:p>
          <a:p>
            <a:pPr lvl="2"/>
            <a:r>
              <a:rPr lang="en-US" dirty="0" smtClean="0"/>
              <a:t>Mainframes presenting applications via direct terminals</a:t>
            </a:r>
          </a:p>
          <a:p>
            <a:pPr lvl="2"/>
            <a:r>
              <a:rPr lang="en-US" dirty="0" smtClean="0"/>
              <a:t>Personal computers running desktop applications</a:t>
            </a:r>
          </a:p>
          <a:p>
            <a:pPr lvl="2"/>
            <a:r>
              <a:rPr lang="en-US" dirty="0" smtClean="0"/>
              <a:t>Client-server applications (thick client &lt;-&gt; database)</a:t>
            </a:r>
          </a:p>
          <a:p>
            <a:pPr lvl="2"/>
            <a:r>
              <a:rPr lang="en-US" dirty="0" smtClean="0"/>
              <a:t>Web applications (thin client &lt;-&gt; </a:t>
            </a:r>
            <a:r>
              <a:rPr lang="en-US" dirty="0" err="1" smtClean="0"/>
              <a:t>middleware+db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Distributed applications (highly scaled in the cloud)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Distributed apps are broken into small components which can be individually scaled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21153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Virtualization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Server virtualization is predominant form of virtualized infrastructure</a:t>
            </a:r>
          </a:p>
          <a:p>
            <a:pPr lvl="1"/>
            <a:r>
              <a:rPr lang="en-US" dirty="0" smtClean="0"/>
              <a:t>Most servers in enterprises are now virtualized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561365" y="426865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2409"/>
          <a:stretch/>
        </p:blipFill>
        <p:spPr>
          <a:xfrm>
            <a:off x="2225853" y="3295843"/>
            <a:ext cx="4106862" cy="344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120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Virtualization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Other forms of virtualized infrastructure:</a:t>
            </a:r>
          </a:p>
          <a:p>
            <a:pPr lvl="1"/>
            <a:r>
              <a:rPr lang="en-US" dirty="0" smtClean="0"/>
              <a:t>Virtual Desktop Infrastructure (VDI)</a:t>
            </a:r>
          </a:p>
          <a:p>
            <a:pPr lvl="1"/>
            <a:r>
              <a:rPr lang="en-US" dirty="0" smtClean="0"/>
              <a:t>Storage virtualization: pooling together storage devices from disparate vendors and presenting as a single device</a:t>
            </a:r>
          </a:p>
          <a:p>
            <a:pPr lvl="1"/>
            <a:r>
              <a:rPr lang="en-US" dirty="0" smtClean="0"/>
              <a:t>Network virtualization: replace physical switches and firewalls with software (AWS VPC)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561365" y="426865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055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VirtualBox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Hypervisor for x86 systems originally developed by </a:t>
            </a:r>
            <a:r>
              <a:rPr lang="en-US" dirty="0" err="1" smtClean="0"/>
              <a:t>Innotek</a:t>
            </a:r>
            <a:r>
              <a:rPr lang="en-US" dirty="0" smtClean="0"/>
              <a:t>, acquired by Sun, acquired by Oracle</a:t>
            </a:r>
          </a:p>
          <a:p>
            <a:r>
              <a:rPr lang="en-US" dirty="0" smtClean="0"/>
              <a:t>Core package is open source, extensions are licensed by Oracle for personal/educational use</a:t>
            </a:r>
          </a:p>
          <a:p>
            <a:r>
              <a:rPr lang="en-US" dirty="0" smtClean="0"/>
              <a:t>Not quite as fast as non-free offerings like </a:t>
            </a:r>
            <a:r>
              <a:rPr lang="en-US" dirty="0" err="1" smtClean="0"/>
              <a:t>VMWare</a:t>
            </a:r>
            <a:r>
              <a:rPr lang="en-US" dirty="0" smtClean="0"/>
              <a:t> Fusion, but good enough for </a:t>
            </a:r>
            <a:r>
              <a:rPr lang="en-US" dirty="0" err="1" smtClean="0"/>
              <a:t>dev</a:t>
            </a:r>
            <a:r>
              <a:rPr lang="en-US" dirty="0" smtClean="0"/>
              <a:t>/testing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561365" y="426865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6771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Box Hands 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" t="2393" r="47779" b="2393"/>
          <a:stretch/>
        </p:blipFill>
        <p:spPr>
          <a:xfrm>
            <a:off x="2176310" y="1417638"/>
            <a:ext cx="4297680" cy="45259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12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Vagrant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Creating </a:t>
            </a:r>
            <a:r>
              <a:rPr lang="en-US" smtClean="0"/>
              <a:t>virtual machines is </a:t>
            </a:r>
            <a:r>
              <a:rPr lang="en-US" dirty="0" smtClean="0"/>
              <a:t>time-consuming, repetitive, and mistake prone</a:t>
            </a:r>
          </a:p>
          <a:p>
            <a:pPr lvl="1"/>
            <a:r>
              <a:rPr lang="en-US" dirty="0" smtClean="0"/>
              <a:t>Imagine writing code and needing to stand up a test environment several times a day</a:t>
            </a:r>
          </a:p>
          <a:p>
            <a:pPr lvl="1"/>
            <a:r>
              <a:rPr lang="en-US" dirty="0" smtClean="0"/>
              <a:t>Need to share a virtual machine with other team members, clients, or the market (do they need to download a large virtual machine image?)</a:t>
            </a:r>
          </a:p>
          <a:p>
            <a:r>
              <a:rPr lang="en-US" dirty="0" smtClean="0"/>
              <a:t>Vagrant automates the creation of virtual machines</a:t>
            </a:r>
            <a:r>
              <a:rPr lang="en-US" dirty="0"/>
              <a:t> </a:t>
            </a:r>
            <a:r>
              <a:rPr lang="en-US" dirty="0" smtClean="0"/>
              <a:t>(configuration management)</a:t>
            </a:r>
          </a:p>
          <a:p>
            <a:pPr lvl="1"/>
            <a:r>
              <a:rPr lang="en-US" dirty="0" smtClean="0"/>
              <a:t>Create one or entire group of machines</a:t>
            </a:r>
          </a:p>
        </p:txBody>
      </p:sp>
    </p:spTree>
    <p:extLst>
      <p:ext uri="{BB962C8B-B14F-4D97-AF65-F5344CB8AC3E}">
        <p14:creationId xmlns:p14="http://schemas.microsoft.com/office/powerpoint/2010/main" val="17659592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Vagrant architecture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444" y="1417638"/>
            <a:ext cx="6489173" cy="514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614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Vagrant Hands-on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350" b="11360"/>
          <a:stretch/>
        </p:blipFill>
        <p:spPr>
          <a:xfrm>
            <a:off x="3074212" y="2422509"/>
            <a:ext cx="2939242" cy="259633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769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1675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Assignment 3</a:t>
            </a:r>
          </a:p>
          <a:p>
            <a:r>
              <a:rPr lang="en-US" dirty="0" smtClean="0"/>
              <a:t>Read Practice of Cloud Systems Administration </a:t>
            </a:r>
            <a:r>
              <a:rPr lang="en-US" dirty="0" smtClean="0"/>
              <a:t>Chapter 3</a:t>
            </a:r>
            <a:endParaRPr lang="en-US" dirty="0" smtClean="0"/>
          </a:p>
          <a:p>
            <a:r>
              <a:rPr lang="en-US" dirty="0" smtClean="0"/>
              <a:t>Read Ov</a:t>
            </a:r>
            <a:r>
              <a:rPr lang="en-US" i="1" dirty="0" smtClean="0"/>
              <a:t>erview of Amazon Web Services </a:t>
            </a:r>
            <a:r>
              <a:rPr lang="en-US" dirty="0" smtClean="0"/>
              <a:t>(December 2015)</a:t>
            </a:r>
          </a:p>
        </p:txBody>
      </p:sp>
    </p:spTree>
    <p:extLst>
      <p:ext uri="{BB962C8B-B14F-4D97-AF65-F5344CB8AC3E}">
        <p14:creationId xmlns:p14="http://schemas.microsoft.com/office/powerpoint/2010/main" val="2746791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 Up vs. Out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9584" b="10493"/>
          <a:stretch/>
        </p:blipFill>
        <p:spPr>
          <a:xfrm>
            <a:off x="520700" y="1572768"/>
            <a:ext cx="8102600" cy="42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27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Managing Distributed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Single large webserver vs. many small webservers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2"/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409873"/>
              </p:ext>
            </p:extLst>
          </p:nvPr>
        </p:nvGraphicFramePr>
        <p:xfrm>
          <a:off x="1348605" y="2787308"/>
          <a:ext cx="6096000" cy="3114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r>
                        <a:rPr lang="en-US" baseline="0" dirty="0" smtClean="0"/>
                        <a:t> large s</a:t>
                      </a:r>
                      <a:r>
                        <a:rPr lang="en-US" dirty="0" smtClean="0"/>
                        <a:t>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Multiple small servers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Easy to maintain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Difficult to maintain, need to sync content and handle performance differences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Finite amount of processing, memory &amp; I/O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Unlimited* amount of processing, memory &amp;</a:t>
                      </a:r>
                      <a:r>
                        <a:rPr lang="en-US" baseline="0" dirty="0" smtClean="0"/>
                        <a:t> I/O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Requires</a:t>
                      </a:r>
                      <a:r>
                        <a:rPr lang="en-US" baseline="0" dirty="0" smtClean="0"/>
                        <a:t> no special application support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 needs to support</a:t>
                      </a:r>
                      <a:r>
                        <a:rPr lang="en-US" baseline="0" dirty="0" smtClean="0"/>
                        <a:t> distributed deployment architecture (stateless, ephemeral, etc.)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48605" y="5987663"/>
            <a:ext cx="2108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 Nothing is really unlimited </a:t>
            </a:r>
            <a:r>
              <a:rPr lang="en-US" sz="1200" dirty="0" smtClean="0">
                <a:sym typeface="Wingdings"/>
              </a:rPr>
              <a:t>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54003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composition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balancer with backend servers</a:t>
            </a:r>
          </a:p>
          <a:p>
            <a:pPr lvl="1"/>
            <a:r>
              <a:rPr lang="en-US" dirty="0" smtClean="0"/>
              <a:t>LB coordinates communication between users and servers</a:t>
            </a:r>
          </a:p>
          <a:p>
            <a:pPr lvl="1"/>
            <a:r>
              <a:rPr lang="en-US" dirty="0" smtClean="0"/>
              <a:t>LB watches the health of servers and dynamically re-routes requests to maintain high availability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200" y="4170383"/>
            <a:ext cx="4510446" cy="238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51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composition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LB eliminates single-point-of-failure with servers, but what about LB itself?</a:t>
            </a:r>
          </a:p>
          <a:p>
            <a:pPr lvl="1"/>
            <a:r>
              <a:rPr lang="en-US" dirty="0" smtClean="0"/>
              <a:t>Now we need redundant LB (and switches and firewalls and routers…)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216" y="3147507"/>
            <a:ext cx="3636029" cy="338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433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composition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LB can use a variety of algorithms to determine which server handles a request</a:t>
            </a:r>
          </a:p>
          <a:p>
            <a:pPr lvl="1"/>
            <a:r>
              <a:rPr lang="en-US" dirty="0" smtClean="0"/>
              <a:t>Random: each incoming request is sent to a random server in the pool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Round-robin: each incoming request is sent to a different server in a predetermined order (sometimes referred to as </a:t>
            </a:r>
            <a:r>
              <a:rPr lang="en-US" i="1" dirty="0" smtClean="0"/>
              <a:t>spray-and-pray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5218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1573</TotalTime>
  <Words>1981</Words>
  <Application>Microsoft Macintosh PowerPoint</Application>
  <PresentationFormat>On-screen Show (4:3)</PresentationFormat>
  <Paragraphs>303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DevOps &amp; Cloud Infrastructure SEIS 665 Week 3</vt:lpstr>
      <vt:lpstr>Agenda</vt:lpstr>
      <vt:lpstr>PowerPoint Presentation</vt:lpstr>
      <vt:lpstr>Distributed infrastructure</vt:lpstr>
      <vt:lpstr>Scale Up vs. Out</vt:lpstr>
      <vt:lpstr>Managing Distributed infrastructure</vt:lpstr>
      <vt:lpstr>Distributed composition patterns</vt:lpstr>
      <vt:lpstr>Distributed composition patterns</vt:lpstr>
      <vt:lpstr>Distributed composition patterns</vt:lpstr>
      <vt:lpstr>Distributed composition patterns</vt:lpstr>
      <vt:lpstr>Distributed composition patterns</vt:lpstr>
      <vt:lpstr>Distributed composition patterns</vt:lpstr>
      <vt:lpstr>The distributed state challenge</vt:lpstr>
      <vt:lpstr>Database Sharding</vt:lpstr>
      <vt:lpstr>Database Sharding</vt:lpstr>
      <vt:lpstr>CAP Principle</vt:lpstr>
      <vt:lpstr>CAP Principle</vt:lpstr>
      <vt:lpstr>CAP Principle</vt:lpstr>
      <vt:lpstr>CAP Principle</vt:lpstr>
      <vt:lpstr>CAP Principle</vt:lpstr>
      <vt:lpstr>NoSQL</vt:lpstr>
      <vt:lpstr>NoSQL types</vt:lpstr>
      <vt:lpstr>NoSQL types</vt:lpstr>
      <vt:lpstr>NoSQL types</vt:lpstr>
      <vt:lpstr>NoSQL types</vt:lpstr>
      <vt:lpstr>Distributed system coupling</vt:lpstr>
      <vt:lpstr>Scaling performance of distributed systems</vt:lpstr>
      <vt:lpstr>PowerPoint Presentation</vt:lpstr>
      <vt:lpstr>Virtualization</vt:lpstr>
      <vt:lpstr>Virtualization</vt:lpstr>
      <vt:lpstr>Virtualization</vt:lpstr>
      <vt:lpstr>Virtualization</vt:lpstr>
      <vt:lpstr>Virtualization</vt:lpstr>
      <vt:lpstr>Virtualization solves problems</vt:lpstr>
      <vt:lpstr>Virtualization solves problems</vt:lpstr>
      <vt:lpstr>Virtualization Types</vt:lpstr>
      <vt:lpstr>Virtualization Types</vt:lpstr>
      <vt:lpstr>Virtualization Types</vt:lpstr>
      <vt:lpstr>Virtualization Types</vt:lpstr>
      <vt:lpstr>Virtualization infrastructure</vt:lpstr>
      <vt:lpstr>Virtualization infrastructure</vt:lpstr>
      <vt:lpstr>VirtualBox</vt:lpstr>
      <vt:lpstr>Virtual Box Hands On</vt:lpstr>
      <vt:lpstr>Vagrant</vt:lpstr>
      <vt:lpstr>Vagrant architecture</vt:lpstr>
      <vt:lpstr>Vagrant Hands-on</vt:lpstr>
      <vt:lpstr>Homework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SEIS 6XX IT Infrastructure</dc:title>
  <dc:creator>Jason Baker</dc:creator>
  <cp:lastModifiedBy>Jason Baker</cp:lastModifiedBy>
  <cp:revision>61</cp:revision>
  <dcterms:created xsi:type="dcterms:W3CDTF">2016-03-22T19:47:34Z</dcterms:created>
  <dcterms:modified xsi:type="dcterms:W3CDTF">2016-08-13T21:15:36Z</dcterms:modified>
</cp:coreProperties>
</file>