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4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295" r:id="rId37"/>
    <p:sldId id="296" r:id="rId38"/>
    <p:sldId id="299" r:id="rId39"/>
    <p:sldId id="301" r:id="rId40"/>
    <p:sldId id="297" r:id="rId41"/>
    <p:sldId id="298" r:id="rId42"/>
    <p:sldId id="302" r:id="rId43"/>
    <p:sldId id="25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needed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needed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2instances.info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69.254.169.254/latest/meta-data/" TargetMode="Externa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3" y="3886200"/>
            <a:ext cx="369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</a:t>
            </a:r>
            <a:r>
              <a:rPr lang="en-US" dirty="0" smtClean="0"/>
              <a:t>service.</a:t>
            </a:r>
            <a:endParaRPr lang="en-US" dirty="0" smtClean="0"/>
          </a:p>
          <a:p>
            <a:pPr lvl="1"/>
            <a:r>
              <a:rPr lang="en-US" dirty="0" smtClean="0"/>
              <a:t>Simple Queue Service (SQS) launched in </a:t>
            </a:r>
            <a:r>
              <a:rPr lang="en-US" dirty="0" smtClean="0"/>
              <a:t>2004.</a:t>
            </a:r>
            <a:endParaRPr lang="en-US" dirty="0" smtClean="0"/>
          </a:p>
          <a:p>
            <a:pPr lvl="1"/>
            <a:r>
              <a:rPr lang="en-US" dirty="0" smtClean="0"/>
              <a:t>S3 &amp; EC2 (AWS) launched in </a:t>
            </a:r>
            <a:r>
              <a:rPr lang="en-US" dirty="0" smtClean="0"/>
              <a:t>2006.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Largest public cloud provider with millions of customers</a:t>
            </a:r>
          </a:p>
          <a:p>
            <a:pPr lvl="1"/>
            <a:r>
              <a:rPr lang="en-US" dirty="0" smtClean="0"/>
              <a:t>Gartner 2015: AWS 10x larger than next 14 largest cloud providers combined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AWS platform contains all of the services needed to reinforce concepts in this </a:t>
            </a:r>
            <a:r>
              <a:rPr lang="en-US" dirty="0" smtClean="0"/>
              <a:t>course.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professionals should understand how to use the most popular cloud </a:t>
            </a:r>
            <a:r>
              <a:rPr lang="en-US" dirty="0" smtClean="0"/>
              <a:t>platform.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Students receive educational credits for using </a:t>
            </a:r>
            <a:r>
              <a:rPr lang="en-US" dirty="0" smtClean="0"/>
              <a:t>AWS.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Course lectures based on AWS Solution Architect Certification </a:t>
            </a:r>
            <a:r>
              <a:rPr lang="en-US" dirty="0" smtClean="0"/>
              <a:t>training.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30157" y="3914455"/>
            <a:ext cx="6744984" cy="2634461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 Zone</a:t>
              </a:r>
              <a:endParaRPr lang="en-US" sz="1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 Zone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 Zone</a:t>
              </a:r>
              <a:endParaRPr lang="en-US" sz="1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 Zone</a:t>
              </a:r>
              <a:endParaRPr lang="en-US" sz="10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 Zone</a:t>
              </a:r>
              <a:endParaRPr lang="en-US" sz="1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 Zone</a:t>
              </a:r>
              <a:endParaRPr lang="en-US" sz="10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3" y="1417640"/>
            <a:ext cx="7896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AWS Infrastructure partitioned into many </a:t>
            </a:r>
            <a:r>
              <a:rPr lang="en-US" b="1" dirty="0" smtClean="0"/>
              <a:t>regions</a:t>
            </a:r>
            <a:r>
              <a:rPr lang="en-US" dirty="0" smtClean="0"/>
              <a:t>, each of which contains one or more </a:t>
            </a:r>
            <a:r>
              <a:rPr lang="en-US" b="1" dirty="0" smtClean="0"/>
              <a:t>availability zones </a:t>
            </a:r>
            <a:r>
              <a:rPr lang="en-US" dirty="0" smtClean="0"/>
              <a:t>(AZs</a:t>
            </a:r>
            <a:r>
              <a:rPr lang="en-US" dirty="0" smtClean="0"/>
              <a:t>).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Regions are in completely separate physical parts of the </a:t>
            </a:r>
            <a:r>
              <a:rPr lang="en-US" dirty="0" smtClean="0"/>
              <a:t>world.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AZs represent datacenters within a particular </a:t>
            </a:r>
            <a:r>
              <a:rPr lang="en-US" dirty="0" smtClean="0"/>
              <a:t>region.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Note: Not all services are available in every </a:t>
            </a:r>
            <a:r>
              <a:rPr lang="en-US" dirty="0" smtClean="0"/>
              <a:t>region.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IAM allows organizations to create users and manage their access to AWS </a:t>
            </a:r>
            <a:r>
              <a:rPr lang="en-US" dirty="0" smtClean="0"/>
              <a:t>resources.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Provides granular governance controls and federated </a:t>
            </a:r>
            <a:r>
              <a:rPr lang="en-US" dirty="0" smtClean="0"/>
              <a:t>access.</a:t>
            </a:r>
            <a:endParaRPr lang="en-US" dirty="0" smtClean="0"/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Signup account (root account) is your master account, best practice is </a:t>
            </a:r>
            <a:r>
              <a:rPr lang="en-US" b="1" dirty="0" smtClean="0"/>
              <a:t>not</a:t>
            </a:r>
            <a:r>
              <a:rPr lang="en-US" dirty="0" smtClean="0"/>
              <a:t> to use it for day-to-day </a:t>
            </a:r>
            <a:r>
              <a:rPr lang="en-US" dirty="0" smtClean="0"/>
              <a:t>management.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: an individual setup with an account in </a:t>
            </a:r>
            <a:r>
              <a:rPr lang="en-US" dirty="0" smtClean="0"/>
              <a:t>IAM.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Group</a:t>
            </a:r>
            <a:r>
              <a:rPr lang="en-US" dirty="0" smtClean="0"/>
              <a:t>: a set of users sharing similar access </a:t>
            </a:r>
            <a:r>
              <a:rPr lang="en-US" dirty="0" smtClean="0"/>
              <a:t>privileges.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Role</a:t>
            </a:r>
            <a:r>
              <a:rPr lang="en-US" dirty="0" smtClean="0"/>
              <a:t>: access privileges that may be assigned to AWS </a:t>
            </a:r>
            <a:r>
              <a:rPr lang="en-US" dirty="0" smtClean="0"/>
              <a:t>resources.</a:t>
            </a:r>
            <a:endParaRPr lang="en-US" dirty="0" smtClean="0"/>
          </a:p>
          <a:p>
            <a:pPr lvl="1"/>
            <a:r>
              <a:rPr lang="en-US" dirty="0" smtClean="0"/>
              <a:t>Lets resources act like users with specific </a:t>
            </a:r>
            <a:r>
              <a:rPr lang="en-US" dirty="0" smtClean="0"/>
              <a:t>privileges.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Policy</a:t>
            </a:r>
            <a:r>
              <a:rPr lang="en-US" dirty="0" smtClean="0"/>
              <a:t>: a document containing one or more defined </a:t>
            </a:r>
            <a:r>
              <a:rPr lang="en-US" dirty="0" smtClean="0"/>
              <a:t>privileges.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</a:t>
            </a:r>
            <a:r>
              <a:rPr lang="en-US" dirty="0" smtClean="0"/>
              <a:t>regions.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activities we do on the web console may also be done via command line or </a:t>
            </a:r>
            <a:r>
              <a:rPr lang="en-US" dirty="0" smtClean="0"/>
              <a:t>SDK.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IAM users sign-in link is the web login URL for users (and it may be customized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IAM Security Status shows important security steps (recommend turning on MFA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</a:t>
            </a:r>
            <a:r>
              <a:rPr lang="en-US" dirty="0" smtClean="0"/>
              <a:t>key.</a:t>
            </a:r>
            <a:endParaRPr lang="en-US" dirty="0" smtClean="0"/>
          </a:p>
          <a:p>
            <a:pPr lvl="1"/>
            <a:r>
              <a:rPr lang="en-US" dirty="0" smtClean="0"/>
              <a:t>User name and password required to log into web </a:t>
            </a:r>
            <a:r>
              <a:rPr lang="en-US" dirty="0" smtClean="0"/>
              <a:t>console.</a:t>
            </a:r>
            <a:endParaRPr lang="en-US" dirty="0" smtClean="0"/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</a:t>
            </a:r>
            <a:r>
              <a:rPr lang="en-US" dirty="0" smtClean="0"/>
              <a:t>attached.</a:t>
            </a:r>
            <a:endParaRPr lang="en-US" dirty="0" smtClean="0"/>
          </a:p>
          <a:p>
            <a:pPr lvl="1"/>
            <a:r>
              <a:rPr lang="en-US" dirty="0" smtClean="0"/>
              <a:t>Policies define access privileges for group </a:t>
            </a:r>
            <a:r>
              <a:rPr lang="en-US" dirty="0" smtClean="0"/>
              <a:t>members.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</a:t>
            </a:r>
            <a:r>
              <a:rPr lang="en-US" dirty="0" smtClean="0"/>
              <a:t>requirements.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</a:t>
            </a:r>
            <a:r>
              <a:rPr lang="en-US" dirty="0" smtClean="0"/>
              <a:t>privileges.</a:t>
            </a:r>
            <a:endParaRPr lang="en-US" dirty="0" smtClean="0"/>
          </a:p>
          <a:p>
            <a:pPr lvl="1"/>
            <a:r>
              <a:rPr lang="en-US" dirty="0" smtClean="0"/>
              <a:t>Example: Allow webserver on EC2 to retrieve files stored on </a:t>
            </a:r>
            <a:r>
              <a:rPr lang="en-US" dirty="0" smtClean="0"/>
              <a:t>S3.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</a:t>
            </a:r>
            <a:r>
              <a:rPr lang="en-US" dirty="0" smtClean="0"/>
              <a:t>data</a:t>
            </a:r>
            <a:endParaRPr lang="en-US" dirty="0" smtClean="0"/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Standard S3 data is stored across multiple AZs in a region (11 9’s durability: 99.999999999</a:t>
            </a:r>
            <a:r>
              <a:rPr lang="en-US" dirty="0" smtClean="0"/>
              <a:t>%)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Highly available: 4 9’s availability (99.99</a:t>
            </a:r>
            <a:r>
              <a:rPr lang="en-US" dirty="0" smtClean="0"/>
              <a:t>%)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You </a:t>
            </a:r>
            <a:r>
              <a:rPr lang="en-US" u="sng" dirty="0" smtClean="0"/>
              <a:t>cannot</a:t>
            </a:r>
            <a:r>
              <a:rPr lang="en-US" dirty="0" smtClean="0"/>
              <a:t> install a file system on S3 or use for database storage!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6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S3 storage namespace </a:t>
            </a:r>
            <a:r>
              <a:rPr lang="en-US" dirty="0" smtClean="0"/>
              <a:t>is partitioned </a:t>
            </a:r>
            <a:r>
              <a:rPr lang="en-US" dirty="0" smtClean="0"/>
              <a:t>into </a:t>
            </a:r>
            <a:r>
              <a:rPr lang="en-US" b="1" dirty="0" smtClean="0"/>
              <a:t>buckets</a:t>
            </a:r>
            <a:r>
              <a:rPr lang="en-US" dirty="0" smtClean="0"/>
              <a:t> in each </a:t>
            </a:r>
            <a:r>
              <a:rPr lang="en-US" dirty="0" smtClean="0"/>
              <a:t>region.</a:t>
            </a:r>
            <a:endParaRPr lang="en-US" dirty="0" smtClean="0"/>
          </a:p>
          <a:p>
            <a:pPr lvl="1"/>
            <a:r>
              <a:rPr lang="en-US" dirty="0" smtClean="0"/>
              <a:t>Files are stored in a </a:t>
            </a:r>
            <a:r>
              <a:rPr lang="en-US" dirty="0" smtClean="0"/>
              <a:t>bucket.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Bucket name is </a:t>
            </a:r>
            <a:r>
              <a:rPr lang="en-US" u="sng" dirty="0" smtClean="0"/>
              <a:t>global</a:t>
            </a:r>
            <a:r>
              <a:rPr lang="en-US" dirty="0" smtClean="0"/>
              <a:t> and must be </a:t>
            </a:r>
            <a:r>
              <a:rPr lang="en-US" dirty="0" smtClean="0"/>
              <a:t>unique.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Limit of 100 buckets per account (but can be increased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7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</a:t>
            </a:r>
            <a:r>
              <a:rPr lang="en-US" dirty="0" smtClean="0"/>
              <a:t>level.</a:t>
            </a:r>
            <a:endParaRPr lang="en-US" dirty="0" smtClean="0"/>
          </a:p>
          <a:p>
            <a:pPr lvl="1"/>
            <a:r>
              <a:rPr lang="en-US" dirty="0" smtClean="0"/>
              <a:t>Encrypt data-at-rest for greater security (AES-256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Transmit data </a:t>
            </a:r>
            <a:r>
              <a:rPr lang="en-US" dirty="0" smtClean="0"/>
              <a:t>to S3 via SSL/TLS.</a:t>
            </a:r>
            <a:endParaRPr lang="en-US" dirty="0" smtClean="0"/>
          </a:p>
          <a:p>
            <a:pPr lvl="1"/>
            <a:r>
              <a:rPr lang="en-US" dirty="0" smtClean="0"/>
              <a:t>Create logs tracking all access to buckets and </a:t>
            </a:r>
            <a:r>
              <a:rPr lang="en-US" dirty="0" smtClean="0"/>
              <a:t>files.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GB, number of requests (GET, PUT, etc.) and data </a:t>
            </a:r>
            <a:r>
              <a:rPr lang="en-US" dirty="0" smtClean="0"/>
              <a:t>transmission.</a:t>
            </a:r>
            <a:endParaRPr lang="en-US" dirty="0" smtClean="0"/>
          </a:p>
          <a:p>
            <a:pPr lvl="2"/>
            <a:r>
              <a:rPr lang="en-US" dirty="0" smtClean="0"/>
              <a:t>No fee for incoming </a:t>
            </a:r>
            <a:r>
              <a:rPr lang="en-US" dirty="0" smtClean="0"/>
              <a:t>data.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</a:t>
            </a:r>
            <a:r>
              <a:rPr lang="en-US" dirty="0" smtClean="0"/>
              <a:t>cost.</a:t>
            </a:r>
            <a:endParaRPr lang="en-US" dirty="0" smtClean="0"/>
          </a:p>
          <a:p>
            <a:pPr lvl="1"/>
            <a:r>
              <a:rPr lang="en-US" dirty="0" smtClean="0"/>
              <a:t>Lifecycle management to automatically delete or archive </a:t>
            </a:r>
            <a:r>
              <a:rPr lang="en-US" dirty="0" smtClean="0"/>
              <a:t>data.</a:t>
            </a:r>
            <a:endParaRPr lang="en-US" dirty="0" smtClean="0"/>
          </a:p>
          <a:p>
            <a:pPr lvl="1"/>
            <a:r>
              <a:rPr lang="en-US" dirty="0" smtClean="0"/>
              <a:t>Versioning to track changes to </a:t>
            </a:r>
            <a:r>
              <a:rPr lang="en-US" dirty="0" smtClean="0"/>
              <a:t>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Storage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Standard</a:t>
            </a:r>
            <a:r>
              <a:rPr lang="en-US" dirty="0" smtClean="0"/>
              <a:t> S3: default storage tier appropriate for most </a:t>
            </a:r>
            <a:r>
              <a:rPr lang="en-US" dirty="0" smtClean="0"/>
              <a:t>requirements.</a:t>
            </a:r>
            <a:endParaRPr lang="en-US" dirty="0" smtClean="0"/>
          </a:p>
          <a:p>
            <a:pPr lvl="1"/>
            <a:r>
              <a:rPr lang="en-US" dirty="0" smtClean="0"/>
              <a:t>Durability: 99.999999999% (11 9’s)</a:t>
            </a:r>
          </a:p>
          <a:p>
            <a:pPr lvl="1"/>
            <a:r>
              <a:rPr lang="en-US" dirty="0" smtClean="0"/>
              <a:t>Availability: 99.99% (4 9’s)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S3-IA </a:t>
            </a:r>
            <a:r>
              <a:rPr lang="en-US" dirty="0" smtClean="0"/>
              <a:t>(Infrequently Accessed): data which isn’t accessed frequently, but must be available </a:t>
            </a:r>
            <a:r>
              <a:rPr lang="en-US" dirty="0" smtClean="0"/>
              <a:t>immediately.</a:t>
            </a:r>
            <a:endParaRPr lang="en-US" dirty="0" smtClean="0"/>
          </a:p>
          <a:p>
            <a:pPr lvl="1"/>
            <a:r>
              <a:rPr lang="en-US" dirty="0"/>
              <a:t>Durability: 99.999999999% (11 9’s)</a:t>
            </a:r>
          </a:p>
          <a:p>
            <a:pPr lvl="1"/>
            <a:r>
              <a:rPr lang="en-US" dirty="0"/>
              <a:t>Availability: </a:t>
            </a:r>
            <a:r>
              <a:rPr lang="en-US" dirty="0" smtClean="0"/>
              <a:t>99.9% (3 </a:t>
            </a:r>
            <a:r>
              <a:rPr lang="en-US" dirty="0"/>
              <a:t>9’s)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RRS</a:t>
            </a:r>
            <a:r>
              <a:rPr lang="en-US" dirty="0" smtClean="0"/>
              <a:t> (Reduced Redundancy Storage): storage for non-critical or easily reproduced </a:t>
            </a:r>
            <a:r>
              <a:rPr lang="en-US" dirty="0" smtClean="0"/>
              <a:t>data.</a:t>
            </a:r>
            <a:endParaRPr lang="en-US" dirty="0" smtClean="0"/>
          </a:p>
          <a:p>
            <a:pPr lvl="1"/>
            <a:r>
              <a:rPr lang="en-US" dirty="0" smtClean="0"/>
              <a:t>Durability: 99.99% </a:t>
            </a:r>
          </a:p>
          <a:p>
            <a:pPr lvl="1"/>
            <a:r>
              <a:rPr lang="en-US" dirty="0" smtClean="0"/>
              <a:t>Availability: 99.99%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Glacier</a:t>
            </a:r>
            <a:r>
              <a:rPr lang="en-US" dirty="0" smtClean="0"/>
              <a:t>: inexpensive data archiving, 3-5 hours to restore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80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globally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s3-us-east-1.amazonaws.com/ust123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Permissions: set bucket-level access </a:t>
            </a:r>
            <a:r>
              <a:rPr lang="en-US" dirty="0" smtClean="0"/>
              <a:t>policy.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Static website hosting: host a website using a set of files in a </a:t>
            </a:r>
            <a:r>
              <a:rPr lang="en-US" dirty="0" smtClean="0"/>
              <a:t>bucket.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Events: trigger notifications based on file </a:t>
            </a:r>
            <a:r>
              <a:rPr lang="en-US" dirty="0" smtClean="0"/>
              <a:t>changes.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Versioning: track file </a:t>
            </a:r>
            <a:r>
              <a:rPr lang="en-US" dirty="0" smtClean="0"/>
              <a:t>changes.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Lifecycle: automate file archiving or </a:t>
            </a:r>
            <a:r>
              <a:rPr lang="en-US" dirty="0" smtClean="0"/>
              <a:t>deletion.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</a:t>
            </a:r>
            <a:r>
              <a:rPr lang="en-US" dirty="0" smtClean="0"/>
              <a:t>API/SDK.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File changes via HTTP PUT or </a:t>
            </a:r>
            <a:r>
              <a:rPr lang="en-US" dirty="0" smtClean="0"/>
              <a:t>DELETE.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file has a set of </a:t>
            </a:r>
            <a:r>
              <a:rPr lang="en-US" dirty="0" smtClean="0"/>
              <a:t>metadata.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file has a unique web </a:t>
            </a:r>
            <a:r>
              <a:rPr lang="en-US" dirty="0" smtClean="0"/>
              <a:t>link.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set storage class and encryption on a per-file </a:t>
            </a:r>
            <a:r>
              <a:rPr lang="en-US" dirty="0" smtClean="0"/>
              <a:t>basis.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6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</a:t>
            </a:r>
            <a:r>
              <a:rPr lang="en-US" dirty="0" smtClean="0"/>
              <a:t>basis.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Once versioning on a bucket is enabled, it cannot be disabled only </a:t>
            </a:r>
            <a:r>
              <a:rPr lang="en-US" dirty="0" smtClean="0"/>
              <a:t>suspended.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S3 tracks the version of each </a:t>
            </a:r>
            <a:r>
              <a:rPr lang="en-US" dirty="0" smtClean="0"/>
              <a:t>file.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Files are hidden (delete markers) and not </a:t>
            </a:r>
            <a:r>
              <a:rPr lang="en-US" dirty="0" smtClean="0"/>
              <a:t>deleted.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Great for protecting and tracking files, but consumes more storage </a:t>
            </a:r>
            <a:r>
              <a:rPr lang="en-US" dirty="0" smtClean="0"/>
              <a:t>space.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Cross region replication: requires versioning to be enabled on the source </a:t>
            </a:r>
            <a:r>
              <a:rPr lang="en-US" dirty="0" smtClean="0"/>
              <a:t>bucket.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</a:t>
            </a:r>
            <a:r>
              <a:rPr lang="en-US" dirty="0" smtClean="0"/>
              <a:t>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Permanently delete files based on a set </a:t>
            </a:r>
            <a:r>
              <a:rPr lang="en-US" dirty="0" smtClean="0"/>
              <a:t>schedule.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</a:t>
            </a:r>
            <a:r>
              <a:rPr lang="en-US" dirty="0" smtClean="0"/>
              <a:t>policies.</a:t>
            </a:r>
            <a:endParaRPr lang="en-US" dirty="0" smtClean="0"/>
          </a:p>
          <a:p>
            <a:pPr lvl="2"/>
            <a:r>
              <a:rPr lang="en-US" dirty="0" smtClean="0"/>
              <a:t>Reduce storage costs by moving older data to cheaper tiers of </a:t>
            </a:r>
            <a:r>
              <a:rPr lang="en-US" dirty="0" smtClean="0"/>
              <a:t>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</a:t>
            </a:r>
            <a:r>
              <a:rPr lang="en-US" dirty="0" smtClean="0"/>
              <a:t>world.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Distribution: </a:t>
            </a:r>
            <a:r>
              <a:rPr lang="en-US" dirty="0" smtClean="0"/>
              <a:t>a set </a:t>
            </a:r>
            <a:r>
              <a:rPr lang="en-US" dirty="0" smtClean="0"/>
              <a:t>of S3 files that are </a:t>
            </a:r>
            <a:r>
              <a:rPr lang="en-US" dirty="0" smtClean="0"/>
              <a:t>cached in edge locations.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it can be expensive to remove (invalidate) cached objects. </a:t>
            </a:r>
            <a:r>
              <a:rPr lang="en-US" dirty="0" smtClean="0"/>
              <a:t>Oftentimes people </a:t>
            </a:r>
            <a:r>
              <a:rPr lang="en-US" dirty="0" smtClean="0"/>
              <a:t>just add new versions of their files to the distribution.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software solution to connect data storage within an enterprise to </a:t>
            </a:r>
            <a:r>
              <a:rPr lang="en-US" dirty="0" smtClean="0"/>
              <a:t>S3.</a:t>
            </a:r>
            <a:endParaRPr lang="en-US" dirty="0" smtClean="0"/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</a:t>
            </a:r>
            <a:r>
              <a:rPr lang="en-US" b="1" dirty="0" smtClean="0"/>
              <a:t>cache</a:t>
            </a:r>
            <a:r>
              <a:rPr lang="en-US" dirty="0" smtClean="0"/>
              <a:t> frequently-accessed files </a:t>
            </a:r>
            <a:r>
              <a:rPr lang="en-US" dirty="0" smtClean="0"/>
              <a:t>locally.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 all files locally, but </a:t>
            </a:r>
            <a:r>
              <a:rPr lang="en-US" b="1" dirty="0" smtClean="0"/>
              <a:t>replicate</a:t>
            </a:r>
            <a:r>
              <a:rPr lang="en-US" dirty="0" smtClean="0"/>
              <a:t> some or all files on </a:t>
            </a:r>
            <a:r>
              <a:rPr lang="en-US" dirty="0" smtClean="0"/>
              <a:t>S3.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Treat S3 like a </a:t>
            </a:r>
            <a:r>
              <a:rPr lang="en-US" b="1" dirty="0" smtClean="0"/>
              <a:t>virtual tape library </a:t>
            </a:r>
            <a:r>
              <a:rPr lang="en-US" dirty="0" smtClean="0"/>
              <a:t>when using backup </a:t>
            </a:r>
            <a:r>
              <a:rPr lang="en-US" dirty="0" smtClean="0"/>
              <a:t>software.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</a:t>
            </a:r>
            <a:r>
              <a:rPr lang="en-US" dirty="0" smtClean="0"/>
              <a:t>location.</a:t>
            </a:r>
            <a:endParaRPr lang="en-US" dirty="0" smtClean="0"/>
          </a:p>
          <a:p>
            <a:pPr lvl="1"/>
            <a:r>
              <a:rPr lang="en-US" dirty="0" smtClean="0"/>
              <a:t>Leverage unlimited storage available on </a:t>
            </a:r>
            <a:r>
              <a:rPr lang="en-US" dirty="0" smtClean="0"/>
              <a:t>S3.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that provides resizable compute capacity in the </a:t>
            </a:r>
            <a:r>
              <a:rPr lang="en-US" dirty="0" smtClean="0"/>
              <a:t>cloud.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Core computing infrastructure building block that supports many other AWS </a:t>
            </a:r>
            <a:r>
              <a:rPr lang="en-US" dirty="0" smtClean="0"/>
              <a:t>services.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basically a cloud-based virtual machine (AWS calls them </a:t>
            </a:r>
            <a:r>
              <a:rPr lang="en-US" b="1" dirty="0" smtClean="0"/>
              <a:t>instances</a:t>
            </a:r>
            <a:r>
              <a:rPr lang="en-US" dirty="0" smtClean="0"/>
              <a:t>) running on top of the </a:t>
            </a:r>
            <a:r>
              <a:rPr lang="en-US" dirty="0" err="1" smtClean="0"/>
              <a:t>Xen</a:t>
            </a:r>
            <a:r>
              <a:rPr lang="en-US" dirty="0" smtClean="0"/>
              <a:t> hypervisor.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</a:t>
            </a:r>
            <a:r>
              <a:rPr lang="en-US" dirty="0" smtClean="0"/>
              <a:t>).</a:t>
            </a:r>
            <a:endParaRPr lang="en-US" dirty="0" smtClean="0"/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interrupted.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</a:t>
            </a:r>
            <a:r>
              <a:rPr lang="en-US" dirty="0" smtClean="0"/>
              <a:t>rate.</a:t>
            </a:r>
            <a:endParaRPr lang="en-US" dirty="0" smtClean="0"/>
          </a:p>
          <a:p>
            <a:pPr lvl="2"/>
            <a:r>
              <a:rPr lang="en-US" dirty="0" smtClean="0"/>
              <a:t>Long-term, predictable workloads with known capacity </a:t>
            </a:r>
            <a:r>
              <a:rPr lang="en-US" dirty="0" smtClean="0"/>
              <a:t>requirements.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</a:t>
            </a:r>
            <a:r>
              <a:rPr lang="en-US" dirty="0" smtClean="0"/>
              <a:t>used.</a:t>
            </a:r>
            <a:endParaRPr lang="en-US" dirty="0" smtClean="0"/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</a:t>
            </a:r>
            <a:r>
              <a:rPr lang="en-US" dirty="0" smtClean="0"/>
              <a:t>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229695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Easy way to compare instance features </a:t>
            </a:r>
            <a:r>
              <a:rPr lang="en-US" dirty="0"/>
              <a:t>and pricing: </a:t>
            </a:r>
            <a:r>
              <a:rPr lang="en-US" dirty="0">
                <a:hlinkClick r:id="rId2"/>
              </a:rPr>
              <a:t>http://www.ec2instances.info/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create an EC2 instance using an AMI (template).</a:t>
            </a:r>
          </a:p>
          <a:p>
            <a:endParaRPr lang="en-US" dirty="0" smtClean="0"/>
          </a:p>
          <a:p>
            <a:r>
              <a:rPr lang="en-US" dirty="0" smtClean="0"/>
              <a:t>An AMI defines the base OS, applications, networking and storage components for an EC2 instance.</a:t>
            </a:r>
          </a:p>
          <a:p>
            <a:endParaRPr lang="en-US" dirty="0" smtClean="0"/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images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AMIs only exist within a specific region (you can copy to other regions if necessary).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instances.</a:t>
            </a:r>
          </a:p>
          <a:p>
            <a:pPr lvl="1"/>
            <a:r>
              <a:rPr lang="en-US" dirty="0" smtClean="0"/>
              <a:t>A volume is like a hard drive for your instance.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EBS volumes are </a:t>
            </a:r>
            <a:r>
              <a:rPr lang="en-US" b="1" dirty="0" smtClean="0"/>
              <a:t>block storage </a:t>
            </a:r>
            <a:r>
              <a:rPr lang="en-US" dirty="0" smtClean="0"/>
              <a:t>and support file systems and databases.</a:t>
            </a:r>
          </a:p>
          <a:p>
            <a:endParaRPr lang="en-US" dirty="0" smtClean="0"/>
          </a:p>
          <a:p>
            <a:r>
              <a:rPr lang="en-US" dirty="0" smtClean="0"/>
              <a:t>Each volume replicated within the AZ to provide high </a:t>
            </a:r>
            <a:r>
              <a:rPr lang="en-US" dirty="0" smtClean="0"/>
              <a:t>availability.</a:t>
            </a:r>
            <a:endParaRPr lang="en-US" dirty="0" smtClean="0"/>
          </a:p>
          <a:p>
            <a:pPr lvl="1"/>
            <a:r>
              <a:rPr lang="en-US" dirty="0" smtClean="0"/>
              <a:t>Its delivered like a volume from a SAN.</a:t>
            </a:r>
          </a:p>
          <a:p>
            <a:pPr lvl="1"/>
            <a:r>
              <a:rPr lang="en-US" dirty="0" smtClean="0"/>
              <a:t>EC2 instance sees it as a physically attached 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Magnetic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snapshot</a:t>
            </a:r>
            <a:r>
              <a:rPr lang="en-US" dirty="0" smtClean="0"/>
              <a:t> is a point-in-time copy of an EBS volume stored on S3.</a:t>
            </a:r>
          </a:p>
          <a:p>
            <a:endParaRPr lang="en-US" dirty="0" smtClean="0"/>
          </a:p>
          <a:p>
            <a:r>
              <a:rPr lang="en-US" dirty="0" smtClean="0"/>
              <a:t>Snapshots are incremental, only saving data that changed since the previous snapshot.</a:t>
            </a:r>
          </a:p>
          <a:p>
            <a:endParaRPr lang="en-US" dirty="0" smtClean="0"/>
          </a:p>
          <a:p>
            <a:r>
              <a:rPr lang="en-US" dirty="0" smtClean="0"/>
              <a:t>You pay for snapshot storage at S3 rates.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</a:t>
            </a:r>
            <a:r>
              <a:rPr lang="en-US" dirty="0" smtClean="0"/>
              <a:t>changes.</a:t>
            </a:r>
            <a:endParaRPr lang="en-US" dirty="0" smtClean="0"/>
          </a:p>
          <a:p>
            <a:pPr lvl="1"/>
            <a:r>
              <a:rPr lang="en-US" dirty="0" smtClean="0"/>
              <a:t>Roll back system changes by reverting to previous </a:t>
            </a:r>
            <a:r>
              <a:rPr lang="en-US" dirty="0" smtClean="0"/>
              <a:t>snapshots.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Initial snapshots will take </a:t>
            </a:r>
            <a:r>
              <a:rPr lang="en-US" dirty="0" smtClean="0"/>
              <a:t>longer.</a:t>
            </a:r>
            <a:endParaRPr lang="en-US" dirty="0" smtClean="0"/>
          </a:p>
          <a:p>
            <a:pPr lvl="1"/>
            <a:r>
              <a:rPr lang="en-US" dirty="0" smtClean="0"/>
              <a:t>You should stop a root volume before taking a snapshot to ensure consistency.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Instance store is another </a:t>
            </a:r>
            <a:r>
              <a:rPr lang="en-US" dirty="0" smtClean="0"/>
              <a:t>data storage option for EC2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original storage option!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Instance data is stored on a physical hard drive attached to the host server versus a networked volume.</a:t>
            </a:r>
          </a:p>
          <a:p>
            <a:endParaRPr lang="en-US" dirty="0" smtClean="0"/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8229600" cy="114300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82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 smtClean="0"/>
              <a:t>Define a set of IP addresses and protocols that can send data to and from servers.</a:t>
            </a:r>
          </a:p>
          <a:p>
            <a:pPr lvl="1"/>
            <a:r>
              <a:rPr lang="en-US" dirty="0" smtClean="0"/>
              <a:t>It’s like a basic layer-4 firewall 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</a:t>
            </a:r>
            <a:r>
              <a:rPr lang="en-US" dirty="0" smtClean="0"/>
              <a:t>valid.</a:t>
            </a:r>
            <a:endParaRPr lang="en-US" dirty="0" smtClean="0"/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0.0.0.0/0 represents “everywhere”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Amazon Linux AMI</a:t>
            </a:r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 into EC2 instance</a:t>
            </a:r>
          </a:p>
          <a:p>
            <a:pPr lvl="1"/>
            <a:r>
              <a:rPr lang="en-US" dirty="0" smtClean="0"/>
              <a:t>Add a new security group (webservers)</a:t>
            </a:r>
          </a:p>
          <a:p>
            <a:pPr lvl="2"/>
            <a:r>
              <a:rPr lang="en-US" dirty="0" smtClean="0"/>
              <a:t>Make sure </a:t>
            </a:r>
            <a:r>
              <a:rPr lang="en-US" dirty="0" err="1" smtClean="0"/>
              <a:t>ssh</a:t>
            </a:r>
            <a:r>
              <a:rPr lang="en-US" dirty="0" smtClean="0"/>
              <a:t> port is open in SG</a:t>
            </a:r>
          </a:p>
          <a:p>
            <a:pPr lvl="1"/>
            <a:r>
              <a:rPr lang="en-US" dirty="0" smtClean="0"/>
              <a:t>Update server packages</a:t>
            </a:r>
          </a:p>
          <a:p>
            <a:pPr lvl="1"/>
            <a:r>
              <a:rPr lang="en-US" dirty="0" smtClean="0"/>
              <a:t>Show instance meta-data capability:</a:t>
            </a:r>
          </a:p>
          <a:p>
            <a:pPr lvl="2"/>
            <a:r>
              <a:rPr lang="en-US" dirty="0"/>
              <a:t>curl </a:t>
            </a:r>
            <a:r>
              <a:rPr lang="en-US" dirty="0">
                <a:hlinkClick r:id="rId2"/>
              </a:rPr>
              <a:t>http://169.254.169.254/latest/meta-data/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url http://instance-data/latest/meta-data/</a:t>
            </a:r>
          </a:p>
          <a:p>
            <a:pPr lvl="1"/>
            <a:r>
              <a:rPr lang="en-US" dirty="0" smtClean="0"/>
              <a:t>Show AWS CLI (</a:t>
            </a:r>
            <a:r>
              <a:rPr lang="en-US" dirty="0" err="1" smtClean="0"/>
              <a:t>aws</a:t>
            </a:r>
            <a:r>
              <a:rPr lang="en-US" dirty="0" smtClean="0"/>
              <a:t> help)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instance</a:t>
            </a:r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 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</a:t>
            </a:r>
            <a:r>
              <a:rPr lang="en-US" dirty="0" smtClean="0"/>
              <a:t>deployment.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Easily support transient applications that require significant resources for a short period of </a:t>
            </a:r>
            <a:r>
              <a:rPr lang="en-US" dirty="0" smtClean="0"/>
              <a:t>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Self-service interfaces = reduced demand on system admins, storage engineers, network admins, </a:t>
            </a: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</a:t>
            </a:r>
            <a:r>
              <a:rPr lang="en-US" dirty="0" smtClean="0"/>
              <a:t>).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</a:t>
            </a:r>
            <a:r>
              <a:rPr lang="en-US" dirty="0" smtClean="0"/>
              <a:t>infrastructure capacity with current IT demand to achieve cost </a:t>
            </a:r>
            <a:r>
              <a:rPr lang="en-US" dirty="0" smtClean="0"/>
              <a:t>savings.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5792</TotalTime>
  <Words>2364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Calibri</vt:lpstr>
      <vt:lpstr>Arial</vt:lpstr>
      <vt:lpstr>Office Theme</vt:lpstr>
      <vt:lpstr>DevOps &amp; Cloud Infrastructure SEIS 665 Week 4</vt:lpstr>
      <vt:lpstr>Agenda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 Storage Tiers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87</cp:revision>
  <cp:lastPrinted>2016-08-08T03:31:15Z</cp:lastPrinted>
  <dcterms:created xsi:type="dcterms:W3CDTF">2016-04-02T16:28:50Z</dcterms:created>
  <dcterms:modified xsi:type="dcterms:W3CDTF">2016-10-02T17:51:24Z</dcterms:modified>
</cp:coreProperties>
</file>