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4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0" r:id="rId38"/>
    <p:sldId id="295" r:id="rId39"/>
    <p:sldId id="296" r:id="rId40"/>
    <p:sldId id="299" r:id="rId41"/>
    <p:sldId id="301" r:id="rId42"/>
    <p:sldId id="297" r:id="rId43"/>
    <p:sldId id="298" r:id="rId44"/>
    <p:sldId id="302" r:id="rId45"/>
    <p:sldId id="25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8" d="100"/>
          <a:sy n="28" d="100"/>
        </p:scale>
        <p:origin x="-1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needed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needed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2instances.info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69.254.169.254/latest/meta-data/" TargetMode="Externa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4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3" y="3886200"/>
            <a:ext cx="3695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2006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Largest public cloud provider with millions of customers</a:t>
            </a:r>
          </a:p>
          <a:p>
            <a:pPr lvl="1"/>
            <a:r>
              <a:rPr lang="en-US" dirty="0" smtClean="0"/>
              <a:t>Gartner 2015: AWS 10x larger than next 14 largest cloud providers combined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AWS platform contains all of the services needed to reinforce concepts in this </a:t>
            </a:r>
            <a:r>
              <a:rPr lang="en-US" dirty="0" smtClean="0"/>
              <a:t>course</a:t>
            </a:r>
          </a:p>
          <a:p>
            <a:r>
              <a:rPr lang="en-US" dirty="0"/>
              <a:t/>
            </a:r>
            <a:endParaRPr lang="en-US" dirty="0" smtClean="0"/>
          </a:p>
          <a:p>
            <a:r>
              <a:rPr lang="en-US" dirty="0" smtClean="0"/>
              <a:t>IT professionals should understand how to use the most popular cloud </a:t>
            </a:r>
            <a:r>
              <a:rPr lang="en-US" dirty="0" smtClean="0"/>
              <a:t>platform</a:t>
            </a:r>
          </a:p>
          <a:p>
            <a:endParaRPr lang="en-US" dirty="0" smtClean="0"/>
          </a:p>
          <a:p>
            <a:r>
              <a:rPr lang="en-US" dirty="0" smtClean="0"/>
              <a:t>Students receive educational credits for using </a:t>
            </a:r>
            <a:r>
              <a:rPr lang="en-US" dirty="0" smtClean="0"/>
              <a:t>AWS</a:t>
            </a:r>
          </a:p>
          <a:p>
            <a:endParaRPr lang="en-US" dirty="0" smtClean="0"/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world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AZs 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IAM allows organizations to create users and manage their access to AWS </a:t>
            </a:r>
            <a:r>
              <a:rPr lang="en-US" dirty="0" smtClean="0"/>
              <a:t>resources</a:t>
            </a:r>
          </a:p>
          <a:p>
            <a:endParaRPr lang="en-US" dirty="0" smtClean="0"/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Signup account (root account) is 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User</a:t>
            </a:r>
            <a:r>
              <a:rPr lang="en-US" dirty="0" smtClean="0"/>
              <a:t>: an individual setup with an account in </a:t>
            </a:r>
            <a:r>
              <a:rPr lang="en-US" dirty="0" smtClean="0"/>
              <a:t>IAM</a:t>
            </a:r>
          </a:p>
          <a:p>
            <a:endParaRPr lang="en-US" dirty="0" smtClean="0"/>
          </a:p>
          <a:p>
            <a:r>
              <a:rPr lang="en-US" b="1" dirty="0" smtClean="0"/>
              <a:t>Group</a:t>
            </a:r>
            <a:r>
              <a:rPr lang="en-US" dirty="0" smtClean="0"/>
              <a:t>: a set of users sharing similar access </a:t>
            </a:r>
            <a:r>
              <a:rPr lang="en-US" dirty="0" smtClean="0"/>
              <a:t>privileges</a:t>
            </a:r>
          </a:p>
          <a:p>
            <a:endParaRPr lang="en-US" dirty="0" smtClean="0"/>
          </a:p>
          <a:p>
            <a:r>
              <a:rPr lang="en-US" b="1" dirty="0" smtClean="0"/>
              <a:t>Role</a:t>
            </a:r>
            <a:r>
              <a:rPr lang="en-US" dirty="0" smtClean="0"/>
              <a:t>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</a:t>
            </a:r>
            <a:r>
              <a:rPr lang="en-US" dirty="0" smtClean="0"/>
              <a:t>privileges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Policy</a:t>
            </a:r>
            <a:r>
              <a:rPr lang="en-US" dirty="0" smtClean="0"/>
              <a:t>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</a:t>
            </a:r>
            <a:r>
              <a:rPr lang="en-US" dirty="0" smtClean="0"/>
              <a:t>regions</a:t>
            </a:r>
          </a:p>
          <a:p>
            <a:endParaRPr lang="en-US" dirty="0" smtClean="0"/>
          </a:p>
          <a:p>
            <a:r>
              <a:rPr lang="en-US" dirty="0" smtClean="0"/>
              <a:t>All activities we do on the web console may also be done via command line or </a:t>
            </a:r>
            <a:r>
              <a:rPr lang="en-US" dirty="0" smtClean="0"/>
              <a:t>SDK</a:t>
            </a:r>
          </a:p>
          <a:p>
            <a:endParaRPr lang="en-US" dirty="0" smtClean="0"/>
          </a:p>
          <a:p>
            <a:r>
              <a:rPr lang="en-US" dirty="0" smtClean="0"/>
              <a:t>IAM users sign-in link is the web login URL for users (and it may be customized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9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</a:t>
            </a:r>
            <a:r>
              <a:rPr lang="en-US" dirty="0" smtClean="0"/>
              <a:t>members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</a:t>
            </a:r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</a:t>
            </a:r>
            <a:r>
              <a:rPr lang="en-US" dirty="0" smtClean="0"/>
              <a:t>file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Standard S3 data is </a:t>
            </a:r>
            <a:r>
              <a:rPr lang="en-US" dirty="0" smtClean="0"/>
              <a:t>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</a:t>
            </a:r>
            <a:r>
              <a:rPr lang="en-US" dirty="0" smtClean="0"/>
              <a:t>5TB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You cannot install a file system on S3 or use for database storage!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6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S3 storage namespace partitioned into </a:t>
            </a:r>
            <a:r>
              <a:rPr lang="en-US" b="1" dirty="0" smtClean="0"/>
              <a:t>buckets</a:t>
            </a:r>
            <a:r>
              <a:rPr lang="en-US" dirty="0" smtClean="0"/>
              <a:t>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</a:t>
            </a:r>
            <a:r>
              <a:rPr lang="en-US" u="sng" dirty="0" smtClean="0"/>
              <a:t>global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must be </a:t>
            </a:r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Limit of 100 buckets per account (but can be increased)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7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data-at-rest for greater </a:t>
            </a:r>
            <a:r>
              <a:rPr lang="en-US" dirty="0" smtClean="0"/>
              <a:t>security (AES-256)</a:t>
            </a:r>
            <a:endParaRPr lang="en-US" dirty="0" smtClean="0"/>
          </a:p>
          <a:p>
            <a:pPr lvl="1"/>
            <a:r>
              <a:rPr lang="en-US" dirty="0" smtClean="0"/>
              <a:t>Transmit data via SSL/TLS</a:t>
            </a:r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</a:t>
            </a:r>
            <a:r>
              <a:rPr lang="en-US" dirty="0" smtClean="0"/>
              <a:t>GB, number of requests (GET, PUT, etc.) and data transmission</a:t>
            </a:r>
          </a:p>
          <a:p>
            <a:pPr lvl="2"/>
            <a:r>
              <a:rPr lang="en-US" dirty="0" smtClean="0"/>
              <a:t>No fee for incoming data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Storage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Standard</a:t>
            </a:r>
            <a:r>
              <a:rPr lang="en-US" dirty="0" smtClean="0"/>
              <a:t> S3: default storage tier appropriate for most requirements</a:t>
            </a:r>
          </a:p>
          <a:p>
            <a:pPr lvl="1"/>
            <a:r>
              <a:rPr lang="en-US" dirty="0" smtClean="0"/>
              <a:t>Durability: 99.999999999% (11 9’s)</a:t>
            </a:r>
          </a:p>
          <a:p>
            <a:pPr lvl="1"/>
            <a:r>
              <a:rPr lang="en-US" dirty="0" smtClean="0"/>
              <a:t>Availability: 99.99% (4 9’s)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S3-IA </a:t>
            </a:r>
            <a:r>
              <a:rPr lang="en-US" dirty="0" smtClean="0"/>
              <a:t>(Infrequently Accessed): data which isn’t accessed frequently, but must be available </a:t>
            </a:r>
            <a:r>
              <a:rPr lang="en-US" dirty="0" smtClean="0"/>
              <a:t>immediately</a:t>
            </a:r>
          </a:p>
          <a:p>
            <a:pPr lvl="1"/>
            <a:r>
              <a:rPr lang="en-US" dirty="0"/>
              <a:t>Durability: 99.999999999% (11 9’s)</a:t>
            </a:r>
          </a:p>
          <a:p>
            <a:pPr lvl="1"/>
            <a:r>
              <a:rPr lang="en-US" dirty="0"/>
              <a:t>Availability: </a:t>
            </a:r>
            <a:r>
              <a:rPr lang="en-US" dirty="0" smtClean="0"/>
              <a:t>99.9% (3 </a:t>
            </a:r>
            <a:r>
              <a:rPr lang="en-US" dirty="0"/>
              <a:t>9’s)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RRS</a:t>
            </a:r>
            <a:r>
              <a:rPr lang="en-US" dirty="0" smtClean="0"/>
              <a:t> (Reduced Redundancy Storage): </a:t>
            </a:r>
            <a:r>
              <a:rPr lang="en-US" dirty="0" smtClean="0"/>
              <a:t>storage </a:t>
            </a:r>
            <a:r>
              <a:rPr lang="en-US" dirty="0" smtClean="0"/>
              <a:t>for non-critical or easily reproduced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Durability: 99.99% </a:t>
            </a:r>
          </a:p>
          <a:p>
            <a:pPr lvl="1"/>
            <a:r>
              <a:rPr lang="en-US" dirty="0" smtClean="0"/>
              <a:t>Availability: 99.99%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Glacier</a:t>
            </a:r>
            <a:r>
              <a:rPr lang="en-US" dirty="0" smtClean="0"/>
              <a:t>: </a:t>
            </a:r>
            <a:r>
              <a:rPr lang="en-US" dirty="0" smtClean="0"/>
              <a:t>inexpensive data </a:t>
            </a:r>
            <a:r>
              <a:rPr lang="en-US" dirty="0" smtClean="0"/>
              <a:t>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</a:t>
            </a:r>
            <a:r>
              <a:rPr lang="en-US" dirty="0" smtClean="0"/>
              <a:t>globally unique </a:t>
            </a:r>
            <a:r>
              <a:rPr lang="en-US" dirty="0" smtClean="0"/>
              <a:t>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</a:t>
            </a:r>
            <a:r>
              <a:rPr lang="en-US" dirty="0" smtClean="0"/>
              <a:t>versioning on a </a:t>
            </a:r>
            <a:r>
              <a:rPr lang="en-US" dirty="0" smtClean="0"/>
              <a:t>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Pre-web era (pre-1994)</a:t>
            </a:r>
          </a:p>
          <a:p>
            <a:pPr lvl="1"/>
            <a:r>
              <a:rPr lang="en-US" dirty="0" smtClean="0"/>
              <a:t>Applications used by limited set of users</a:t>
            </a:r>
          </a:p>
          <a:p>
            <a:pPr lvl="1"/>
            <a:r>
              <a:rPr lang="en-US" dirty="0" smtClean="0"/>
              <a:t>9-to-5 service availability, limited need for high-availability architectures</a:t>
            </a:r>
          </a:p>
          <a:p>
            <a:pPr lvl="1"/>
            <a:r>
              <a:rPr lang="en-US" dirty="0" smtClean="0"/>
              <a:t>No web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First-web era: The Bubble (1995-2000)</a:t>
            </a:r>
          </a:p>
          <a:p>
            <a:pPr lvl="1"/>
            <a:r>
              <a:rPr lang="en-US" dirty="0" smtClean="0"/>
              <a:t>Static websites, 1 website per machine</a:t>
            </a:r>
          </a:p>
          <a:p>
            <a:pPr lvl="1"/>
            <a:r>
              <a:rPr lang="en-US" dirty="0" smtClean="0"/>
              <a:t>Very expensive to provide resiliency and scalability</a:t>
            </a:r>
          </a:p>
          <a:p>
            <a:pPr lvl="1"/>
            <a:r>
              <a:rPr lang="en-US" dirty="0" smtClean="0"/>
              <a:t>Dot-coms spent millions on hardware </a:t>
            </a:r>
            <a:r>
              <a:rPr lang="en-US" dirty="0" smtClean="0"/>
              <a:t>alone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Dot-bomb era (2000-2003)</a:t>
            </a:r>
          </a:p>
          <a:p>
            <a:pPr lvl="1"/>
            <a:r>
              <a:rPr lang="en-US" dirty="0" smtClean="0"/>
              <a:t>Surplus of datacenters and computing capacity</a:t>
            </a:r>
          </a:p>
          <a:p>
            <a:pPr lvl="1"/>
            <a:r>
              <a:rPr lang="en-US" dirty="0" smtClean="0"/>
              <a:t>Commoditization of </a:t>
            </a:r>
            <a:r>
              <a:rPr lang="en-US" dirty="0" err="1" smtClean="0"/>
              <a:t>cpu</a:t>
            </a:r>
            <a:r>
              <a:rPr lang="en-US" dirty="0" smtClean="0"/>
              <a:t>/memory/storage</a:t>
            </a:r>
          </a:p>
          <a:p>
            <a:pPr lvl="1"/>
            <a:r>
              <a:rPr lang="en-US" dirty="0" smtClean="0"/>
              <a:t>Rise of open source platforms (Linux, MySQL, Apache)</a:t>
            </a:r>
          </a:p>
        </p:txBody>
      </p:sp>
    </p:spTree>
    <p:extLst>
      <p:ext uri="{BB962C8B-B14F-4D97-AF65-F5344CB8AC3E}">
        <p14:creationId xmlns:p14="http://schemas.microsoft.com/office/powerpoint/2010/main" val="144915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</a:t>
            </a:r>
            <a:r>
              <a:rPr lang="en-US" dirty="0" smtClean="0"/>
              <a:t>world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</a:t>
            </a:r>
            <a:r>
              <a:rPr lang="en-US" dirty="0" smtClean="0"/>
              <a:t>regions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Distribution: set of S3 files that are </a:t>
            </a:r>
            <a:r>
              <a:rPr lang="en-US" dirty="0" smtClean="0"/>
              <a:t>cached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it can be expensive to remove (invalidate) cached objects. Most people just add new versions of their files to the distribution.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</a:t>
            </a:r>
            <a:r>
              <a:rPr lang="en-US" b="1" dirty="0" smtClean="0"/>
              <a:t>cache</a:t>
            </a:r>
            <a:r>
              <a:rPr lang="en-US" dirty="0" smtClean="0"/>
              <a:t> frequently-accessed files </a:t>
            </a:r>
            <a:r>
              <a:rPr lang="en-US" dirty="0" smtClean="0"/>
              <a:t>locally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Store all files locally, but </a:t>
            </a:r>
            <a:r>
              <a:rPr lang="en-US" b="1" dirty="0" smtClean="0"/>
              <a:t>replicate</a:t>
            </a:r>
            <a:r>
              <a:rPr lang="en-US" dirty="0" smtClean="0"/>
              <a:t> some or all files on </a:t>
            </a:r>
            <a:r>
              <a:rPr lang="en-US" dirty="0" smtClean="0"/>
              <a:t>S3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Treat S3 like a </a:t>
            </a:r>
            <a:r>
              <a:rPr lang="en-US" b="1" dirty="0" smtClean="0"/>
              <a:t>virtual tape library </a:t>
            </a:r>
            <a:r>
              <a:rPr lang="en-US" dirty="0" smtClean="0"/>
              <a:t>when using backup </a:t>
            </a:r>
            <a:r>
              <a:rPr lang="en-US" dirty="0" smtClean="0"/>
              <a:t>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 that provides resizable compute capacity in the </a:t>
            </a:r>
            <a:r>
              <a:rPr lang="en-US" dirty="0" smtClean="0"/>
              <a:t>cloud</a:t>
            </a:r>
          </a:p>
          <a:p>
            <a:endParaRPr lang="en-US" dirty="0" smtClean="0"/>
          </a:p>
          <a:p>
            <a:r>
              <a:rPr lang="en-US" dirty="0" smtClean="0"/>
              <a:t>Core computing infrastructure building block that supports many other AWS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It’s basically a cloud-based </a:t>
            </a:r>
            <a:r>
              <a:rPr lang="en-US" dirty="0" smtClean="0"/>
              <a:t>virtual machine (</a:t>
            </a:r>
            <a:r>
              <a:rPr lang="en-US" dirty="0" smtClean="0"/>
              <a:t>AWS calls them </a:t>
            </a:r>
            <a:r>
              <a:rPr lang="en-US" b="1" dirty="0" smtClean="0"/>
              <a:t>instances</a:t>
            </a:r>
            <a:r>
              <a:rPr lang="en-US" dirty="0" smtClean="0"/>
              <a:t>) running on top of the </a:t>
            </a:r>
            <a:r>
              <a:rPr lang="en-US" dirty="0" err="1" smtClean="0"/>
              <a:t>Xen</a:t>
            </a:r>
            <a:r>
              <a:rPr lang="en-US" dirty="0" smtClean="0"/>
              <a:t> hypervisor.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</a:t>
            </a:r>
            <a:r>
              <a:rPr lang="en-US" dirty="0" smtClean="0"/>
              <a:t>requirements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229695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Easy way to compare instance features </a:t>
            </a:r>
            <a:r>
              <a:rPr lang="en-US" dirty="0"/>
              <a:t>and pricing: </a:t>
            </a:r>
            <a:r>
              <a:rPr lang="en-US" dirty="0">
                <a:hlinkClick r:id="rId2"/>
              </a:rPr>
              <a:t>http://www.ec2instances.info/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Amazon Machine Image (AMI)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create an EC2 instance using an AMI (template).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AMI defines the base OS, applications, networking and storage components for an EC2 instance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AMI sources:</a:t>
            </a:r>
          </a:p>
          <a:p>
            <a:pPr lvl="1"/>
            <a:r>
              <a:rPr lang="en-US" dirty="0" smtClean="0"/>
              <a:t>Amazon curated images</a:t>
            </a:r>
          </a:p>
          <a:p>
            <a:pPr lvl="1"/>
            <a:r>
              <a:rPr lang="en-US" dirty="0" smtClean="0"/>
              <a:t>Community provided images</a:t>
            </a:r>
          </a:p>
          <a:p>
            <a:pPr lvl="1"/>
            <a:r>
              <a:rPr lang="en-US" dirty="0" smtClean="0"/>
              <a:t>Commercial images on the Amazon Marketplace</a:t>
            </a:r>
          </a:p>
          <a:p>
            <a:pPr lvl="1"/>
            <a:r>
              <a:rPr lang="en-US" dirty="0" smtClean="0"/>
              <a:t>Your own private </a:t>
            </a:r>
            <a:r>
              <a:rPr lang="en-US" dirty="0" smtClean="0"/>
              <a:t>images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AMIs only exist within a specific region (you can copy to other regions if necessary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3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Service that allows you to create disk storage </a:t>
            </a:r>
            <a:r>
              <a:rPr lang="en-US" b="1" dirty="0" smtClean="0"/>
              <a:t>volumes</a:t>
            </a:r>
            <a:r>
              <a:rPr lang="en-US" dirty="0" smtClean="0"/>
              <a:t> that can be attached to EC2 </a:t>
            </a:r>
            <a:r>
              <a:rPr lang="en-US" dirty="0" smtClean="0"/>
              <a:t>instances.</a:t>
            </a:r>
            <a:endParaRPr lang="en-US" dirty="0" smtClean="0"/>
          </a:p>
          <a:p>
            <a:pPr lvl="1"/>
            <a:r>
              <a:rPr lang="en-US" dirty="0" smtClean="0"/>
              <a:t>A volume is like a hard drive for your instance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EBS volumes are </a:t>
            </a:r>
            <a:r>
              <a:rPr lang="en-US" b="1" dirty="0" smtClean="0"/>
              <a:t>block storage </a:t>
            </a:r>
            <a:r>
              <a:rPr lang="en-US" dirty="0" smtClean="0"/>
              <a:t>and support file systems and </a:t>
            </a:r>
            <a:r>
              <a:rPr lang="en-US" dirty="0" smtClean="0"/>
              <a:t>databases.</a:t>
            </a:r>
          </a:p>
          <a:p>
            <a:endParaRPr lang="en-US" dirty="0" smtClean="0"/>
          </a:p>
          <a:p>
            <a:r>
              <a:rPr lang="en-US" dirty="0" smtClean="0"/>
              <a:t>Each volume replicated </a:t>
            </a:r>
            <a:r>
              <a:rPr lang="en-US" dirty="0" smtClean="0"/>
              <a:t>within the </a:t>
            </a:r>
            <a:r>
              <a:rPr lang="en-US" dirty="0" smtClean="0"/>
              <a:t>AZ </a:t>
            </a:r>
            <a:r>
              <a:rPr lang="en-US" dirty="0" smtClean="0"/>
              <a:t>to provide high availability</a:t>
            </a:r>
          </a:p>
          <a:p>
            <a:pPr lvl="1"/>
            <a:r>
              <a:rPr lang="en-US" dirty="0" smtClean="0"/>
              <a:t>Its delivered </a:t>
            </a:r>
            <a:r>
              <a:rPr lang="en-US" dirty="0" smtClean="0"/>
              <a:t>like a volume from a </a:t>
            </a:r>
            <a:r>
              <a:rPr lang="en-US" dirty="0" smtClean="0"/>
              <a:t>SAN.</a:t>
            </a:r>
          </a:p>
          <a:p>
            <a:pPr lvl="1"/>
            <a:r>
              <a:rPr lang="en-US" dirty="0" smtClean="0"/>
              <a:t>EC2 instance sees it as a physically attached drive.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</a:t>
            </a:r>
            <a:r>
              <a:rPr lang="en-US" dirty="0" smtClean="0"/>
              <a:t>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</a:t>
            </a:r>
            <a:r>
              <a:rPr lang="en-US" dirty="0" smtClean="0"/>
              <a:t>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Magnetic</a:t>
            </a:r>
            <a:endParaRPr lang="en-US" dirty="0" smtClean="0"/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Second-web era (2003-2010)</a:t>
            </a:r>
          </a:p>
          <a:p>
            <a:pPr lvl="1"/>
            <a:r>
              <a:rPr lang="en-US" dirty="0" smtClean="0"/>
              <a:t>Virtualized infrastructure</a:t>
            </a:r>
          </a:p>
          <a:p>
            <a:pPr lvl="1"/>
            <a:r>
              <a:rPr lang="en-US" dirty="0" smtClean="0"/>
              <a:t>Horizontal scaling</a:t>
            </a:r>
          </a:p>
          <a:p>
            <a:pPr lvl="1"/>
            <a:r>
              <a:rPr lang="en-US" dirty="0" smtClean="0"/>
              <a:t>Outsourced application </a:t>
            </a:r>
            <a:r>
              <a:rPr lang="en-US" dirty="0" smtClean="0"/>
              <a:t>hosting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Cloud computing era (2010-present)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Applications designed around APIs</a:t>
            </a:r>
          </a:p>
          <a:p>
            <a:pPr lvl="1"/>
            <a:r>
              <a:rPr lang="en-US" dirty="0" smtClean="0"/>
              <a:t>Infrastructure orchestration/ Infrastructure as </a:t>
            </a:r>
            <a:r>
              <a:rPr lang="en-US" dirty="0" smtClean="0"/>
              <a:t>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timeline aligns with my personal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snapshot is a point-in-time copy of an EBS volume stored on </a:t>
            </a:r>
            <a:r>
              <a:rPr lang="en-US" dirty="0" smtClean="0"/>
              <a:t>S3.</a:t>
            </a:r>
          </a:p>
          <a:p>
            <a:endParaRPr lang="en-US" dirty="0" smtClean="0"/>
          </a:p>
          <a:p>
            <a:r>
              <a:rPr lang="en-US" dirty="0" smtClean="0"/>
              <a:t>Snapshots are incremental, only saving data that changed since the previous snapshot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pay for snapshot storage at S3 </a:t>
            </a:r>
            <a:r>
              <a:rPr lang="en-US" dirty="0" smtClean="0"/>
              <a:t>rates.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Quickly backup data periodically or before making big changes</a:t>
            </a:r>
          </a:p>
          <a:p>
            <a:pPr lvl="1"/>
            <a:r>
              <a:rPr lang="en-US" dirty="0" smtClean="0"/>
              <a:t>Roll back system changes by reverting to previous snapshots</a:t>
            </a:r>
          </a:p>
        </p:txBody>
      </p:sp>
    </p:spTree>
    <p:extLst>
      <p:ext uri="{BB962C8B-B14F-4D97-AF65-F5344CB8AC3E}">
        <p14:creationId xmlns:p14="http://schemas.microsoft.com/office/powerpoint/2010/main" val="430771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data storage option for EC2 instances</a:t>
            </a:r>
          </a:p>
          <a:p>
            <a:pPr lvl="1"/>
            <a:r>
              <a:rPr lang="en-US" dirty="0" smtClean="0"/>
              <a:t>Actually, the original storage option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Instance data is stored on </a:t>
            </a:r>
            <a:r>
              <a:rPr lang="en-US" dirty="0" smtClean="0"/>
              <a:t>a physical hard drive attached to the </a:t>
            </a:r>
            <a:r>
              <a:rPr lang="en-US" dirty="0" smtClean="0"/>
              <a:t>host </a:t>
            </a:r>
            <a:r>
              <a:rPr lang="en-US" dirty="0" smtClean="0"/>
              <a:t>server versus a networked </a:t>
            </a:r>
            <a:r>
              <a:rPr lang="en-US" dirty="0" smtClean="0"/>
              <a:t>volume.</a:t>
            </a:r>
          </a:p>
          <a:p>
            <a:endParaRPr lang="en-US" dirty="0" smtClean="0"/>
          </a:p>
          <a:p>
            <a:r>
              <a:rPr lang="en-US" dirty="0" smtClean="0"/>
              <a:t>The storage is </a:t>
            </a:r>
            <a:r>
              <a:rPr lang="en-US" b="1" dirty="0" smtClean="0"/>
              <a:t>ephemeral</a:t>
            </a:r>
            <a:r>
              <a:rPr lang="en-US" dirty="0" smtClean="0"/>
              <a:t>, if the instance is stopped the data is gone forever.</a:t>
            </a:r>
          </a:p>
          <a:p>
            <a:pPr lvl="1"/>
            <a:r>
              <a:rPr lang="en-US" dirty="0" smtClean="0"/>
              <a:t>You can still reboot the instance without loosing data though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ephemeral storage?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Data persistence may not matter in certain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11776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instances</a:t>
            </a:r>
          </a:p>
          <a:p>
            <a:pPr lvl="1"/>
            <a:r>
              <a:rPr lang="en-US" dirty="0" smtClean="0"/>
              <a:t>Define a set of IP addresses and protocols that can send data to and from </a:t>
            </a:r>
            <a:r>
              <a:rPr lang="en-US" dirty="0" smtClean="0"/>
              <a:t>servers.</a:t>
            </a:r>
            <a:endParaRPr lang="en-US" dirty="0" smtClean="0"/>
          </a:p>
          <a:p>
            <a:pPr lvl="1"/>
            <a:r>
              <a:rPr lang="en-US" dirty="0" smtClean="0"/>
              <a:t>It’s like a basic </a:t>
            </a:r>
            <a:r>
              <a:rPr lang="en-US" dirty="0" smtClean="0"/>
              <a:t>layer-4 firewall system.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Default security </a:t>
            </a:r>
            <a:r>
              <a:rPr lang="en-US" dirty="0" smtClean="0"/>
              <a:t>group</a:t>
            </a:r>
            <a:endParaRPr lang="en-US" dirty="0" smtClean="0"/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</a:t>
            </a:r>
            <a:r>
              <a:rPr lang="en-US" dirty="0" smtClean="0"/>
              <a:t>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valid</a:t>
            </a:r>
          </a:p>
          <a:p>
            <a:pPr lvl="1"/>
            <a:r>
              <a:rPr lang="en-US" dirty="0" smtClean="0"/>
              <a:t>Server can initiate outbound web request and receive an inbound response even if port 80 (http) incoming traffic is </a:t>
            </a:r>
            <a:r>
              <a:rPr lang="en-US" dirty="0" smtClean="0"/>
              <a:t>blocked.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</a:t>
            </a:r>
            <a:r>
              <a:rPr lang="en-US" dirty="0" smtClean="0"/>
              <a:t>groups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0.0.0.0/0 represents “everywhere”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98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Launch a new EC2 instance</a:t>
            </a:r>
          </a:p>
          <a:p>
            <a:pPr lvl="1"/>
            <a:r>
              <a:rPr lang="en-US" dirty="0" smtClean="0"/>
              <a:t>Select an </a:t>
            </a:r>
            <a:r>
              <a:rPr lang="en-US" dirty="0" smtClean="0"/>
              <a:t>Amazon Linux AMI</a:t>
            </a:r>
            <a:endParaRPr lang="en-US" dirty="0" smtClean="0"/>
          </a:p>
          <a:p>
            <a:pPr lvl="1"/>
            <a:r>
              <a:rPr lang="en-US" dirty="0" smtClean="0"/>
              <a:t>Choose an instance type</a:t>
            </a:r>
          </a:p>
          <a:p>
            <a:pPr lvl="1"/>
            <a:r>
              <a:rPr lang="en-US" dirty="0" smtClean="0"/>
              <a:t>Add/modify storage</a:t>
            </a:r>
          </a:p>
          <a:p>
            <a:pPr lvl="1"/>
            <a:r>
              <a:rPr lang="en-US" dirty="0" smtClean="0"/>
              <a:t>Tag </a:t>
            </a:r>
            <a:r>
              <a:rPr lang="en-US" dirty="0" smtClean="0"/>
              <a:t>instance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 into EC2 instance</a:t>
            </a:r>
          </a:p>
          <a:p>
            <a:pPr lvl="1"/>
            <a:r>
              <a:rPr lang="en-US" dirty="0" smtClean="0"/>
              <a:t>Add a new security group (webservers)</a:t>
            </a:r>
          </a:p>
          <a:p>
            <a:pPr lvl="2"/>
            <a:r>
              <a:rPr lang="en-US" dirty="0" smtClean="0"/>
              <a:t>Make sure </a:t>
            </a:r>
            <a:r>
              <a:rPr lang="en-US" dirty="0" err="1" smtClean="0"/>
              <a:t>ssh</a:t>
            </a:r>
            <a:r>
              <a:rPr lang="en-US" dirty="0" smtClean="0"/>
              <a:t> port is open in SG</a:t>
            </a:r>
          </a:p>
          <a:p>
            <a:pPr lvl="1"/>
            <a:r>
              <a:rPr lang="en-US" dirty="0" smtClean="0"/>
              <a:t>Update server packages</a:t>
            </a:r>
            <a:endParaRPr lang="en-US" dirty="0" smtClean="0"/>
          </a:p>
          <a:p>
            <a:pPr lvl="1"/>
            <a:r>
              <a:rPr lang="en-US" dirty="0" smtClean="0"/>
              <a:t>Show </a:t>
            </a:r>
            <a:r>
              <a:rPr lang="en-US" dirty="0" smtClean="0"/>
              <a:t>instance meta-data capability:</a:t>
            </a:r>
          </a:p>
          <a:p>
            <a:pPr lvl="2"/>
            <a:r>
              <a:rPr lang="en-US" dirty="0"/>
              <a:t>curl </a:t>
            </a:r>
            <a:r>
              <a:rPr lang="en-US" dirty="0">
                <a:hlinkClick r:id="rId2"/>
              </a:rPr>
              <a:t>http://169.254.169.254/latest/meta-data/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Show AWS CLI (</a:t>
            </a:r>
            <a:r>
              <a:rPr lang="en-US" dirty="0" err="1" smtClean="0"/>
              <a:t>aws</a:t>
            </a:r>
            <a:r>
              <a:rPr lang="en-US" dirty="0" smtClean="0"/>
              <a:t> help)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Snapshot instance volume</a:t>
            </a:r>
          </a:p>
          <a:p>
            <a:r>
              <a:rPr lang="en-US" dirty="0" smtClean="0"/>
              <a:t>Create AMI from </a:t>
            </a:r>
            <a:r>
              <a:rPr lang="en-US" dirty="0" smtClean="0"/>
              <a:t>instance</a:t>
            </a:r>
            <a:endParaRPr lang="en-US" dirty="0" smtClean="0"/>
          </a:p>
          <a:p>
            <a:r>
              <a:rPr lang="en-US" dirty="0" smtClean="0"/>
              <a:t>Terminate EC2 instance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4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8229600" cy="114300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482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</a:t>
            </a:r>
            <a:r>
              <a:rPr lang="en-US" dirty="0" smtClean="0"/>
              <a:t>demand on</a:t>
            </a:r>
            <a:r>
              <a:rPr lang="en-US" dirty="0" smtClean="0"/>
              <a:t> </a:t>
            </a:r>
            <a:r>
              <a:rPr lang="en-US" dirty="0" smtClean="0"/>
              <a:t>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2578</Words>
  <Application>Microsoft Macintosh PowerPoint</Application>
  <PresentationFormat>On-screen Show (4:3)</PresentationFormat>
  <Paragraphs>399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DevOps &amp; Cloud Infrastructure SEIS 665 Week 4</vt:lpstr>
      <vt:lpstr>Agenda</vt:lpstr>
      <vt:lpstr>Origin of Cloud Computing</vt:lpstr>
      <vt:lpstr>Origin of Cloud Computing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 Storage Tiers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EC2 Amazon Machine Image (AMI)</vt:lpstr>
      <vt:lpstr>Elastic Block Storage (EBS)</vt:lpstr>
      <vt:lpstr>EBS Volume Types</vt:lpstr>
      <vt:lpstr>EBS Snapshots</vt:lpstr>
      <vt:lpstr>Instance Store</vt:lpstr>
      <vt:lpstr>Security Groups</vt:lpstr>
      <vt:lpstr>Security Groups</vt:lpstr>
      <vt:lpstr>EC2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75</cp:revision>
  <cp:lastPrinted>2016-08-08T03:31:15Z</cp:lastPrinted>
  <dcterms:created xsi:type="dcterms:W3CDTF">2016-04-02T16:28:50Z</dcterms:created>
  <dcterms:modified xsi:type="dcterms:W3CDTF">2016-08-08T16:01:04Z</dcterms:modified>
</cp:coreProperties>
</file>