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0" r:id="rId38"/>
    <p:sldId id="295" r:id="rId39"/>
    <p:sldId id="296" r:id="rId40"/>
    <p:sldId id="299" r:id="rId41"/>
    <p:sldId id="301" r:id="rId42"/>
    <p:sldId id="297" r:id="rId43"/>
    <p:sldId id="298" r:id="rId44"/>
    <p:sldId id="302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2instances.info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9.254.169.254/latest/meta-data/" TargetMode="Externa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Largest public cloud provider with millions of 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endParaRPr lang="en-US" dirty="0" smtClean="0"/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endParaRPr lang="en-US" dirty="0" smtClean="0"/>
          </a:p>
          <a:p>
            <a:r>
              <a:rPr lang="en-US" dirty="0" smtClean="0"/>
              <a:t>Students receive educational credits for using AWS</a:t>
            </a:r>
          </a:p>
          <a:p>
            <a:endParaRPr lang="en-US" dirty="0" smtClean="0"/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endParaRPr lang="en-US" dirty="0" smtClean="0"/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Signup account (root account)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 an individual setup with an account in IAM</a:t>
            </a:r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: a set of users sharing similar access privileges</a:t>
            </a:r>
          </a:p>
          <a:p>
            <a:endParaRPr lang="en-US" dirty="0" smtClean="0"/>
          </a:p>
          <a:p>
            <a:r>
              <a:rPr lang="en-US" b="1" dirty="0" smtClean="0"/>
              <a:t>Role</a:t>
            </a:r>
            <a:r>
              <a:rPr lang="en-US" dirty="0" smtClean="0"/>
              <a:t>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endParaRPr lang="en-US" dirty="0" smtClean="0"/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endParaRPr lang="en-US" dirty="0" smtClean="0"/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endParaRPr lang="en-US" dirty="0" smtClean="0"/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Standard S3 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cannot install a file system on S3 or use for database storage!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S3 storage namespace partitioned into </a:t>
            </a:r>
            <a:r>
              <a:rPr lang="en-US" b="1" dirty="0" smtClean="0"/>
              <a:t>buckets</a:t>
            </a:r>
            <a:r>
              <a:rPr lang="en-US" dirty="0" smtClean="0"/>
              <a:t>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</a:t>
            </a:r>
            <a:r>
              <a:rPr lang="en-US" u="sng" dirty="0" smtClean="0"/>
              <a:t>global</a:t>
            </a:r>
            <a:r>
              <a:rPr lang="en-US" dirty="0" smtClean="0"/>
              <a:t> and must be unique</a:t>
            </a:r>
          </a:p>
          <a:p>
            <a:pPr lvl="1"/>
            <a:r>
              <a:rPr lang="en-US" dirty="0" smtClean="0"/>
              <a:t>Limit of 100 buckets per account (but can be increased)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security (AES-256)</a:t>
            </a:r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GB, number of requests (GET, PUT, etc.) and data transmission</a:t>
            </a:r>
          </a:p>
          <a:p>
            <a:pPr lvl="2"/>
            <a:r>
              <a:rPr lang="en-US" dirty="0" smtClean="0"/>
              <a:t>No fee for incoming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Standard</a:t>
            </a:r>
            <a:r>
              <a:rPr lang="en-US" dirty="0" smtClean="0"/>
              <a:t> S3: default storage tier appropriate for most requirements</a:t>
            </a:r>
          </a:p>
          <a:p>
            <a:pPr lvl="1"/>
            <a:r>
              <a:rPr lang="en-US" dirty="0" smtClean="0"/>
              <a:t>Durability: 99.999999999% (11 9’s)</a:t>
            </a:r>
          </a:p>
          <a:p>
            <a:pPr lvl="1"/>
            <a:r>
              <a:rPr lang="en-US" dirty="0" smtClean="0"/>
              <a:t>Availability: 99.99% (4 9’s)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S3-IA </a:t>
            </a:r>
            <a:r>
              <a:rPr lang="en-US" dirty="0" smtClean="0"/>
              <a:t>(Infrequently Accessed): data which isn’t accessed frequently, but must be available immediately</a:t>
            </a:r>
          </a:p>
          <a:p>
            <a:pPr lvl="1"/>
            <a:r>
              <a:rPr lang="en-US" dirty="0"/>
              <a:t>Durability: 99.999999999% (11 9’s)</a:t>
            </a:r>
          </a:p>
          <a:p>
            <a:pPr lvl="1"/>
            <a:r>
              <a:rPr lang="en-US" dirty="0"/>
              <a:t>Availability: </a:t>
            </a:r>
            <a:r>
              <a:rPr lang="en-US" dirty="0" smtClean="0"/>
              <a:t>99.9% (3 </a:t>
            </a:r>
            <a:r>
              <a:rPr lang="en-US" dirty="0"/>
              <a:t>9’s)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RRS</a:t>
            </a:r>
            <a:r>
              <a:rPr lang="en-US" dirty="0" smtClean="0"/>
              <a:t> (Reduced Redundancy Storage): storage for non-critical or easily reproduced data</a:t>
            </a:r>
          </a:p>
          <a:p>
            <a:pPr lvl="1"/>
            <a:r>
              <a:rPr lang="en-US" dirty="0" smtClean="0"/>
              <a:t>Durability: 99.99% </a:t>
            </a:r>
          </a:p>
          <a:p>
            <a:pPr lvl="1"/>
            <a:r>
              <a:rPr lang="en-US" dirty="0" smtClean="0"/>
              <a:t>Availability: 99.99%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Glacier</a:t>
            </a:r>
            <a:r>
              <a:rPr lang="en-US" dirty="0" smtClean="0"/>
              <a:t>: inexpensive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globally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versioning on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it can be expensive to remove (invalidate) cached objects. Most people just add new versions of their files to the distribution.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</a:t>
            </a:r>
            <a:r>
              <a:rPr lang="en-US" b="1" dirty="0" smtClean="0"/>
              <a:t>cache</a:t>
            </a:r>
            <a:r>
              <a:rPr lang="en-US" dirty="0" smtClean="0"/>
              <a:t> frequently-accessed files locally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 all files locally, but </a:t>
            </a:r>
            <a:r>
              <a:rPr lang="en-US" b="1" dirty="0" smtClean="0"/>
              <a:t>replicate</a:t>
            </a:r>
            <a:r>
              <a:rPr lang="en-US" dirty="0" smtClean="0"/>
              <a:t> some or all files on 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Treat S3 like a </a:t>
            </a:r>
            <a:r>
              <a:rPr lang="en-US" b="1" dirty="0" smtClean="0"/>
              <a:t>virtual tape library </a:t>
            </a:r>
            <a:r>
              <a:rPr lang="en-US" dirty="0" smtClean="0"/>
              <a:t>when using backup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that provides resizable compute capacity in the cloud</a:t>
            </a:r>
          </a:p>
          <a:p>
            <a:endParaRPr lang="en-US" dirty="0" smtClean="0"/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endParaRPr lang="en-US" dirty="0" smtClean="0"/>
          </a:p>
          <a:p>
            <a:r>
              <a:rPr lang="en-US" dirty="0" smtClean="0"/>
              <a:t>It’s basically a cloud-based virtual machine (AWS calls them </a:t>
            </a:r>
            <a:r>
              <a:rPr lang="en-US" b="1" dirty="0" smtClean="0"/>
              <a:t>instances</a:t>
            </a:r>
            <a:r>
              <a:rPr lang="en-US" dirty="0" smtClean="0"/>
              <a:t>) running on top of the </a:t>
            </a:r>
            <a:r>
              <a:rPr lang="en-US" dirty="0" err="1" smtClean="0"/>
              <a:t>Xen</a:t>
            </a:r>
            <a:r>
              <a:rPr lang="en-US" dirty="0" smtClean="0"/>
              <a:t> hypervisor.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29695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Easy way to compare instance features </a:t>
            </a:r>
            <a:r>
              <a:rPr lang="en-US" dirty="0"/>
              <a:t>and pricing: </a:t>
            </a:r>
            <a:r>
              <a:rPr lang="en-US" dirty="0">
                <a:hlinkClick r:id="rId2"/>
              </a:rPr>
              <a:t>http://www.ec2instances.info/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create an EC2 instance using an AMI (template).</a:t>
            </a:r>
          </a:p>
          <a:p>
            <a:endParaRPr lang="en-US" dirty="0" smtClean="0"/>
          </a:p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endParaRPr lang="en-US" dirty="0" smtClean="0"/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AMIs only exist within a specific region (you can copy to other regions if necessary).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instances.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EBS volumes are </a:t>
            </a:r>
            <a:r>
              <a:rPr lang="en-US" b="1" dirty="0" smtClean="0"/>
              <a:t>block storage </a:t>
            </a:r>
            <a:r>
              <a:rPr lang="en-US" dirty="0" smtClean="0"/>
              <a:t>and support file systems and databases.</a:t>
            </a:r>
          </a:p>
          <a:p>
            <a:endParaRPr lang="en-US" dirty="0" smtClean="0"/>
          </a:p>
          <a:p>
            <a:r>
              <a:rPr lang="en-US" dirty="0" smtClean="0"/>
              <a:t>Each volume replicated within the AZ to provide high availability</a:t>
            </a:r>
          </a:p>
          <a:p>
            <a:pPr lvl="1"/>
            <a:r>
              <a:rPr lang="en-US" dirty="0" smtClean="0"/>
              <a:t>Its delivered like a volume from a SAN.</a:t>
            </a:r>
          </a:p>
          <a:p>
            <a:pPr lvl="1"/>
            <a:r>
              <a:rPr lang="en-US" dirty="0" smtClean="0"/>
              <a:t>EC2 instance sees it as a physically attached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Magnetic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snapshot is a point-in-time copy of an EBS volume stored on S3.</a:t>
            </a:r>
          </a:p>
          <a:p>
            <a:endParaRPr lang="en-US" dirty="0" smtClean="0"/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endParaRPr lang="en-US" dirty="0" smtClean="0"/>
          </a:p>
          <a:p>
            <a:r>
              <a:rPr lang="en-US" dirty="0" smtClean="0"/>
              <a:t>You pay for snapshot storage at S3 rates.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</a:t>
            </a:r>
            <a:r>
              <a:rPr lang="en-US" dirty="0" smtClean="0"/>
              <a:t>snapshots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Initial snapshots will take longer</a:t>
            </a:r>
          </a:p>
          <a:p>
            <a:pPr lvl="1"/>
            <a:r>
              <a:rPr lang="en-US" dirty="0" smtClean="0"/>
              <a:t>You should stop a root volume before taking a snapshot to ensure consistency.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Instance data is stored on a physical hard drive attached to the host server versus a networked volume.</a:t>
            </a:r>
          </a:p>
          <a:p>
            <a:endParaRPr lang="en-US" dirty="0" smtClean="0"/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servers.</a:t>
            </a:r>
          </a:p>
          <a:p>
            <a:pPr lvl="1"/>
            <a:r>
              <a:rPr lang="en-US" dirty="0" smtClean="0"/>
              <a:t>It’s like a basic layer-4 firewall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0.0.0.0/0 represents “everywhere”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Amazon Linux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into EC2 instance</a:t>
            </a:r>
          </a:p>
          <a:p>
            <a:pPr lvl="1"/>
            <a:r>
              <a:rPr lang="en-US" dirty="0" smtClean="0"/>
              <a:t>Add a new security group (webservers)</a:t>
            </a:r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ssh</a:t>
            </a:r>
            <a:r>
              <a:rPr lang="en-US" dirty="0" smtClean="0"/>
              <a:t> port is open in SG</a:t>
            </a:r>
          </a:p>
          <a:p>
            <a:pPr lvl="1"/>
            <a:r>
              <a:rPr lang="en-US" dirty="0" smtClean="0"/>
              <a:t>Update server packages</a:t>
            </a:r>
          </a:p>
          <a:p>
            <a:pPr lvl="1"/>
            <a:r>
              <a:rPr lang="en-US" dirty="0" smtClean="0"/>
              <a:t>Show instance meta-data capability:</a:t>
            </a:r>
          </a:p>
          <a:p>
            <a:pPr lvl="2"/>
            <a:r>
              <a:rPr lang="en-US" dirty="0"/>
              <a:t>curl </a:t>
            </a:r>
            <a:r>
              <a:rPr lang="en-US" dirty="0">
                <a:hlinkClick r:id="rId2"/>
              </a:rPr>
              <a:t>http://169.254.169.254/latest/meta-data/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Show AWS CLI (</a:t>
            </a:r>
            <a:r>
              <a:rPr lang="en-US" dirty="0" err="1" smtClean="0"/>
              <a:t>aws</a:t>
            </a:r>
            <a:r>
              <a:rPr lang="en-US" dirty="0" smtClean="0"/>
              <a:t> help)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instance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demand on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2598</Words>
  <Application>Microsoft Macintosh PowerPoint</Application>
  <PresentationFormat>On-screen Show (4:3)</PresentationFormat>
  <Paragraphs>403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DevOps &amp; Cloud Infrastructure SEIS 665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 Storage Tiers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76</cp:revision>
  <cp:lastPrinted>2016-08-08T03:31:15Z</cp:lastPrinted>
  <dcterms:created xsi:type="dcterms:W3CDTF">2016-04-02T16:28:50Z</dcterms:created>
  <dcterms:modified xsi:type="dcterms:W3CDTF">2016-08-11T02:53:53Z</dcterms:modified>
</cp:coreProperties>
</file>