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66" r:id="rId21"/>
    <p:sldId id="286" r:id="rId22"/>
    <p:sldId id="265" r:id="rId23"/>
    <p:sldId id="267" r:id="rId24"/>
    <p:sldId id="306" r:id="rId25"/>
    <p:sldId id="287" r:id="rId26"/>
    <p:sldId id="288" r:id="rId27"/>
    <p:sldId id="289" r:id="rId28"/>
    <p:sldId id="295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298" r:id="rId37"/>
    <p:sldId id="299" r:id="rId38"/>
    <p:sldId id="302" r:id="rId39"/>
    <p:sldId id="300" r:id="rId40"/>
    <p:sldId id="303" r:id="rId41"/>
    <p:sldId id="304" r:id="rId42"/>
    <p:sldId id="301" r:id="rId43"/>
    <p:sldId id="307" r:id="rId44"/>
    <p:sldId id="308" r:id="rId45"/>
    <p:sldId id="309" r:id="rId46"/>
    <p:sldId id="310" r:id="rId47"/>
    <p:sldId id="311" r:id="rId48"/>
    <p:sldId id="314" r:id="rId49"/>
    <p:sldId id="315" r:id="rId50"/>
    <p:sldId id="316" r:id="rId51"/>
    <p:sldId id="312" r:id="rId52"/>
    <p:sldId id="272" r:id="rId53"/>
    <p:sldId id="273" r:id="rId54"/>
    <p:sldId id="27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9"/>
    <p:restoredTop sz="94698"/>
  </p:normalViewPr>
  <p:slideViewPr>
    <p:cSldViewPr snapToGrid="0" snapToObjects="1">
      <p:cViewPr varScale="1">
        <p:scale>
          <a:sx n="90" d="100"/>
          <a:sy n="90" d="100"/>
        </p:scale>
        <p:origin x="192" y="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erm2.com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/>
              <a:t>SEIS </a:t>
            </a:r>
            <a:r>
              <a:rPr lang="en-US" sz="360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10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Example script: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“Hello, world!”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“These are the current files, $PWD”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xit 0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Let’s look at each line: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#!/bin/bash: aka ”</a:t>
            </a:r>
            <a:r>
              <a:rPr lang="en-US" dirty="0" err="1" smtClean="0"/>
              <a:t>sha</a:t>
            </a:r>
            <a:r>
              <a:rPr lang="en-US" dirty="0" smtClean="0"/>
              <a:t>-bang-bin-bash”, specifies the shell processor to execute the commands</a:t>
            </a:r>
          </a:p>
          <a:p>
            <a:pPr lvl="1"/>
            <a:r>
              <a:rPr lang="en-US" dirty="0" smtClean="0"/>
              <a:t>echo: prints text to the display terminal (aka standard output)</a:t>
            </a:r>
          </a:p>
          <a:p>
            <a:pPr lvl="1"/>
            <a:r>
              <a:rPr lang="en-US" dirty="0" smtClean="0"/>
              <a:t>ls: command to list files </a:t>
            </a:r>
          </a:p>
          <a:p>
            <a:pPr lvl="1"/>
            <a:r>
              <a:rPr lang="en-US" dirty="0" smtClean="0"/>
              <a:t>$PWD: a variable that contains the present working directory </a:t>
            </a:r>
          </a:p>
          <a:p>
            <a:pPr lvl="1"/>
            <a:r>
              <a:rPr lang="en-US" dirty="0" smtClean="0"/>
              <a:t>exit: terminate the script execution with a specified status code</a:t>
            </a:r>
          </a:p>
        </p:txBody>
      </p:sp>
    </p:spTree>
    <p:extLst>
      <p:ext uri="{BB962C8B-B14F-4D97-AF65-F5344CB8AC3E}">
        <p14:creationId xmlns:p14="http://schemas.microsoft.com/office/powerpoint/2010/main" val="48005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Shell variables act like those found in typical programming languages.</a:t>
            </a:r>
          </a:p>
          <a:p>
            <a:pPr lvl="1"/>
            <a:r>
              <a:rPr lang="en-US" dirty="0" smtClean="0"/>
              <a:t>Shells variables are not typed (i.e., no string, </a:t>
            </a:r>
            <a:r>
              <a:rPr lang="en-US" dirty="0" err="1" smtClean="0"/>
              <a:t>int</a:t>
            </a:r>
            <a:r>
              <a:rPr lang="en-US" dirty="0" smtClean="0"/>
              <a:t>, char, etc.)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a variable using: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X=“value”</a:t>
            </a:r>
          </a:p>
          <a:p>
            <a:pPr lvl="1"/>
            <a:r>
              <a:rPr lang="en-US" dirty="0" smtClean="0"/>
              <a:t>Note: Do not put spaces in assignment statement!</a:t>
            </a:r>
          </a:p>
          <a:p>
            <a:pPr lvl="1"/>
            <a:r>
              <a:rPr lang="en-US" dirty="0" smtClean="0"/>
              <a:t>Common practice to capitalize variable names.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Refer to the variable in a script using: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$X</a:t>
            </a: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Single quotes vs. double quotes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Variables are expanded within double quotes, but not single quotes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‘$USER’ </a:t>
            </a:r>
            <a:r>
              <a:rPr lang="en-US" dirty="0" smtClean="0">
                <a:ea typeface="Consolas" charset="0"/>
                <a:cs typeface="Consolas" charset="0"/>
              </a:rPr>
              <a:t>literally prints out the text: $USER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“$USER” </a:t>
            </a:r>
            <a:r>
              <a:rPr lang="en-US" dirty="0" smtClean="0">
                <a:ea typeface="Consolas" charset="0"/>
                <a:cs typeface="Consolas" charset="0"/>
              </a:rPr>
              <a:t>prints out the value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35477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60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shell replaces every occurrence of a variable with its value in the script.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LS=“ls”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LS_FLAGS=“-al”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$LS $LS_FLAGS</a:t>
            </a:r>
          </a:p>
          <a:p>
            <a:pPr marL="400050" lvl="1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The shell replaces the last line with the value of the variables and executes it!</a:t>
            </a:r>
          </a:p>
          <a:p>
            <a:endParaRPr lang="en-US" dirty="0" smtClean="0"/>
          </a:p>
          <a:p>
            <a:r>
              <a:rPr lang="en-US" dirty="0" smtClean="0"/>
              <a:t>What if you need to display a variable followed by other characters?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MYVARxyz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Protect the variable by surrounding it with braces.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“${MYVAR}xyz”</a:t>
            </a:r>
            <a:endParaRPr lang="en-US" dirty="0" smtClean="0"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1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4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Executing a shell script from command-line: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criptname</a:t>
            </a:r>
            <a:r>
              <a:rPr lang="en-US" dirty="0" smtClean="0"/>
              <a:t> arg1 arg2 arg3</a:t>
            </a:r>
            <a:endParaRPr lang="is-IS" dirty="0" smtClean="0"/>
          </a:p>
          <a:p>
            <a:r>
              <a:rPr lang="is-IS" dirty="0" smtClean="0"/>
              <a:t>Shell has some built-in variables associated with this command execution:</a:t>
            </a:r>
          </a:p>
          <a:p>
            <a:pPr lvl="1"/>
            <a:r>
              <a:rPr lang="is-IS" dirty="0" smtClean="0"/>
              <a:t>$0: scriptname</a:t>
            </a:r>
          </a:p>
          <a:p>
            <a:pPr lvl="1"/>
            <a:r>
              <a:rPr lang="is-IS" dirty="0" smtClean="0"/>
              <a:t>$1: arg1</a:t>
            </a:r>
          </a:p>
          <a:p>
            <a:pPr lvl="1"/>
            <a:r>
              <a:rPr lang="is-IS" dirty="0" smtClean="0"/>
              <a:t>$2: arg2</a:t>
            </a:r>
          </a:p>
          <a:p>
            <a:pPr lvl="1"/>
            <a:r>
              <a:rPr lang="is-IS" dirty="0" smtClean="0"/>
              <a:t>$3: arg3</a:t>
            </a:r>
          </a:p>
          <a:p>
            <a:pPr lvl="1"/>
            <a:r>
              <a:rPr lang="is-IS" dirty="0" smtClean="0"/>
              <a:t>$#: number of command-line arguments (3)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Other common built-in variables</a:t>
            </a:r>
          </a:p>
          <a:p>
            <a:pPr lvl="1"/>
            <a:r>
              <a:rPr lang="is-IS" dirty="0" smtClean="0"/>
              <a:t>$HOME: home directory of current user</a:t>
            </a:r>
          </a:p>
          <a:p>
            <a:pPr lvl="1"/>
            <a:r>
              <a:rPr lang="is-IS" dirty="0" smtClean="0"/>
              <a:t>$HOSTNAME: name assigned to the system</a:t>
            </a:r>
          </a:p>
          <a:p>
            <a:pPr lvl="1"/>
            <a:r>
              <a:rPr lang="is-IS" dirty="0" smtClean="0"/>
              <a:t>$PATH: file directories where executable applications are located</a:t>
            </a:r>
          </a:p>
          <a:p>
            <a:pPr lvl="1"/>
            <a:r>
              <a:rPr lang="is-IS" dirty="0" smtClean="0"/>
              <a:t>$PWD: current working directory</a:t>
            </a:r>
          </a:p>
          <a:p>
            <a:pPr lvl="1"/>
            <a:r>
              <a:rPr lang="is-IS" dirty="0" smtClean="0"/>
              <a:t>$UID: current user ID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223"/>
            <a:ext cx="8229600" cy="55647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Shell supports conditional checks to branch execution: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condition1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statement1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statement2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condition2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statement3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Statement #1 &amp; #2 are executed if condition1 is true.</a:t>
            </a:r>
          </a:p>
          <a:p>
            <a:endParaRPr lang="en-US" dirty="0"/>
          </a:p>
          <a:p>
            <a:r>
              <a:rPr lang="en-US" dirty="0" smtClean="0"/>
              <a:t>The condition is typically written in the form: [operand1 operator operand2]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$X –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$Y ]</a:t>
            </a:r>
            <a:r>
              <a:rPr lang="en-US" dirty="0" smtClean="0"/>
              <a:t>		# if $X is less than $Y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-n “$X” ]    </a:t>
            </a:r>
            <a:r>
              <a:rPr lang="en-US" dirty="0" smtClean="0"/>
              <a:t>	# if $X is not empty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-z “$X” ]</a:t>
            </a:r>
            <a:r>
              <a:rPr lang="en-US" dirty="0" smtClean="0"/>
              <a:t>		# if $X is empty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$X = $Y ]	</a:t>
            </a:r>
            <a:r>
              <a:rPr lang="en-US" dirty="0" smtClean="0"/>
              <a:t>	$ if $X equals $Y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857250" lvl="1" indent="-457200"/>
            <a:r>
              <a:rPr lang="en-US" dirty="0" smtClean="0"/>
              <a:t>Note: The spaces in the test bracket </a:t>
            </a:r>
            <a:r>
              <a:rPr lang="en-US" u="sng" dirty="0" smtClean="0"/>
              <a:t>really</a:t>
            </a:r>
            <a:r>
              <a:rPr lang="en-US" dirty="0" smtClean="0"/>
              <a:t> matter!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8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10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Loops allow the script to execute a series of commands multiple times</a:t>
            </a:r>
          </a:p>
          <a:p>
            <a:r>
              <a:rPr lang="en-US" dirty="0"/>
              <a:t>f</a:t>
            </a:r>
            <a:r>
              <a:rPr lang="en-US" dirty="0" smtClean="0"/>
              <a:t>or loops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[list]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ommands(s)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one</a:t>
            </a:r>
          </a:p>
          <a:p>
            <a:pPr marL="400050" lvl="1" indent="0">
              <a:buNone/>
            </a:pPr>
            <a:endParaRPr lang="is-IS" dirty="0" smtClean="0"/>
          </a:p>
          <a:p>
            <a:pPr marL="457200" indent="-457200"/>
            <a:r>
              <a:rPr lang="is-IS" dirty="0" smtClean="0"/>
              <a:t>Example:</a:t>
            </a:r>
          </a:p>
          <a:p>
            <a:pPr marL="457200" indent="-457200"/>
            <a:endParaRPr lang="is-I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planet in Mercury Venus Earth Mars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0010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$planet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9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04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hile [ condition 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ommand(s)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one</a:t>
            </a:r>
          </a:p>
          <a:p>
            <a:pPr marL="400050" lvl="1" indent="0">
              <a:buNone/>
            </a:pPr>
            <a:endParaRPr lang="is-I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X=0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Y=5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hile [ ”$X” –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“$Y” 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“$X”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 X=X+1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xit 0</a:t>
            </a:r>
          </a:p>
        </p:txBody>
      </p:sp>
    </p:spTree>
    <p:extLst>
      <p:ext uri="{BB962C8B-B14F-4D97-AF65-F5344CB8AC3E}">
        <p14:creationId xmlns:p14="http://schemas.microsoft.com/office/powerpoint/2010/main" val="116426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 </a:t>
            </a:r>
            <a:r>
              <a:rPr lang="en-US" dirty="0" err="1" smtClean="0"/>
              <a:t>globbing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Anytime the shell sees a string containing an asterisk (*) it is replaced with a list of matching file names.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*.jpg	</a:t>
            </a:r>
            <a:r>
              <a:rPr lang="en-US" dirty="0" smtClean="0"/>
              <a:t>	# list all jpeg files</a:t>
            </a:r>
          </a:p>
          <a:p>
            <a:endParaRPr lang="en-US" dirty="0" smtClean="0"/>
          </a:p>
          <a:p>
            <a:r>
              <a:rPr lang="en-US" dirty="0" smtClean="0"/>
              <a:t>We can use this </a:t>
            </a:r>
            <a:r>
              <a:rPr lang="en-US" dirty="0" err="1" smtClean="0"/>
              <a:t>globbing</a:t>
            </a:r>
            <a:r>
              <a:rPr lang="en-US" dirty="0" smtClean="0"/>
              <a:t> action to our advantage: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X in *.jpg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$X 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X.bak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# Backup all the jpeg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files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7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329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Command substitution takes the output of a command and uses it as if it is a statement.</a:t>
            </a:r>
          </a:p>
          <a:p>
            <a:pPr lvl="1"/>
            <a:r>
              <a:rPr lang="en-US" dirty="0" smtClean="0"/>
              <a:t>Two methods: parenthesis or </a:t>
            </a:r>
            <a:r>
              <a:rPr lang="en-US" dirty="0" err="1" smtClean="0"/>
              <a:t>backtick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FILES=“$(ls)”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WEB_FILES=`ls 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/www/html`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$FILES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$WEB_FILES</a:t>
            </a:r>
          </a:p>
          <a:p>
            <a:pPr marL="457200" lvl="1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Setting a variable to the output from a loop:</a:t>
            </a: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var1 = 1234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ar1=`for x in 1 2 3 4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–n “$x”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one`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8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parameter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Parameter substitution is used to manipulate variable values</a:t>
            </a:r>
          </a:p>
          <a:p>
            <a:pPr lvl="1"/>
            <a:r>
              <a:rPr lang="en-US" dirty="0" smtClean="0"/>
              <a:t>Uses braces {} to enclose variable construct</a:t>
            </a:r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ar1=1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ar2=2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$(var1-$var2}		# output is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Useful for assigning a default value to a variable using the :- characters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“Name is ${name:-Sam}”	# name defaults to Sam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182934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82" y="1600200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3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cells phones to largest supercomputers</a:t>
            </a:r>
          </a:p>
          <a:p>
            <a:endParaRPr lang="en-US" dirty="0" smtClean="0"/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759" y="432268"/>
            <a:ext cx="1449139" cy="16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Linux </a:t>
            </a:r>
            <a:r>
              <a:rPr lang="en-US" b="1" dirty="0" smtClean="0"/>
              <a:t>distribution</a:t>
            </a:r>
            <a:r>
              <a:rPr lang="en-US" dirty="0" smtClean="0"/>
              <a:t> includes a kernel and a collection of applications.</a:t>
            </a:r>
          </a:p>
          <a:p>
            <a:pPr lvl="1"/>
            <a:r>
              <a:rPr lang="en-US" dirty="0" smtClean="0"/>
              <a:t>Linux kernel</a:t>
            </a:r>
          </a:p>
          <a:p>
            <a:pPr lvl="1"/>
            <a:r>
              <a:rPr lang="en-US" dirty="0" smtClean="0"/>
              <a:t>Applications (GNU,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Desktop (Gnome, KDE, etc.)</a:t>
            </a:r>
          </a:p>
          <a:p>
            <a:endParaRPr lang="en-US" dirty="0"/>
          </a:p>
          <a:p>
            <a:r>
              <a:rPr lang="en-US" dirty="0" smtClean="0"/>
              <a:t>Dozens of distributions available to suit a large variety of needs.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, SUSE, Ubuntu, CentOS, </a:t>
            </a:r>
            <a:r>
              <a:rPr lang="en-US" dirty="0" err="1" smtClean="0"/>
              <a:t>Debian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GNU software is a mass collaboration project which includes hundreds of software applications.</a:t>
            </a:r>
          </a:p>
          <a:p>
            <a:pPr lvl="1"/>
            <a:r>
              <a:rPr lang="en-US" dirty="0" smtClean="0"/>
              <a:t>Started in 1983 by Richard Stallman.</a:t>
            </a:r>
          </a:p>
          <a:p>
            <a:pPr lvl="1"/>
            <a:r>
              <a:rPr lang="en-US" dirty="0" smtClean="0"/>
              <a:t>GNU’s Not Unix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71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Caveat: It’s not possible to learn Linux in a few hours. </a:t>
            </a:r>
          </a:p>
          <a:p>
            <a:pPr lvl="1"/>
            <a:r>
              <a:rPr lang="en-US" dirty="0" smtClean="0"/>
              <a:t>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83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</a:t>
            </a:r>
            <a:r>
              <a:rPr lang="en-US" dirty="0" smtClean="0"/>
              <a:t>AMI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Designed for the AWS </a:t>
            </a:r>
            <a:r>
              <a:rPr lang="en-US" dirty="0" smtClean="0"/>
              <a:t>ecosystem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Based on Red Hat Enterprise Linux/ </a:t>
            </a:r>
            <a:r>
              <a:rPr lang="en-US" dirty="0" smtClean="0"/>
              <a:t>CentOS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57" t="28750" r="18881" b="25491"/>
          <a:stretch/>
        </p:blipFill>
        <p:spPr>
          <a:xfrm>
            <a:off x="6647207" y="192342"/>
            <a:ext cx="1673352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</a:t>
            </a:r>
            <a:r>
              <a:rPr lang="en-US" dirty="0" smtClean="0"/>
              <a:t>subnet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Public/Private access keys for the </a:t>
            </a:r>
            <a:r>
              <a:rPr lang="en-US" dirty="0" smtClean="0"/>
              <a:t>instance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198" y="274638"/>
            <a:ext cx="1365137" cy="13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9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System Hierarchy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46" y="1959543"/>
            <a:ext cx="6985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89556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24107"/>
                <a:gridCol w="49622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Shortcut alias to a file or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Inter-process communications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Named 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 to socket, user cannot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communications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communications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4948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ls –l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-r--r--			ordinary file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		directory file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rw</a:t>
            </a:r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----		block device file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rwxrwxrwx</a:t>
            </a:r>
            <a:r>
              <a:rPr lang="en-US" dirty="0" smtClean="0"/>
              <a:t>		symbolic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75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83500" cy="7111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$ ls –l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383"/>
          <a:stretch/>
        </p:blipFill>
        <p:spPr>
          <a:xfrm>
            <a:off x="304800" y="2311400"/>
            <a:ext cx="70104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6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3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names on Linux are case sensitive.</a:t>
            </a:r>
          </a:p>
          <a:p>
            <a:pPr lvl="1"/>
            <a:r>
              <a:rPr lang="en-US" dirty="0" smtClean="0"/>
              <a:t>So are commands because these are just executable files!</a:t>
            </a:r>
          </a:p>
          <a:p>
            <a:endParaRPr lang="en-US" dirty="0"/>
          </a:p>
          <a:p>
            <a:r>
              <a:rPr lang="en-US" dirty="0" smtClean="0"/>
              <a:t>Linux file names don’t have dot extensions like Windows.</a:t>
            </a:r>
          </a:p>
          <a:p>
            <a:endParaRPr lang="en-US" dirty="0"/>
          </a:p>
          <a:p>
            <a:r>
              <a:rPr lang="en-US" dirty="0" smtClean="0"/>
              <a:t>A file name starting with a period (.) is called a hidden file and isn’t displayed in a standard directory listing.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shell provides a way to manage Linux via a command line interface (CLI).</a:t>
            </a:r>
          </a:p>
          <a:p>
            <a:pPr lvl="1"/>
            <a:r>
              <a:rPr lang="en-US" dirty="0" smtClean="0"/>
              <a:t>Oftentimes there’s no need to run a graphical interface on a Linux server.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Access the Linux shell remotely using an application called SSH (Secure Shell).</a:t>
            </a:r>
          </a:p>
          <a:p>
            <a:pPr lvl="1"/>
            <a:r>
              <a:rPr lang="en-US" dirty="0" smtClean="0"/>
              <a:t>Uses public key encryption to authenticate user and securely encrypt data communications.</a:t>
            </a:r>
          </a:p>
          <a:p>
            <a:endParaRPr lang="en-US" dirty="0"/>
          </a:p>
          <a:p>
            <a:r>
              <a:rPr lang="en-US" dirty="0" smtClean="0"/>
              <a:t>A variety of different shell programs are available and we will use Bash throughout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1704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Software build pipeline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8" y="274637"/>
            <a:ext cx="2172126" cy="28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shell provides a simple, yet powerful command entry interface. Useful shortcuts include: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Ctrl+A</a:t>
            </a:r>
            <a:r>
              <a:rPr lang="en-US" dirty="0" smtClean="0"/>
              <a:t>: move the cursor to the beginning of the command line</a:t>
            </a:r>
          </a:p>
          <a:p>
            <a:pPr lvl="1"/>
            <a:r>
              <a:rPr lang="en-US" b="1" dirty="0" err="1" smtClean="0"/>
              <a:t>Ctrl+C</a:t>
            </a:r>
            <a:r>
              <a:rPr lang="en-US" dirty="0" smtClean="0"/>
              <a:t>: terminate a running program and return to the shell prompt</a:t>
            </a:r>
          </a:p>
          <a:p>
            <a:pPr lvl="1"/>
            <a:r>
              <a:rPr lang="en-US" b="1" dirty="0" err="1" smtClean="0"/>
              <a:t>Ctrl+D</a:t>
            </a:r>
            <a:r>
              <a:rPr lang="en-US" dirty="0" smtClean="0"/>
              <a:t>: log out of the current shell</a:t>
            </a:r>
          </a:p>
          <a:p>
            <a:pPr lvl="1"/>
            <a:r>
              <a:rPr lang="en-US" b="1" dirty="0" err="1" smtClean="0"/>
              <a:t>Ctrl+E</a:t>
            </a:r>
            <a:r>
              <a:rPr lang="en-US" dirty="0" smtClean="0"/>
              <a:t>: move cursor to the end of the command line</a:t>
            </a:r>
          </a:p>
          <a:p>
            <a:pPr lvl="1"/>
            <a:r>
              <a:rPr lang="en-US" b="1" dirty="0" err="1" smtClean="0"/>
              <a:t>Ctrl+L</a:t>
            </a:r>
            <a:r>
              <a:rPr lang="en-US" dirty="0" smtClean="0"/>
              <a:t>: clear the shell terminal screen</a:t>
            </a:r>
          </a:p>
          <a:p>
            <a:pPr lvl="1"/>
            <a:r>
              <a:rPr lang="en-US" b="1" dirty="0" err="1" smtClean="0"/>
              <a:t>Ctrl+R</a:t>
            </a:r>
            <a:r>
              <a:rPr lang="en-US" dirty="0" smtClean="0"/>
              <a:t>: search the command history</a:t>
            </a:r>
          </a:p>
          <a:p>
            <a:pPr lvl="1"/>
            <a:r>
              <a:rPr lang="en-US" b="1" dirty="0" smtClean="0"/>
              <a:t>&lt;tab&gt;: </a:t>
            </a:r>
            <a:r>
              <a:rPr lang="en-US" dirty="0" smtClean="0"/>
              <a:t>autocomplete file name</a:t>
            </a:r>
          </a:p>
          <a:p>
            <a:pPr lvl="1"/>
            <a:r>
              <a:rPr lang="en-US" b="1" dirty="0" smtClean="0"/>
              <a:t>&lt;tab&gt;&lt;tab&gt;: </a:t>
            </a:r>
            <a:r>
              <a:rPr lang="en-US" dirty="0" smtClean="0"/>
              <a:t>show command completion possibilities</a:t>
            </a:r>
          </a:p>
          <a:p>
            <a:pPr lvl="1"/>
            <a:r>
              <a:rPr lang="en-US" b="1" dirty="0" smtClean="0"/>
              <a:t>&lt;up arrow&gt;: </a:t>
            </a:r>
            <a:r>
              <a:rPr lang="en-US" dirty="0" smtClean="0"/>
              <a:t>repeat last command (or scroll through history)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30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Linux provides a couple different methods to get helpful information about a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$ man &lt;command&gt;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$ info &lt;command&gt;   </a:t>
            </a:r>
            <a:r>
              <a:rPr lang="en-US" sz="2600" dirty="0" smtClean="0">
                <a:ea typeface="Consolas" charset="0"/>
                <a:cs typeface="Consolas" charset="0"/>
              </a:rPr>
              <a:t>(a little easier to read)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$ &lt;command&gt; --help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Sometimes the best way to get help is just using a web search engine.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1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7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user on Linux has a </a:t>
            </a:r>
            <a:r>
              <a:rPr lang="en-US" smtClean="0"/>
              <a:t>separate account with a password.</a:t>
            </a:r>
            <a:endParaRPr lang="en-US" dirty="0" smtClean="0"/>
          </a:p>
          <a:p>
            <a:pPr lvl="1"/>
            <a:r>
              <a:rPr lang="en-US" dirty="0" smtClean="0"/>
              <a:t>We’ll use the ec2-user during this class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 accounts can be members of user groups.</a:t>
            </a:r>
          </a:p>
          <a:p>
            <a:endParaRPr lang="en-US" dirty="0" smtClean="0"/>
          </a:p>
          <a:p>
            <a:r>
              <a:rPr lang="en-US" dirty="0" smtClean="0"/>
              <a:t>The root account is known as a super-user and is all powerful (like Administrator on Windows).</a:t>
            </a:r>
          </a:p>
          <a:p>
            <a:endParaRPr lang="en-US" dirty="0" smtClean="0"/>
          </a:p>
          <a:p>
            <a:r>
              <a:rPr lang="en-US" dirty="0" smtClean="0"/>
              <a:t>Typically we log into a Linux system and escalate our privileges to become a super-user using the </a:t>
            </a:r>
            <a:r>
              <a:rPr lang="en-US" b="1" dirty="0" err="1" smtClean="0"/>
              <a:t>sudo</a:t>
            </a:r>
            <a:r>
              <a:rPr lang="en-US" dirty="0" smtClean="0"/>
              <a:t> command (super-user do).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70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Users have a defined home directory, typically something like /home/username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tilda</a:t>
            </a:r>
            <a:r>
              <a:rPr lang="en-US" dirty="0" smtClean="0"/>
              <a:t> (~) character is used as an alias for a user’s home directory.</a:t>
            </a:r>
          </a:p>
          <a:p>
            <a:endParaRPr lang="en-US" dirty="0"/>
          </a:p>
          <a:p>
            <a:r>
              <a:rPr lang="en-US" dirty="0" smtClean="0"/>
              <a:t>You can add new users using the </a:t>
            </a:r>
            <a:r>
              <a:rPr lang="en-US" dirty="0" err="1" smtClean="0"/>
              <a:t>useradd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useradd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steve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And delete users using the </a:t>
            </a:r>
            <a:r>
              <a:rPr lang="en-US" dirty="0" err="1" smtClean="0"/>
              <a:t>userdel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userdel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–r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michael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1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Linux file system is partitioned into separate directories, denoted by forward-slash character (/).</a:t>
            </a:r>
          </a:p>
          <a:p>
            <a:pPr lvl="1"/>
            <a:r>
              <a:rPr lang="en-US" dirty="0" smtClean="0"/>
              <a:t>Tree structure starting with base (/) root directory.</a:t>
            </a:r>
          </a:p>
          <a:p>
            <a:endParaRPr lang="en-US" dirty="0"/>
          </a:p>
          <a:p>
            <a:r>
              <a:rPr lang="en-US" dirty="0" smtClean="0"/>
              <a:t>Current directory is called the Present Working Directory (or current working directory)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b="1" dirty="0" err="1" smtClean="0"/>
              <a:t>pwd</a:t>
            </a:r>
            <a:r>
              <a:rPr lang="en-US" dirty="0" smtClean="0"/>
              <a:t> command to determine the present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1237921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cd</a:t>
            </a:r>
            <a:r>
              <a:rPr lang="en-US" dirty="0" smtClean="0"/>
              <a:t> command is used to change the present working directory to a new one.</a:t>
            </a:r>
          </a:p>
          <a:p>
            <a:endParaRPr lang="en-US" dirty="0"/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Specify an absolute path name:</a:t>
            </a:r>
          </a:p>
          <a:p>
            <a:pPr lvl="2"/>
            <a:r>
              <a:rPr lang="en-US" dirty="0" smtClean="0"/>
              <a:t>$ cd /home/</a:t>
            </a:r>
            <a:r>
              <a:rPr lang="en-US" dirty="0" err="1" smtClean="0"/>
              <a:t>steve</a:t>
            </a:r>
            <a:r>
              <a:rPr lang="en-US" dirty="0" smtClean="0"/>
              <a:t>/documents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Specify a relative path name:</a:t>
            </a:r>
          </a:p>
          <a:p>
            <a:pPr lvl="2"/>
            <a:r>
              <a:rPr lang="en-US" dirty="0" smtClean="0"/>
              <a:t>$ cd documents  </a:t>
            </a:r>
          </a:p>
          <a:p>
            <a:pPr lvl="3"/>
            <a:r>
              <a:rPr lang="en-US" dirty="0" smtClean="0"/>
              <a:t>change to documents sub-directory located in present directory</a:t>
            </a:r>
          </a:p>
          <a:p>
            <a:pPr lvl="2"/>
            <a:r>
              <a:rPr lang="en-US" dirty="0" smtClean="0"/>
              <a:t>$ cd ../databases (change to databases</a:t>
            </a:r>
          </a:p>
          <a:p>
            <a:pPr lvl="3"/>
            <a:r>
              <a:rPr lang="en-US" dirty="0" smtClean="0"/>
              <a:t>change to databases sub-directory located in parent directory</a:t>
            </a:r>
          </a:p>
          <a:p>
            <a:pPr lvl="2"/>
            <a:r>
              <a:rPr lang="en-US" dirty="0" smtClean="0"/>
              <a:t>$ cd ~</a:t>
            </a:r>
          </a:p>
          <a:p>
            <a:pPr lvl="3"/>
            <a:r>
              <a:rPr lang="en-US" dirty="0" smtClean="0"/>
              <a:t>change to user’s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390142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the </a:t>
            </a:r>
            <a:r>
              <a:rPr lang="en-US" b="1" dirty="0" err="1" smtClean="0"/>
              <a:t>mkdir</a:t>
            </a:r>
            <a:r>
              <a:rPr lang="en-US" b="1" dirty="0" smtClean="0"/>
              <a:t> </a:t>
            </a:r>
            <a:r>
              <a:rPr lang="en-US" dirty="0" smtClean="0"/>
              <a:t>command to create a new directory.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test</a:t>
            </a:r>
          </a:p>
          <a:p>
            <a:pPr lvl="2"/>
            <a:r>
              <a:rPr lang="en-US" dirty="0" smtClean="0"/>
              <a:t>Creates a sub-directory called test in the present directory.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/home/</a:t>
            </a:r>
            <a:r>
              <a:rPr lang="en-US" dirty="0" err="1" smtClean="0"/>
              <a:t>steve</a:t>
            </a:r>
            <a:r>
              <a:rPr lang="en-US" dirty="0" smtClean="0"/>
              <a:t>/test</a:t>
            </a:r>
          </a:p>
          <a:p>
            <a:pPr lvl="2"/>
            <a:r>
              <a:rPr lang="en-US" dirty="0" smtClean="0"/>
              <a:t>Creates a sub-directory called test in the /home/</a:t>
            </a:r>
            <a:r>
              <a:rPr lang="en-US" dirty="0" err="1" smtClean="0"/>
              <a:t>steve</a:t>
            </a:r>
            <a:r>
              <a:rPr lang="en-US" dirty="0" smtClean="0"/>
              <a:t> directory.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/>
              <a:t>rmdir</a:t>
            </a:r>
            <a:r>
              <a:rPr lang="en-US" dirty="0" smtClean="0"/>
              <a:t> command to remove a directory.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rmdir</a:t>
            </a:r>
            <a:r>
              <a:rPr lang="en-US" dirty="0" smtClean="0"/>
              <a:t> test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rmdir</a:t>
            </a:r>
            <a:r>
              <a:rPr lang="en-US" dirty="0" smtClean="0"/>
              <a:t> command will fail if the directory isn’t empty. </a:t>
            </a:r>
          </a:p>
          <a:p>
            <a:pPr lvl="1"/>
            <a:r>
              <a:rPr lang="en-US" dirty="0" smtClean="0"/>
              <a:t>Another option: $ 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fr</a:t>
            </a:r>
            <a:r>
              <a:rPr lang="en-US" dirty="0" smtClean="0"/>
              <a:t> test    (careful!)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1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way to create an empty file is to use the </a:t>
            </a:r>
            <a:r>
              <a:rPr lang="en-US" b="1" dirty="0" smtClean="0"/>
              <a:t>touch </a:t>
            </a:r>
            <a:r>
              <a:rPr lang="en-US" dirty="0" smtClean="0"/>
              <a:t>command.</a:t>
            </a:r>
          </a:p>
          <a:p>
            <a:pPr lvl="1"/>
            <a:r>
              <a:rPr lang="en-US" dirty="0" smtClean="0"/>
              <a:t>$ touch </a:t>
            </a:r>
            <a:r>
              <a:rPr lang="en-US" dirty="0" err="1" smtClean="0"/>
              <a:t>myfile.txt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also use one of the basic text editors to create a file.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myfile.txt</a:t>
            </a:r>
            <a:r>
              <a:rPr lang="en-US" dirty="0" smtClean="0"/>
              <a:t>    (recommended for beginners)</a:t>
            </a:r>
          </a:p>
          <a:p>
            <a:pPr lvl="1"/>
            <a:r>
              <a:rPr lang="en-US" dirty="0" smtClean="0"/>
              <a:t>$ vi </a:t>
            </a:r>
            <a:r>
              <a:rPr lang="en-US" dirty="0" err="1" smtClean="0"/>
              <a:t>myfile.txt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ls command allows you to list the files in a directory.</a:t>
            </a:r>
          </a:p>
          <a:p>
            <a:pPr lvl="1"/>
            <a:r>
              <a:rPr lang="en-US" dirty="0" smtClean="0"/>
              <a:t>$ ls</a:t>
            </a:r>
          </a:p>
          <a:p>
            <a:pPr lvl="1"/>
            <a:r>
              <a:rPr lang="en-US" dirty="0" smtClean="0"/>
              <a:t>$ ls /home/</a:t>
            </a:r>
            <a:r>
              <a:rPr lang="en-US" dirty="0" err="1" smtClean="0"/>
              <a:t>steve</a:t>
            </a:r>
            <a:endParaRPr lang="en-US" dirty="0" smtClean="0"/>
          </a:p>
          <a:p>
            <a:pPr lvl="1"/>
            <a:r>
              <a:rPr lang="en-US" dirty="0" smtClean="0"/>
              <a:t>$ ls ~</a:t>
            </a:r>
          </a:p>
          <a:p>
            <a:endParaRPr lang="en-US" dirty="0"/>
          </a:p>
          <a:p>
            <a:r>
              <a:rPr lang="en-US" dirty="0" smtClean="0"/>
              <a:t>Add the –la option to the command to see more file details.</a:t>
            </a:r>
          </a:p>
          <a:p>
            <a:pPr lvl="1"/>
            <a:r>
              <a:rPr lang="en-US" dirty="0" smtClean="0"/>
              <a:t>$ ls –la</a:t>
            </a:r>
          </a:p>
          <a:p>
            <a:pPr lvl="1"/>
            <a:r>
              <a:rPr lang="en-US" dirty="0" smtClean="0"/>
              <a:t>$ ls –la /home/</a:t>
            </a:r>
            <a:r>
              <a:rPr lang="en-US" dirty="0" err="1" smtClean="0"/>
              <a:t>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2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Copy the file to another file location using the </a:t>
            </a:r>
            <a:r>
              <a:rPr lang="en-US" b="1" dirty="0"/>
              <a:t>copy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$ copy </a:t>
            </a:r>
            <a:r>
              <a:rPr lang="en-US" dirty="0" err="1"/>
              <a:t>myfile.txt</a:t>
            </a:r>
            <a:r>
              <a:rPr lang="en-US" dirty="0"/>
              <a:t> </a:t>
            </a:r>
            <a:r>
              <a:rPr lang="en-US" dirty="0" err="1"/>
              <a:t>myfile.bak</a:t>
            </a:r>
            <a:endParaRPr lang="en-US" dirty="0"/>
          </a:p>
          <a:p>
            <a:endParaRPr lang="en-US" dirty="0"/>
          </a:p>
          <a:p>
            <a:r>
              <a:rPr lang="en-US" dirty="0"/>
              <a:t>Move the file (rename) using the </a:t>
            </a:r>
            <a:r>
              <a:rPr lang="en-US" b="1" dirty="0"/>
              <a:t>mv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$ mv </a:t>
            </a:r>
            <a:r>
              <a:rPr lang="en-US" dirty="0" err="1"/>
              <a:t>myfile.txt</a:t>
            </a:r>
            <a:r>
              <a:rPr lang="en-US" dirty="0"/>
              <a:t> myfile2.txt</a:t>
            </a:r>
          </a:p>
          <a:p>
            <a:endParaRPr lang="en-US" dirty="0"/>
          </a:p>
          <a:p>
            <a:r>
              <a:rPr lang="en-US" dirty="0" smtClean="0"/>
              <a:t>Delete a file using the </a:t>
            </a:r>
            <a:r>
              <a:rPr lang="en-US" b="1" dirty="0" err="1" smtClean="0"/>
              <a:t>rm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myfile2.txt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90" y="439195"/>
            <a:ext cx="1781399" cy="14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Change the owner of a file using the </a:t>
            </a:r>
            <a:r>
              <a:rPr lang="en-US" b="1" dirty="0" err="1" smtClean="0"/>
              <a:t>chown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 err="1" smtClean="0"/>
              <a:t>jbaker</a:t>
            </a:r>
            <a:r>
              <a:rPr lang="en-US" dirty="0" smtClean="0"/>
              <a:t> file1</a:t>
            </a:r>
          </a:p>
          <a:p>
            <a:endParaRPr lang="en-US" dirty="0"/>
          </a:p>
          <a:p>
            <a:r>
              <a:rPr lang="en-US" dirty="0" smtClean="0"/>
              <a:t>Change the group associated with a file using the </a:t>
            </a:r>
            <a:r>
              <a:rPr lang="en-US" b="1" dirty="0" err="1" smtClean="0"/>
              <a:t>chgrp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chgrp</a:t>
            </a:r>
            <a:r>
              <a:rPr lang="en-US" dirty="0" smtClean="0"/>
              <a:t> </a:t>
            </a:r>
            <a:r>
              <a:rPr lang="en-US" dirty="0" err="1" smtClean="0"/>
              <a:t>webusers</a:t>
            </a:r>
            <a:r>
              <a:rPr lang="en-US" dirty="0" smtClean="0"/>
              <a:t> file1</a:t>
            </a:r>
          </a:p>
          <a:p>
            <a:endParaRPr lang="en-US" dirty="0"/>
          </a:p>
          <a:p>
            <a:r>
              <a:rPr lang="en-US" dirty="0" smtClean="0"/>
              <a:t>Change the file permissions using the </a:t>
            </a:r>
            <a:r>
              <a:rPr lang="en-US" b="1" dirty="0" err="1" smtClean="0"/>
              <a:t>chmod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a+r</a:t>
            </a:r>
            <a:r>
              <a:rPr lang="en-US" dirty="0" smtClean="0"/>
              <a:t> file1</a:t>
            </a:r>
          </a:p>
          <a:p>
            <a:pPr lvl="2"/>
            <a:r>
              <a:rPr lang="en-US" dirty="0" smtClean="0"/>
              <a:t>Set the permissions so that all users can read the file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u+w</a:t>
            </a:r>
            <a:r>
              <a:rPr lang="en-US" dirty="0" smtClean="0"/>
              <a:t> file1</a:t>
            </a:r>
          </a:p>
          <a:p>
            <a:pPr lvl="2"/>
            <a:r>
              <a:rPr lang="en-US" dirty="0" smtClean="0"/>
              <a:t>Set the permissions to that the owning user can write to the file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can also use a numeric argument (octal) to set the file permissions: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600 file1</a:t>
            </a:r>
          </a:p>
          <a:p>
            <a:pPr lvl="2"/>
            <a:r>
              <a:rPr lang="en-US" dirty="0" smtClean="0"/>
              <a:t>Set read and write permissions for the file owner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775 file1</a:t>
            </a:r>
          </a:p>
          <a:p>
            <a:pPr lvl="2"/>
            <a:r>
              <a:rPr lang="en-US" dirty="0" smtClean="0"/>
              <a:t>Give everyone </a:t>
            </a:r>
            <a:r>
              <a:rPr lang="en-US" dirty="0" err="1" smtClean="0"/>
              <a:t>read+execute</a:t>
            </a:r>
            <a:r>
              <a:rPr lang="en-US" dirty="0" smtClean="0"/>
              <a:t>, owner and group get all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14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provides a couple different tools to view text files.</a:t>
            </a:r>
          </a:p>
          <a:p>
            <a:pPr lvl="1"/>
            <a:r>
              <a:rPr lang="en-US" dirty="0" smtClean="0"/>
              <a:t>$ cat </a:t>
            </a:r>
            <a:r>
              <a:rPr lang="en-US" dirty="0" err="1" smtClean="0"/>
              <a:t>myfile.txt</a:t>
            </a:r>
            <a:endParaRPr lang="en-US" dirty="0" smtClean="0"/>
          </a:p>
          <a:p>
            <a:pPr lvl="1"/>
            <a:r>
              <a:rPr lang="en-US" dirty="0" smtClean="0"/>
              <a:t>$ less </a:t>
            </a:r>
            <a:r>
              <a:rPr lang="en-US" dirty="0" err="1" smtClean="0"/>
              <a:t>myfile.txt</a:t>
            </a:r>
            <a:r>
              <a:rPr lang="en-US" dirty="0" smtClean="0"/>
              <a:t>   (similar to cat but with pagination)</a:t>
            </a:r>
          </a:p>
          <a:p>
            <a:pPr lvl="1"/>
            <a:endParaRPr lang="en-US" dirty="0"/>
          </a:p>
          <a:p>
            <a:r>
              <a:rPr lang="en-US" dirty="0" smtClean="0"/>
              <a:t>You can always open the file in a text editor.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4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Globbing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Globbing</a:t>
            </a:r>
            <a:r>
              <a:rPr lang="en-US" dirty="0" smtClean="0"/>
              <a:t> is the use of pathname expansion to refer to one or more files.</a:t>
            </a:r>
          </a:p>
          <a:p>
            <a:endParaRPr lang="en-US" dirty="0" smtClean="0"/>
          </a:p>
          <a:p>
            <a:r>
              <a:rPr lang="en-US" dirty="0" smtClean="0"/>
              <a:t>Uses special characters to expand pathname:</a:t>
            </a:r>
          </a:p>
          <a:p>
            <a:pPr lvl="1"/>
            <a:r>
              <a:rPr lang="en-US" dirty="0" smtClean="0"/>
              <a:t>* matches all characters (wildcard)</a:t>
            </a:r>
          </a:p>
          <a:p>
            <a:pPr lvl="1"/>
            <a:r>
              <a:rPr lang="en-US" dirty="0" smtClean="0"/>
              <a:t>? matches a single character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$ ls *.jpg     (list all jpeg files)</a:t>
            </a:r>
          </a:p>
          <a:p>
            <a:pPr lvl="1"/>
            <a:r>
              <a:rPr lang="en-US" dirty="0" smtClean="0"/>
              <a:t>$ ls ?.jpg	  (list jpeg files with 1 character names)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[A-Z]*.jpg  (remove jpeg files that start with capital letter)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3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programs accept input data from a keyboard and output to a terminal by default.</a:t>
            </a:r>
          </a:p>
          <a:p>
            <a:pPr lvl="1"/>
            <a:r>
              <a:rPr lang="en-US" dirty="0" smtClean="0"/>
              <a:t>Data input path is called </a:t>
            </a:r>
            <a:r>
              <a:rPr lang="en-US" b="1" dirty="0" err="1" smtClean="0"/>
              <a:t>stdin</a:t>
            </a:r>
            <a:r>
              <a:rPr lang="en-US" dirty="0" smtClean="0"/>
              <a:t> (standard input).</a:t>
            </a:r>
          </a:p>
          <a:p>
            <a:pPr lvl="1"/>
            <a:r>
              <a:rPr lang="en-US" dirty="0" smtClean="0"/>
              <a:t>Data output path is called </a:t>
            </a:r>
            <a:r>
              <a:rPr lang="en-US" b="1" dirty="0" err="1" smtClean="0"/>
              <a:t>stdout</a:t>
            </a:r>
            <a:r>
              <a:rPr lang="en-US" dirty="0" smtClean="0"/>
              <a:t> (standard output).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49" y="3863181"/>
            <a:ext cx="4486275" cy="28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27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06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It’s possible to redirect the I/O pathways of </a:t>
            </a:r>
            <a:r>
              <a:rPr lang="en-US" dirty="0" err="1" smtClean="0"/>
              <a:t>linux</a:t>
            </a:r>
            <a:r>
              <a:rPr lang="en-US" dirty="0" smtClean="0"/>
              <a:t> programs.</a:t>
            </a:r>
          </a:p>
          <a:p>
            <a:endParaRPr lang="en-US" dirty="0"/>
          </a:p>
          <a:p>
            <a:r>
              <a:rPr lang="en-US" dirty="0" smtClean="0"/>
              <a:t>Redirect the output of a program using the right angle-bracket character (&gt;).</a:t>
            </a:r>
          </a:p>
          <a:p>
            <a:pPr lvl="1"/>
            <a:r>
              <a:rPr lang="en-US" dirty="0" smtClean="0"/>
              <a:t>$ ls /home/web &gt; </a:t>
            </a:r>
            <a:r>
              <a:rPr lang="en-US" dirty="0" err="1" smtClean="0"/>
              <a:t>files.txt</a:t>
            </a:r>
            <a:endParaRPr lang="en-US" dirty="0" smtClean="0"/>
          </a:p>
          <a:p>
            <a:pPr lvl="2"/>
            <a:r>
              <a:rPr lang="en-US" dirty="0" smtClean="0"/>
              <a:t>Write the output of the directory listing to the </a:t>
            </a:r>
            <a:r>
              <a:rPr lang="en-US" dirty="0" err="1" smtClean="0"/>
              <a:t>files.txt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Append data to an existing file rather than overwriting it using two brackets (&gt;&gt;).</a:t>
            </a:r>
          </a:p>
          <a:p>
            <a:pPr lvl="1"/>
            <a:r>
              <a:rPr lang="en-US" dirty="0" smtClean="0"/>
              <a:t>$ ls /home/web &gt;&gt; </a:t>
            </a:r>
            <a:r>
              <a:rPr lang="en-US" dirty="0" err="1" smtClean="0"/>
              <a:t>files.txt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Redirect the input of a program using the left angle-bracket character (&lt;).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wc</a:t>
            </a:r>
            <a:r>
              <a:rPr lang="en-US" dirty="0" smtClean="0"/>
              <a:t> –l &lt; </a:t>
            </a:r>
            <a:r>
              <a:rPr lang="en-US" dirty="0" err="1" smtClean="0"/>
              <a:t>file.txt</a:t>
            </a:r>
            <a:endParaRPr lang="en-US" dirty="0" smtClean="0"/>
          </a:p>
          <a:p>
            <a:pPr lvl="2"/>
            <a:r>
              <a:rPr lang="en-US" dirty="0" smtClean="0"/>
              <a:t>Input the </a:t>
            </a:r>
            <a:r>
              <a:rPr lang="en-US" dirty="0" err="1" smtClean="0"/>
              <a:t>file.txt</a:t>
            </a:r>
            <a:r>
              <a:rPr lang="en-US" dirty="0" smtClean="0"/>
              <a:t> file into the </a:t>
            </a:r>
            <a:r>
              <a:rPr lang="en-US" dirty="0" err="1" smtClean="0"/>
              <a:t>wordcount</a:t>
            </a:r>
            <a:r>
              <a:rPr lang="en-US" dirty="0" smtClean="0"/>
              <a:t> program to count the number of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9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command pipe allows you to take the </a:t>
            </a:r>
            <a:r>
              <a:rPr lang="en-US" dirty="0" err="1" smtClean="0"/>
              <a:t>stdout</a:t>
            </a:r>
            <a:r>
              <a:rPr lang="en-US" dirty="0" smtClean="0"/>
              <a:t> (output) of a command and send it to the </a:t>
            </a:r>
            <a:r>
              <a:rPr lang="en-US" dirty="0" err="1" smtClean="0"/>
              <a:t>stdin</a:t>
            </a:r>
            <a:r>
              <a:rPr lang="en-US" dirty="0" smtClean="0"/>
              <a:t> (input) of another command.</a:t>
            </a:r>
          </a:p>
          <a:p>
            <a:endParaRPr lang="en-US" dirty="0"/>
          </a:p>
          <a:p>
            <a:r>
              <a:rPr lang="en-US" dirty="0" smtClean="0"/>
              <a:t>A pipe is denoted using the vertical bar character (|).</a:t>
            </a:r>
          </a:p>
          <a:p>
            <a:endParaRPr lang="en-US" dirty="0"/>
          </a:p>
          <a:p>
            <a:pPr lvl="1"/>
            <a:r>
              <a:rPr lang="en-US" dirty="0" smtClean="0"/>
              <a:t>$ ls /</a:t>
            </a:r>
            <a:r>
              <a:rPr lang="en-US" dirty="0" err="1" smtClean="0"/>
              <a:t>var</a:t>
            </a:r>
            <a:r>
              <a:rPr lang="en-US" dirty="0" smtClean="0"/>
              <a:t>/www/html | less</a:t>
            </a:r>
          </a:p>
          <a:p>
            <a:pPr lvl="2"/>
            <a:r>
              <a:rPr lang="en-US" dirty="0" smtClean="0"/>
              <a:t>List the files /</a:t>
            </a:r>
            <a:r>
              <a:rPr lang="en-US" dirty="0" err="1" smtClean="0"/>
              <a:t>var</a:t>
            </a:r>
            <a:r>
              <a:rPr lang="en-US" dirty="0" smtClean="0"/>
              <a:t>/www/html directory using the less pagination program.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52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Packaging files into a single archive file is a very common task on Linux systems.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b="1" dirty="0" smtClean="0"/>
              <a:t>tar</a:t>
            </a:r>
            <a:r>
              <a:rPr lang="en-US" dirty="0" smtClean="0"/>
              <a:t> command to create file archives.</a:t>
            </a:r>
          </a:p>
          <a:p>
            <a:pPr lvl="1"/>
            <a:r>
              <a:rPr lang="en-US" dirty="0" smtClean="0"/>
              <a:t>$ tar –</a:t>
            </a:r>
            <a:r>
              <a:rPr lang="en-US" dirty="0" err="1" smtClean="0"/>
              <a:t>cvzf</a:t>
            </a:r>
            <a:r>
              <a:rPr lang="en-US" dirty="0" smtClean="0"/>
              <a:t> </a:t>
            </a:r>
            <a:r>
              <a:rPr lang="en-US" dirty="0" err="1" smtClean="0"/>
              <a:t>newarchive.tar.gz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/www/html</a:t>
            </a:r>
          </a:p>
          <a:p>
            <a:pPr lvl="2"/>
            <a:r>
              <a:rPr lang="en-US" dirty="0" smtClean="0"/>
              <a:t>Archives and compresses all the files located in /</a:t>
            </a:r>
            <a:r>
              <a:rPr lang="en-US" dirty="0" err="1" smtClean="0"/>
              <a:t>var</a:t>
            </a:r>
            <a:r>
              <a:rPr lang="en-US" dirty="0" smtClean="0"/>
              <a:t>/www/html into an archive called </a:t>
            </a:r>
            <a:r>
              <a:rPr lang="en-US" dirty="0" err="1" smtClean="0"/>
              <a:t>newarchive.tar.gz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$ tar –</a:t>
            </a:r>
            <a:r>
              <a:rPr lang="en-US" dirty="0" err="1" smtClean="0"/>
              <a:t>xvzf</a:t>
            </a:r>
            <a:r>
              <a:rPr lang="en-US" dirty="0" smtClean="0"/>
              <a:t> </a:t>
            </a:r>
            <a:r>
              <a:rPr lang="en-US" dirty="0" err="1" smtClean="0"/>
              <a:t>newarchive.tar.gz</a:t>
            </a:r>
            <a:endParaRPr lang="en-US" dirty="0" smtClean="0"/>
          </a:p>
          <a:p>
            <a:pPr lvl="2"/>
            <a:r>
              <a:rPr lang="en-US" dirty="0" smtClean="0"/>
              <a:t>Unpacks and </a:t>
            </a:r>
            <a:r>
              <a:rPr lang="en-US" dirty="0" err="1" smtClean="0"/>
              <a:t>uncompresses</a:t>
            </a:r>
            <a:r>
              <a:rPr lang="en-US" dirty="0" smtClean="0"/>
              <a:t> the </a:t>
            </a:r>
            <a:r>
              <a:rPr lang="en-US" dirty="0" err="1" smtClean="0"/>
              <a:t>newarchive.tar.gz</a:t>
            </a:r>
            <a:r>
              <a:rPr lang="en-US" dirty="0" smtClean="0"/>
              <a:t> archive in the current working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19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91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Each program on Linux runs as a processes or set of processes.</a:t>
            </a:r>
          </a:p>
          <a:p>
            <a:pPr lvl="1"/>
            <a:r>
              <a:rPr lang="en-US" dirty="0" smtClean="0"/>
              <a:t>Some are interactive and terminate quickly after execution.</a:t>
            </a:r>
          </a:p>
          <a:p>
            <a:pPr lvl="1"/>
            <a:r>
              <a:rPr lang="en-US" dirty="0" smtClean="0"/>
              <a:t>Some are long running and run in the background (called services or daemons).</a:t>
            </a:r>
          </a:p>
          <a:p>
            <a:endParaRPr lang="en-US" dirty="0"/>
          </a:p>
          <a:p>
            <a:r>
              <a:rPr lang="en-US" dirty="0" smtClean="0"/>
              <a:t>View current running processes on the system using the </a:t>
            </a:r>
            <a:r>
              <a:rPr lang="en-US" b="1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comand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ps</a:t>
            </a:r>
            <a:r>
              <a:rPr lang="en-US" dirty="0" smtClean="0"/>
              <a:t> –ax</a:t>
            </a:r>
          </a:p>
          <a:p>
            <a:endParaRPr lang="en-US" dirty="0"/>
          </a:p>
          <a:p>
            <a:r>
              <a:rPr lang="en-US" dirty="0" smtClean="0"/>
              <a:t>A handy way to look at the current resource utilization on the system is by using the </a:t>
            </a:r>
            <a:r>
              <a:rPr lang="en-US" b="1" dirty="0" smtClean="0"/>
              <a:t>top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top</a:t>
            </a:r>
          </a:p>
          <a:p>
            <a:endParaRPr lang="en-US" dirty="0" smtClean="0"/>
          </a:p>
          <a:p>
            <a:r>
              <a:rPr lang="en-US" dirty="0" smtClean="0"/>
              <a:t>Forcibly stop a process using the kill command.</a:t>
            </a:r>
          </a:p>
          <a:p>
            <a:pPr lvl="1"/>
            <a:r>
              <a:rPr lang="en-US" dirty="0" smtClean="0"/>
              <a:t>$ kill &lt;process id&gt;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94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Linux uses a service management program called </a:t>
            </a:r>
            <a:r>
              <a:rPr lang="en-US" b="1" dirty="0" smtClean="0"/>
              <a:t>service</a:t>
            </a:r>
            <a:r>
              <a:rPr lang="en-US" dirty="0" smtClean="0"/>
              <a:t> to manage the state of services.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service start </a:t>
            </a:r>
            <a:r>
              <a:rPr lang="en-US" dirty="0" err="1" smtClean="0"/>
              <a:t>httpd</a:t>
            </a:r>
            <a:endParaRPr lang="en-US" dirty="0" smtClean="0"/>
          </a:p>
          <a:p>
            <a:pPr lvl="2"/>
            <a:r>
              <a:rPr lang="en-US" dirty="0" smtClean="0"/>
              <a:t>Starts the Apache webserver on the system.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service stop </a:t>
            </a:r>
            <a:r>
              <a:rPr lang="en-US" dirty="0" err="1" smtClean="0"/>
              <a:t>httpd</a:t>
            </a:r>
            <a:endParaRPr lang="en-US" dirty="0" smtClean="0"/>
          </a:p>
          <a:p>
            <a:pPr lvl="2"/>
            <a:r>
              <a:rPr lang="en-US" dirty="0" smtClean="0"/>
              <a:t>Stops the Apache webserver on the system.</a:t>
            </a:r>
          </a:p>
          <a:p>
            <a:endParaRPr lang="en-US" dirty="0"/>
          </a:p>
          <a:p>
            <a:r>
              <a:rPr lang="en-US" dirty="0" smtClean="0"/>
              <a:t>A service can be configured to automatically start when a system starts up using the </a:t>
            </a:r>
            <a:r>
              <a:rPr lang="en-US" b="1" dirty="0" err="1" smtClean="0"/>
              <a:t>chkconfig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chkconfig</a:t>
            </a:r>
            <a:r>
              <a:rPr lang="en-US" dirty="0" smtClean="0"/>
              <a:t> </a:t>
            </a:r>
            <a:r>
              <a:rPr lang="en-US" dirty="0" err="1" smtClean="0"/>
              <a:t>httpd</a:t>
            </a:r>
            <a:r>
              <a:rPr lang="en-US" dirty="0" smtClean="0"/>
              <a:t> 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37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Every Linux system comes with applications pre-installed on the system.</a:t>
            </a:r>
          </a:p>
          <a:p>
            <a:endParaRPr lang="en-US" dirty="0" smtClean="0"/>
          </a:p>
          <a:p>
            <a:r>
              <a:rPr lang="en-US" dirty="0"/>
              <a:t>Trying to figure out how to install and remove applications can be tricky because of dependencies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Applications are typically part of a package, which is tracked by the system.</a:t>
            </a:r>
          </a:p>
          <a:p>
            <a:endParaRPr lang="en-US" dirty="0" smtClean="0"/>
          </a:p>
          <a:p>
            <a:r>
              <a:rPr lang="en-US" dirty="0" smtClean="0"/>
              <a:t>A package management system is used to:</a:t>
            </a:r>
          </a:p>
          <a:p>
            <a:pPr lvl="1"/>
            <a:r>
              <a:rPr lang="en-US" dirty="0" smtClean="0"/>
              <a:t>Track installed packages</a:t>
            </a:r>
          </a:p>
          <a:p>
            <a:pPr lvl="1"/>
            <a:r>
              <a:rPr lang="en-US" dirty="0" smtClean="0"/>
              <a:t>Install new packages and dependencies</a:t>
            </a:r>
          </a:p>
          <a:p>
            <a:pPr lvl="1"/>
            <a:r>
              <a:rPr lang="en-US" dirty="0" smtClean="0"/>
              <a:t>Remove packages</a:t>
            </a:r>
          </a:p>
          <a:p>
            <a:endParaRPr lang="en-US" dirty="0"/>
          </a:p>
          <a:p>
            <a:r>
              <a:rPr lang="en-US" dirty="0" smtClean="0"/>
              <a:t>A couple different package management systems exist and each distribution may use a different one.</a:t>
            </a:r>
          </a:p>
        </p:txBody>
      </p:sp>
    </p:spTree>
    <p:extLst>
      <p:ext uri="{BB962C8B-B14F-4D97-AF65-F5344CB8AC3E}">
        <p14:creationId xmlns:p14="http://schemas.microsoft.com/office/powerpoint/2010/main" val="142940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dirty="0" smtClean="0"/>
              <a:t>The 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learning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2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Amazon Linux uses the common </a:t>
            </a:r>
            <a:r>
              <a:rPr lang="en-US" b="1" dirty="0" smtClean="0"/>
              <a:t>yum</a:t>
            </a:r>
            <a:r>
              <a:rPr lang="en-US" dirty="0" smtClean="0"/>
              <a:t> packaging system.</a:t>
            </a:r>
          </a:p>
          <a:p>
            <a:endParaRPr lang="en-US" dirty="0"/>
          </a:p>
          <a:p>
            <a:r>
              <a:rPr lang="en-US" dirty="0" smtClean="0"/>
              <a:t>Yum provides an easy way to update the currently installed packages on a system.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yum update –y</a:t>
            </a:r>
          </a:p>
          <a:p>
            <a:pPr lvl="1"/>
            <a:r>
              <a:rPr lang="en-US" dirty="0" smtClean="0"/>
              <a:t>Kind of like running a Windows Update</a:t>
            </a:r>
          </a:p>
          <a:p>
            <a:endParaRPr lang="en-US" dirty="0"/>
          </a:p>
          <a:p>
            <a:r>
              <a:rPr lang="en-US" dirty="0" smtClean="0"/>
              <a:t>Install new applications on the system using the command: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yum install </a:t>
            </a:r>
            <a:r>
              <a:rPr lang="en-US" dirty="0" err="1" smtClean="0"/>
              <a:t>httpd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Remove a package using the command: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yum remove </a:t>
            </a:r>
            <a:r>
              <a:rPr lang="en-US" dirty="0" err="1" smtClean="0"/>
              <a:t>httpd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6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 and 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shutdown command is used to shutdown a system (requires super-user privileges).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shutdown</a:t>
            </a:r>
          </a:p>
          <a:p>
            <a:endParaRPr lang="en-US" dirty="0"/>
          </a:p>
          <a:p>
            <a:r>
              <a:rPr lang="en-US" dirty="0" smtClean="0"/>
              <a:t>To tell the system to automatically restart after shutting down: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shutdown –r now</a:t>
            </a:r>
          </a:p>
          <a:p>
            <a:pPr lvl="1"/>
            <a:endParaRPr lang="en-US" dirty="0"/>
          </a:p>
          <a:p>
            <a:r>
              <a:rPr lang="en-US" dirty="0" smtClean="0"/>
              <a:t>Note, you can also use AWS tools to start/stop/restart Linux instances.</a:t>
            </a:r>
          </a:p>
        </p:txBody>
      </p:sp>
    </p:spTree>
    <p:extLst>
      <p:ext uri="{BB962C8B-B14F-4D97-AF65-F5344CB8AC3E}">
        <p14:creationId xmlns:p14="http://schemas.microsoft.com/office/powerpoint/2010/main" val="144571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to scale from teams of one to teams of thousands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Flow is a popular workflow for categorizing work and controlling releases</a:t>
            </a:r>
          </a:p>
          <a:p>
            <a:pPr lvl="1"/>
            <a:r>
              <a:rPr lang="en-US" dirty="0" smtClean="0"/>
              <a:t>Not promoting this as the only or necessarily best workflow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around several branches:</a:t>
            </a:r>
          </a:p>
          <a:p>
            <a:pPr lvl="1"/>
            <a:r>
              <a:rPr lang="en-US" dirty="0" smtClean="0"/>
              <a:t>master = deployed code in production</a:t>
            </a:r>
          </a:p>
          <a:p>
            <a:pPr lvl="1"/>
            <a:r>
              <a:rPr lang="en-US" dirty="0" smtClean="0"/>
              <a:t>develop = current development code base</a:t>
            </a:r>
          </a:p>
          <a:p>
            <a:pPr lvl="1"/>
            <a:r>
              <a:rPr lang="en-US" dirty="0" smtClean="0"/>
              <a:t>feature = experimental code for specific feature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elease = point-in-time code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otfixes = emergency fixes to production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6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13" y="6313194"/>
            <a:ext cx="3163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nvie.com</a:t>
            </a:r>
            <a:r>
              <a:rPr lang="en-US" sz="1000" dirty="0"/>
              <a:t>/posts/a-successful-</a:t>
            </a:r>
            <a:r>
              <a:rPr lang="en-US" sz="1000" dirty="0" err="1"/>
              <a:t>git</a:t>
            </a:r>
            <a:r>
              <a:rPr lang="en-US" sz="1000" dirty="0"/>
              <a:t>-branching-model/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16000"/>
            <a:ext cx="7797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62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/>
              <a:t>Practice of Cloud </a:t>
            </a:r>
            <a:r>
              <a:rPr lang="en-US" i="1" dirty="0" smtClean="0"/>
              <a:t>Systems Administration </a:t>
            </a:r>
            <a:r>
              <a:rPr lang="en-US" dirty="0" smtClean="0"/>
              <a:t>Chapter 1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 1</a:t>
            </a:r>
          </a:p>
          <a:p>
            <a:r>
              <a:rPr lang="en-US" dirty="0" smtClean="0"/>
              <a:t>Finish reading </a:t>
            </a:r>
            <a:r>
              <a:rPr lang="en-US" i="1" dirty="0" smtClean="0"/>
              <a:t>Linux Hands-on Guide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19" y="4096064"/>
            <a:ext cx="1261457" cy="12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68" y="274638"/>
            <a:ext cx="1883853" cy="18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68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once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Shell scripts are traditionally </a:t>
            </a:r>
            <a:r>
              <a:rPr lang="en-US" dirty="0" smtClean="0"/>
              <a:t>a </a:t>
            </a:r>
            <a:r>
              <a:rPr lang="en-US" dirty="0" smtClean="0"/>
              <a:t>common </a:t>
            </a:r>
            <a:r>
              <a:rPr lang="en-US" dirty="0" smtClean="0"/>
              <a:t>tool used for infrastructure automation.</a:t>
            </a:r>
          </a:p>
          <a:p>
            <a:pPr lvl="1"/>
            <a:r>
              <a:rPr lang="en-US" dirty="0" smtClean="0"/>
              <a:t>Simple and quick to </a:t>
            </a:r>
            <a:r>
              <a:rPr lang="en-US" dirty="0" smtClean="0"/>
              <a:t>create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Interpreted and executed by systems </a:t>
            </a:r>
            <a:r>
              <a:rPr lang="en-US" dirty="0" smtClean="0"/>
              <a:t>immediately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Batch of commands grouped together in a file and executed from top to </a:t>
            </a:r>
            <a:r>
              <a:rPr lang="en-US" dirty="0" smtClean="0"/>
              <a:t>bottom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Supported by wide variety of operating systems including Unix, Linux, Windows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0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focus on Linux shell scripts in this course using the BASH shell.</a:t>
            </a:r>
          </a:p>
          <a:p>
            <a:pPr lvl="1"/>
            <a:r>
              <a:rPr lang="en-US" dirty="0" smtClean="0"/>
              <a:t>Free replacement for the Bourne shell </a:t>
            </a:r>
          </a:p>
          <a:p>
            <a:pPr lvl="1"/>
            <a:r>
              <a:rPr lang="en-US" dirty="0" smtClean="0"/>
              <a:t>Released in 1989 and used as default shell for most Linux distributions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a shell?</a:t>
            </a:r>
          </a:p>
          <a:p>
            <a:pPr lvl="1"/>
            <a:r>
              <a:rPr lang="en-US" dirty="0" smtClean="0"/>
              <a:t>An interactive command line processer that runs in a text window.</a:t>
            </a:r>
          </a:p>
          <a:p>
            <a:pPr lvl="1"/>
            <a:r>
              <a:rPr lang="en-US" dirty="0" smtClean="0"/>
              <a:t>User can type in commands manually or the shell can read commands from a file (shell script).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9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3017</Words>
  <Application>Microsoft Macintosh PowerPoint</Application>
  <PresentationFormat>On-screen Show (4:3)</PresentationFormat>
  <Paragraphs>577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Calibri</vt:lpstr>
      <vt:lpstr>Consolas</vt:lpstr>
      <vt:lpstr>Arial</vt:lpstr>
      <vt:lpstr>Office Theme</vt:lpstr>
      <vt:lpstr>DevOps &amp; Cloud Infrastructure SEIS 665 Week 2</vt:lpstr>
      <vt:lpstr>Agenda</vt:lpstr>
      <vt:lpstr>Automation</vt:lpstr>
      <vt:lpstr>Automation</vt:lpstr>
      <vt:lpstr>Automation</vt:lpstr>
      <vt:lpstr>Automation goals</vt:lpstr>
      <vt:lpstr>Automation</vt:lpstr>
      <vt:lpstr>Shell Scripting</vt:lpstr>
      <vt:lpstr>Shell Scripting</vt:lpstr>
      <vt:lpstr>Shell Scripting</vt:lpstr>
      <vt:lpstr>Shell variables</vt:lpstr>
      <vt:lpstr>Shell variables</vt:lpstr>
      <vt:lpstr>Shell variables</vt:lpstr>
      <vt:lpstr>Shell conditionals</vt:lpstr>
      <vt:lpstr>Shell loops</vt:lpstr>
      <vt:lpstr>Shell loops</vt:lpstr>
      <vt:lpstr>Shell loop globbing</vt:lpstr>
      <vt:lpstr>Shell command substitution</vt:lpstr>
      <vt:lpstr>Shell parameter substitution</vt:lpstr>
      <vt:lpstr>Linux</vt:lpstr>
      <vt:lpstr>Linux</vt:lpstr>
      <vt:lpstr>Linux</vt:lpstr>
      <vt:lpstr>Linux</vt:lpstr>
      <vt:lpstr>Linux Hands-on</vt:lpstr>
      <vt:lpstr>Linux File System Hierarchy</vt:lpstr>
      <vt:lpstr>Linux File Types</vt:lpstr>
      <vt:lpstr>Linux File Permissions</vt:lpstr>
      <vt:lpstr>Linux File Names</vt:lpstr>
      <vt:lpstr>Linux Shell</vt:lpstr>
      <vt:lpstr>Linux Shell Shortcuts</vt:lpstr>
      <vt:lpstr>Linux Command Help</vt:lpstr>
      <vt:lpstr>Linux User Accounts</vt:lpstr>
      <vt:lpstr>Linux User Accounts</vt:lpstr>
      <vt:lpstr>Linux Directory</vt:lpstr>
      <vt:lpstr>Changing Directory</vt:lpstr>
      <vt:lpstr>Managing Directories</vt:lpstr>
      <vt:lpstr>Creating Files</vt:lpstr>
      <vt:lpstr>Listing files</vt:lpstr>
      <vt:lpstr>Managing Files</vt:lpstr>
      <vt:lpstr>File Permissions</vt:lpstr>
      <vt:lpstr>Viewing Files</vt:lpstr>
      <vt:lpstr>File Globbing</vt:lpstr>
      <vt:lpstr>I/O Redirection</vt:lpstr>
      <vt:lpstr>I/O Redirection</vt:lpstr>
      <vt:lpstr>Command Pipelines</vt:lpstr>
      <vt:lpstr>File Archiving</vt:lpstr>
      <vt:lpstr>Processes</vt:lpstr>
      <vt:lpstr>Services</vt:lpstr>
      <vt:lpstr>Package Management</vt:lpstr>
      <vt:lpstr>Installing Packages</vt:lpstr>
      <vt:lpstr>Shutdown and Restart</vt:lpstr>
      <vt:lpstr>Git Flow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88</cp:revision>
  <dcterms:created xsi:type="dcterms:W3CDTF">2016-03-19T16:40:33Z</dcterms:created>
  <dcterms:modified xsi:type="dcterms:W3CDTF">2016-09-19T03:50:16Z</dcterms:modified>
</cp:coreProperties>
</file>