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72" r:id="rId10"/>
    <p:sldId id="266" r:id="rId11"/>
    <p:sldId id="267" r:id="rId12"/>
    <p:sldId id="268" r:id="rId13"/>
    <p:sldId id="270" r:id="rId14"/>
    <p:sldId id="273" r:id="rId15"/>
    <p:sldId id="265" r:id="rId16"/>
    <p:sldId id="275" r:id="rId17"/>
    <p:sldId id="271" r:id="rId18"/>
    <p:sldId id="274" r:id="rId19"/>
    <p:sldId id="276" r:id="rId20"/>
    <p:sldId id="284" r:id="rId21"/>
    <p:sldId id="285" r:id="rId22"/>
    <p:sldId id="277" r:id="rId23"/>
    <p:sldId id="278" r:id="rId24"/>
    <p:sldId id="279" r:id="rId25"/>
    <p:sldId id="281" r:id="rId26"/>
    <p:sldId id="286" r:id="rId27"/>
    <p:sldId id="287" r:id="rId28"/>
    <p:sldId id="288" r:id="rId29"/>
    <p:sldId id="289" r:id="rId30"/>
    <p:sldId id="280" r:id="rId31"/>
    <p:sldId id="282" r:id="rId32"/>
    <p:sldId id="283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4" r:id="rId46"/>
    <p:sldId id="305" r:id="rId47"/>
    <p:sldId id="306" r:id="rId48"/>
    <p:sldId id="303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5" r:id="rId57"/>
    <p:sldId id="258" r:id="rId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33"/>
    <p:restoredTop sz="94704"/>
  </p:normalViewPr>
  <p:slideViewPr>
    <p:cSldViewPr snapToGrid="0" snapToObjects="1">
      <p:cViewPr varScale="1">
        <p:scale>
          <a:sx n="102" d="100"/>
          <a:sy n="102" d="100"/>
        </p:scale>
        <p:origin x="176" y="8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A08BAD-04ED-244C-92B6-E3671520D864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9420B-0DAF-E943-A682-96A9F2947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80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42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3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2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8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7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81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6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6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9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9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605B8-2E90-124E-924E-6F58993143C6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8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nsible.com/" TargetMode="External"/><Relationship Id="rId3" Type="http://schemas.openxmlformats.org/officeDocument/2006/relationships/image" Target="../media/image4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 err="1"/>
              <a:t>DevOps</a:t>
            </a:r>
            <a:r>
              <a:rPr lang="en-US" sz="3600" dirty="0"/>
              <a:t> &amp; Cloud Infrastructure</a:t>
            </a:r>
            <a:br>
              <a:rPr lang="en-US" sz="3600" dirty="0"/>
            </a:br>
            <a:r>
              <a:rPr lang="en-US" sz="3600" dirty="0"/>
              <a:t>SEIS </a:t>
            </a:r>
            <a:r>
              <a:rPr lang="en-US" sz="3600" dirty="0" smtClean="0"/>
              <a:t>665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Week </a:t>
            </a:r>
            <a:r>
              <a:rPr lang="en-US" sz="3600" dirty="0" smtClean="0"/>
              <a:t>10</a:t>
            </a:r>
            <a:endParaRPr lang="en-US" sz="360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Jason Baker</a:t>
            </a:r>
          </a:p>
          <a:p>
            <a:pPr algn="l"/>
            <a:r>
              <a:rPr lang="en-US" dirty="0" smtClean="0"/>
              <a:t>Adjunct Instructor</a:t>
            </a:r>
          </a:p>
          <a:p>
            <a:pPr algn="l"/>
            <a:r>
              <a:rPr lang="en-US" dirty="0" smtClean="0"/>
              <a:t>Graduate Programs in Software</a:t>
            </a:r>
          </a:p>
          <a:p>
            <a:pPr algn="l"/>
            <a:r>
              <a:rPr lang="en-US" dirty="0" smtClean="0"/>
              <a:t>University of St. Thomas</a:t>
            </a:r>
          </a:p>
          <a:p>
            <a:pPr algn="l"/>
            <a:r>
              <a:rPr lang="en-US" dirty="0" smtClean="0"/>
              <a:t>St. Paul, MN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874" y="3600451"/>
            <a:ext cx="2370465" cy="237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32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new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251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How do we create new servers using automation?</a:t>
            </a:r>
          </a:p>
          <a:p>
            <a:pPr lvl="1"/>
            <a:r>
              <a:rPr lang="en-US" dirty="0" smtClean="0"/>
              <a:t>Server consists of: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nfrastructure definition (server type)</a:t>
            </a:r>
          </a:p>
          <a:p>
            <a:pPr lvl="2"/>
            <a:r>
              <a:rPr lang="en-US" dirty="0" smtClean="0"/>
              <a:t>Operating system</a:t>
            </a:r>
          </a:p>
          <a:p>
            <a:pPr lvl="2"/>
            <a:r>
              <a:rPr lang="en-US" dirty="0" smtClean="0"/>
              <a:t>Software (</a:t>
            </a:r>
            <a:r>
              <a:rPr lang="en-US" dirty="0" err="1" smtClean="0"/>
              <a:t>php</a:t>
            </a:r>
            <a:r>
              <a:rPr lang="en-US" dirty="0" smtClean="0"/>
              <a:t>, apache, </a:t>
            </a:r>
            <a:r>
              <a:rPr lang="en-US" dirty="0" err="1" smtClean="0"/>
              <a:t>mysql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OS &amp; application configuration</a:t>
            </a:r>
          </a:p>
          <a:p>
            <a:pPr lvl="2"/>
            <a:r>
              <a:rPr lang="en-US" dirty="0" smtClean="0"/>
              <a:t>Data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Use Terraform, CloudFormation, Auto-scaling or other tools to create the infrastructure.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elect a server template (image) containing an operating system and software.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Deploy software and configuration using a command tool (Capistrano) or configuration management tool (Chef/ Puppet/ </a:t>
            </a:r>
            <a:r>
              <a:rPr lang="en-US" dirty="0" err="1" smtClean="0"/>
              <a:t>Ansible</a:t>
            </a:r>
            <a:r>
              <a:rPr lang="en-US" dirty="0" smtClean="0"/>
              <a:t>).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Potentially package everything in containers (Docker – Lecture 12).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8213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992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There are two general approaches to building a server:</a:t>
            </a:r>
          </a:p>
          <a:p>
            <a:pPr lvl="1"/>
            <a:r>
              <a:rPr lang="en-US" b="1" dirty="0" smtClean="0"/>
              <a:t>Bake</a:t>
            </a:r>
            <a:r>
              <a:rPr lang="en-US" dirty="0" smtClean="0"/>
              <a:t>: pre-generate a software image which contains an OS and all the required software components.</a:t>
            </a:r>
          </a:p>
          <a:p>
            <a:pPr lvl="2"/>
            <a:r>
              <a:rPr lang="en-US" dirty="0" smtClean="0"/>
              <a:t>Example: Use an AMI based on a snapshot of a fully working system.</a:t>
            </a:r>
          </a:p>
          <a:p>
            <a:pPr lvl="2"/>
            <a:r>
              <a:rPr lang="en-US" dirty="0" smtClean="0"/>
              <a:t>May need to perform a few configuration tasks once it’s launched.</a:t>
            </a:r>
          </a:p>
          <a:p>
            <a:pPr lvl="2"/>
            <a:r>
              <a:rPr lang="en-US" dirty="0" smtClean="0"/>
              <a:t>Benefit: Allows you to launch a new server quickly.</a:t>
            </a:r>
          </a:p>
          <a:p>
            <a:pPr lvl="2"/>
            <a:r>
              <a:rPr lang="en-US" dirty="0" smtClean="0"/>
              <a:t>Risk: May require you to frequently create and manage new images.</a:t>
            </a:r>
          </a:p>
          <a:p>
            <a:pPr lvl="2"/>
            <a:r>
              <a:rPr lang="en-US" dirty="0"/>
              <a:t>Practice: minimize amount of software in a template</a:t>
            </a:r>
            <a:r>
              <a:rPr lang="en-US" dirty="0" smtClean="0"/>
              <a:t>.</a:t>
            </a:r>
          </a:p>
          <a:p>
            <a:pPr lvl="2"/>
            <a:endParaRPr lang="en-US" dirty="0" smtClean="0"/>
          </a:p>
          <a:p>
            <a:pPr lvl="1"/>
            <a:r>
              <a:rPr lang="en-US" b="1" dirty="0" smtClean="0"/>
              <a:t>Fry</a:t>
            </a:r>
            <a:r>
              <a:rPr lang="en-US" dirty="0" smtClean="0"/>
              <a:t>: launch a server with a plain OS distribution and then install required software on-the-fly.</a:t>
            </a:r>
          </a:p>
          <a:p>
            <a:pPr lvl="2"/>
            <a:r>
              <a:rPr lang="en-US" dirty="0" smtClean="0"/>
              <a:t>Example: Use a base AMI image and run a </a:t>
            </a:r>
            <a:r>
              <a:rPr lang="en-US" dirty="0" err="1" smtClean="0"/>
              <a:t>userdata</a:t>
            </a:r>
            <a:r>
              <a:rPr lang="en-US" dirty="0" smtClean="0"/>
              <a:t> shell script.</a:t>
            </a:r>
          </a:p>
          <a:p>
            <a:pPr lvl="2"/>
            <a:r>
              <a:rPr lang="en-US" dirty="0" smtClean="0"/>
              <a:t>Benefit: No need to manage images.</a:t>
            </a:r>
          </a:p>
          <a:p>
            <a:pPr lvl="2"/>
            <a:r>
              <a:rPr lang="en-US" dirty="0" smtClean="0"/>
              <a:t>Risk: New instances may take a long time to deploy.</a:t>
            </a:r>
          </a:p>
        </p:txBody>
      </p:sp>
    </p:spTree>
    <p:extLst>
      <p:ext uri="{BB962C8B-B14F-4D97-AF65-F5344CB8AC3E}">
        <p14:creationId xmlns:p14="http://schemas.microsoft.com/office/powerpoint/2010/main" val="1394062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Packer is a tool to create multiple machine images based on a configuration file.</a:t>
            </a:r>
          </a:p>
          <a:p>
            <a:pPr lvl="1"/>
            <a:r>
              <a:rPr lang="en-US" dirty="0" smtClean="0"/>
              <a:t>Can create images for AWS, VMWare, Docker, and others.</a:t>
            </a:r>
          </a:p>
          <a:p>
            <a:pPr lvl="1"/>
            <a:r>
              <a:rPr lang="en-US" dirty="0" smtClean="0"/>
              <a:t>Configuration file uses JSON.</a:t>
            </a:r>
          </a:p>
          <a:p>
            <a:pPr lvl="1"/>
            <a:r>
              <a:rPr lang="en-US" dirty="0" smtClean="0"/>
              <a:t>Developed by </a:t>
            </a:r>
            <a:r>
              <a:rPr lang="en-US" dirty="0" err="1" smtClean="0"/>
              <a:t>HashiCorp</a:t>
            </a:r>
            <a:r>
              <a:rPr lang="en-US" dirty="0"/>
              <a:t> </a:t>
            </a:r>
            <a:r>
              <a:rPr lang="en-US" dirty="0" smtClean="0"/>
              <a:t>(Terraform &amp; Vagrant).</a:t>
            </a:r>
          </a:p>
          <a:p>
            <a:pPr lvl="1"/>
            <a:r>
              <a:rPr lang="en-US" dirty="0" smtClean="0"/>
              <a:t>Free tool available at: http://</a:t>
            </a:r>
            <a:r>
              <a:rPr lang="en-US" dirty="0" err="1" smtClean="0"/>
              <a:t>www.packer.io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configuration file defines:</a:t>
            </a:r>
          </a:p>
          <a:p>
            <a:pPr lvl="1"/>
            <a:r>
              <a:rPr lang="en-US" dirty="0" smtClean="0"/>
              <a:t>Builders: describe the type of machine image to create and what infrastructure is used to create it.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Provisioners</a:t>
            </a:r>
            <a:r>
              <a:rPr lang="en-US" dirty="0" smtClean="0"/>
              <a:t>: describe what software components to install on the machine image.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713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Packer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7658"/>
          </a:xfrm>
        </p:spPr>
        <p:txBody>
          <a:bodyPr>
            <a:normAutofit/>
          </a:bodyPr>
          <a:lstStyle/>
          <a:p>
            <a:r>
              <a:rPr lang="en-US" dirty="0" smtClean="0"/>
              <a:t>Review Packer JSON file.</a:t>
            </a:r>
          </a:p>
          <a:p>
            <a:endParaRPr lang="en-US" dirty="0" smtClean="0"/>
          </a:p>
          <a:p>
            <a:r>
              <a:rPr lang="en-US" dirty="0" smtClean="0"/>
              <a:t>Build new image.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$ packer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build -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-file=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variables.json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example.json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  <a:p>
            <a:r>
              <a:rPr lang="en-US" dirty="0" smtClean="0"/>
              <a:t>View image in AWS console.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091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a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334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4 models for making configuration changes to servers:</a:t>
            </a:r>
          </a:p>
          <a:p>
            <a:pPr lvl="1"/>
            <a:r>
              <a:rPr lang="en-US" b="1" dirty="0" smtClean="0"/>
              <a:t>Ad hoc </a:t>
            </a:r>
            <a:r>
              <a:rPr lang="en-US" dirty="0" smtClean="0"/>
              <a:t>change management: leave server alone until a specific change needs to be made and manually make the change.</a:t>
            </a:r>
          </a:p>
          <a:p>
            <a:pPr lvl="2"/>
            <a:r>
              <a:rPr lang="en-US" dirty="0" smtClean="0"/>
              <a:t>Tends to leave servers inconsistently configured.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Leads to </a:t>
            </a:r>
            <a:r>
              <a:rPr lang="en-US" b="1" dirty="0" smtClean="0"/>
              <a:t>configuration drift </a:t>
            </a:r>
            <a:r>
              <a:rPr lang="en-US" dirty="0" smtClean="0"/>
              <a:t>– a set of servers identically configured will gradually drift apart.</a:t>
            </a:r>
          </a:p>
          <a:p>
            <a:pPr lvl="1"/>
            <a:endParaRPr lang="en-US" dirty="0"/>
          </a:p>
          <a:p>
            <a:pPr lvl="1"/>
            <a:r>
              <a:rPr lang="en-US" b="1" dirty="0" smtClean="0"/>
              <a:t>Continuous configuration synchronization</a:t>
            </a:r>
            <a:r>
              <a:rPr lang="en-US" dirty="0" smtClean="0"/>
              <a:t>: server configuration tool runs on an unattended schedule and applies the current set of configuration definitions.</a:t>
            </a:r>
          </a:p>
          <a:p>
            <a:pPr lvl="2"/>
            <a:r>
              <a:rPr lang="en-US" dirty="0" smtClean="0"/>
              <a:t>Minimizes configuration drift by continuously reapplying configuration.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Only manages configuration covered by definition files, creating opportunities for other parts of the server configuration to drift.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118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a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7584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en-US" b="1" dirty="0" smtClean="0"/>
              <a:t>Immutable servers</a:t>
            </a:r>
            <a:r>
              <a:rPr lang="en-US" dirty="0" smtClean="0"/>
              <a:t>: a deployment methodology where we replace systems instead of updating them.</a:t>
            </a:r>
          </a:p>
          <a:p>
            <a:pPr lvl="2"/>
            <a:r>
              <a:rPr lang="en-US" dirty="0" smtClean="0"/>
              <a:t>Allows us to fully test configuration changes and not worry about unexpected effects of changing running systems.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Eliminates pets from the infrastructure environment.</a:t>
            </a:r>
          </a:p>
          <a:p>
            <a:pPr lvl="1"/>
            <a:endParaRPr lang="en-US" dirty="0" smtClean="0"/>
          </a:p>
          <a:p>
            <a:pPr lvl="2"/>
            <a:r>
              <a:rPr lang="en-US" dirty="0" smtClean="0"/>
              <a:t>Mitigates configuration drift because systems don’t live long.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Practice: replace servers anytime a server template changes.</a:t>
            </a:r>
          </a:p>
          <a:p>
            <a:pPr lvl="1"/>
            <a:endParaRPr lang="en-US" dirty="0"/>
          </a:p>
          <a:p>
            <a:pPr lvl="2"/>
            <a:r>
              <a:rPr lang="en-US" b="1" dirty="0" smtClean="0"/>
              <a:t>Phoenix server </a:t>
            </a:r>
            <a:r>
              <a:rPr lang="en-US" dirty="0" smtClean="0"/>
              <a:t>pattern: replace servers on a scheduled basis regardless of whether changes need to be made or not. </a:t>
            </a:r>
          </a:p>
          <a:p>
            <a:pPr lvl="1"/>
            <a:endParaRPr lang="en-US" dirty="0"/>
          </a:p>
          <a:p>
            <a:pPr lvl="1"/>
            <a:r>
              <a:rPr lang="en-US" b="1" dirty="0" smtClean="0"/>
              <a:t>Containerized servers</a:t>
            </a:r>
            <a:r>
              <a:rPr lang="en-US" dirty="0" smtClean="0"/>
              <a:t>: use containers to package applications and their dependencies.</a:t>
            </a:r>
          </a:p>
          <a:p>
            <a:pPr lvl="2"/>
            <a:r>
              <a:rPr lang="en-US" dirty="0" smtClean="0"/>
              <a:t>Basically immutable servers, but with containers.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535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Infrastructure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62594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Server sprawl</a:t>
            </a:r>
          </a:p>
          <a:p>
            <a:pPr lvl="1"/>
            <a:r>
              <a:rPr lang="en-US" dirty="0" smtClean="0"/>
              <a:t>It’s really easy to provision new servers.</a:t>
            </a:r>
          </a:p>
          <a:p>
            <a:pPr lvl="1"/>
            <a:r>
              <a:rPr lang="en-US" dirty="0" smtClean="0"/>
              <a:t>It becomes difficult to patch and consistently maintain servers and the numbers grow.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Configuration drift</a:t>
            </a:r>
          </a:p>
          <a:p>
            <a:pPr lvl="1"/>
            <a:r>
              <a:rPr lang="en-US" dirty="0" smtClean="0"/>
              <a:t>Configuration of servers gradually change over time.</a:t>
            </a:r>
          </a:p>
          <a:p>
            <a:pPr lvl="1"/>
            <a:r>
              <a:rPr lang="en-US" dirty="0" smtClean="0"/>
              <a:t>Unmanaged variation leads to support and maintenance challenges.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Snowflake servers</a:t>
            </a:r>
          </a:p>
          <a:p>
            <a:pPr lvl="1"/>
            <a:r>
              <a:rPr lang="en-US" dirty="0" smtClean="0"/>
              <a:t>Unique servers that cannot be easily replicated.</a:t>
            </a:r>
          </a:p>
          <a:p>
            <a:pPr lvl="1"/>
            <a:r>
              <a:rPr lang="en-US" dirty="0" smtClean="0"/>
              <a:t>Leads to fragile infrastructure and components that nobody knows how to fix.</a:t>
            </a:r>
          </a:p>
          <a:p>
            <a:endParaRPr lang="en-US" dirty="0" smtClean="0"/>
          </a:p>
          <a:p>
            <a:r>
              <a:rPr lang="en-US" dirty="0" smtClean="0"/>
              <a:t>Automation fear</a:t>
            </a:r>
          </a:p>
          <a:p>
            <a:pPr lvl="1"/>
            <a:r>
              <a:rPr lang="en-US" dirty="0" smtClean="0"/>
              <a:t>Fear of running automation tools because so much infrastructure is hand-cranked.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Erosion</a:t>
            </a:r>
          </a:p>
          <a:p>
            <a:pPr lvl="1"/>
            <a:r>
              <a:rPr lang="en-US" dirty="0" smtClean="0"/>
              <a:t>Natural entropy suggests that problems will creep into systems over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070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Regularly run a process to apply the current configuration definitions to a server.</a:t>
            </a:r>
          </a:p>
          <a:p>
            <a:endParaRPr lang="en-US" dirty="0" smtClean="0"/>
          </a:p>
          <a:p>
            <a:r>
              <a:rPr lang="en-US" dirty="0" smtClean="0"/>
              <a:t>Three synchronization patterns:</a:t>
            </a:r>
          </a:p>
          <a:p>
            <a:pPr lvl="1"/>
            <a:r>
              <a:rPr lang="en-US" b="1" dirty="0" smtClean="0"/>
              <a:t>Pushing to synchronize</a:t>
            </a:r>
            <a:r>
              <a:rPr lang="en-US" dirty="0" smtClean="0"/>
              <a:t>: a master server pushes configuration to the servers it manages.</a:t>
            </a:r>
          </a:p>
          <a:p>
            <a:pPr lvl="2"/>
            <a:r>
              <a:rPr lang="en-US" dirty="0" smtClean="0"/>
              <a:t>Typically uses common communication channels like SSH.</a:t>
            </a:r>
          </a:p>
          <a:p>
            <a:pPr lvl="2"/>
            <a:r>
              <a:rPr lang="en-US" dirty="0" smtClean="0"/>
              <a:t>No need to install special software agent on managed servers.</a:t>
            </a:r>
          </a:p>
          <a:p>
            <a:pPr lvl="2"/>
            <a:r>
              <a:rPr lang="en-US" dirty="0" smtClean="0"/>
              <a:t>Centralized control over when changes are distributed to servers.</a:t>
            </a:r>
          </a:p>
          <a:p>
            <a:pPr lvl="2"/>
            <a:endParaRPr lang="en-US" dirty="0" smtClean="0"/>
          </a:p>
          <a:p>
            <a:pPr lvl="1"/>
            <a:r>
              <a:rPr lang="en-US" b="1" dirty="0" smtClean="0"/>
              <a:t>Pulling to synchronize</a:t>
            </a:r>
            <a:r>
              <a:rPr lang="en-US" dirty="0" smtClean="0"/>
              <a:t>: each managed server pulls configuration from a master server.</a:t>
            </a:r>
          </a:p>
          <a:p>
            <a:pPr lvl="2"/>
            <a:r>
              <a:rPr lang="en-US" dirty="0" smtClean="0"/>
              <a:t>Polling is controlled by an agent on each managed server.</a:t>
            </a:r>
          </a:p>
          <a:p>
            <a:pPr lvl="2"/>
            <a:r>
              <a:rPr lang="en-US" dirty="0" smtClean="0"/>
              <a:t>May be more secure because an incoming communications channel does not need to be always open on the server.</a:t>
            </a:r>
          </a:p>
          <a:p>
            <a:pPr lvl="2"/>
            <a:r>
              <a:rPr lang="en-US" dirty="0" smtClean="0"/>
              <a:t>May be more scalable than a push-based synchronization architecture.</a:t>
            </a:r>
          </a:p>
          <a:p>
            <a:pPr lvl="1"/>
            <a:endParaRPr lang="en-US" dirty="0"/>
          </a:p>
          <a:p>
            <a:pPr lvl="1"/>
            <a:r>
              <a:rPr lang="en-US" b="1" dirty="0" err="1" smtClean="0"/>
              <a:t>Masterless</a:t>
            </a:r>
            <a:r>
              <a:rPr lang="en-US" b="1" dirty="0" smtClean="0"/>
              <a:t> configuration management</a:t>
            </a:r>
            <a:r>
              <a:rPr lang="en-US" dirty="0" smtClean="0"/>
              <a:t>: each managed server downloads copies of the configuration definitions and runs a configuration management tool in a local mode.</a:t>
            </a:r>
          </a:p>
          <a:p>
            <a:pPr lvl="2"/>
            <a:r>
              <a:rPr lang="en-US" dirty="0" smtClean="0"/>
              <a:t>Eliminates a central server as a single point of failure.</a:t>
            </a:r>
          </a:p>
        </p:txBody>
      </p:sp>
    </p:spTree>
    <p:extLst>
      <p:ext uri="{BB962C8B-B14F-4D97-AF65-F5344CB8AC3E}">
        <p14:creationId xmlns:p14="http://schemas.microsoft.com/office/powerpoint/2010/main" val="1113486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741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 free-software platform for configuring and managing servers.</a:t>
            </a:r>
          </a:p>
          <a:p>
            <a:pPr lvl="1"/>
            <a:r>
              <a:rPr lang="en-US" dirty="0" smtClean="0"/>
              <a:t>Push-based configuration using SSH as a communications channel – no agents!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Supports both synchronized and ad hoc task execution</a:t>
            </a:r>
            <a:r>
              <a:rPr lang="en-US" dirty="0"/>
              <a:t> </a:t>
            </a:r>
            <a:r>
              <a:rPr lang="en-US" dirty="0" smtClean="0"/>
              <a:t>on Linux and Windows systems.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Uses YAML to describe the configuration of systems.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Python over SSH.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Originally developed by Michael </a:t>
            </a:r>
            <a:r>
              <a:rPr lang="en-US" dirty="0" err="1" smtClean="0"/>
              <a:t>DeHaan</a:t>
            </a:r>
            <a:r>
              <a:rPr lang="en-US" dirty="0"/>
              <a:t> </a:t>
            </a:r>
            <a:r>
              <a:rPr lang="en-US" dirty="0" smtClean="0"/>
              <a:t>and acquired by Red Hat.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Written in Python and available at </a:t>
            </a:r>
            <a:r>
              <a:rPr lang="en-US" dirty="0" smtClean="0">
                <a:hlinkClick r:id="rId2"/>
              </a:rPr>
              <a:t>www.ansible.com</a:t>
            </a:r>
            <a:endParaRPr lang="en-US" dirty="0" smtClean="0"/>
          </a:p>
          <a:p>
            <a:pPr lvl="2"/>
            <a:r>
              <a:rPr lang="en-US" dirty="0" smtClean="0"/>
              <a:t>Control application must run on Unix/Linux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930" y="26203"/>
            <a:ext cx="1639870" cy="163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20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Architecture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8136835" cy="477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73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Deployment Strategies</a:t>
            </a:r>
          </a:p>
          <a:p>
            <a:r>
              <a:rPr lang="en-US" dirty="0" smtClean="0"/>
              <a:t>Immutable Infrastructure</a:t>
            </a:r>
          </a:p>
          <a:p>
            <a:r>
              <a:rPr lang="en-US" dirty="0" err="1" smtClean="0"/>
              <a:t>Packer.io</a:t>
            </a:r>
            <a:endParaRPr lang="en-US" dirty="0" smtClean="0"/>
          </a:p>
          <a:p>
            <a:r>
              <a:rPr lang="en-US" dirty="0" smtClean="0"/>
              <a:t>Configuration Management</a:t>
            </a:r>
          </a:p>
          <a:p>
            <a:r>
              <a:rPr lang="en-US" dirty="0" err="1" smtClean="0"/>
              <a:t>Ansible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3720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Playbooks</a:t>
            </a:r>
            <a:r>
              <a:rPr lang="en-US" dirty="0" smtClean="0"/>
              <a:t> are </a:t>
            </a:r>
            <a:r>
              <a:rPr lang="en-US" dirty="0" err="1" smtClean="0"/>
              <a:t>Ansible’s</a:t>
            </a:r>
            <a:r>
              <a:rPr lang="en-US" dirty="0" smtClean="0"/>
              <a:t> configuration, deployment, and orchestration language.</a:t>
            </a:r>
          </a:p>
          <a:p>
            <a:endParaRPr lang="en-US" dirty="0" smtClean="0"/>
          </a:p>
          <a:p>
            <a:r>
              <a:rPr lang="en-US" dirty="0" smtClean="0"/>
              <a:t>Plain-text YAML files that describe the configuration state of a system.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Playbooks contain </a:t>
            </a:r>
            <a:r>
              <a:rPr lang="en-US" b="1" dirty="0" smtClean="0"/>
              <a:t>plays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r>
              <a:rPr lang="en-US" dirty="0" smtClean="0"/>
              <a:t>Plays contain </a:t>
            </a:r>
            <a:r>
              <a:rPr lang="en-US" b="1" dirty="0" smtClean="0"/>
              <a:t>tasks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r>
              <a:rPr lang="en-US" dirty="0" smtClean="0"/>
              <a:t>Tasks call </a:t>
            </a:r>
            <a:r>
              <a:rPr lang="en-US" b="1" dirty="0" smtClean="0"/>
              <a:t>modules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dirty="0" smtClean="0"/>
              <a:t>Tasks run sequentially.</a:t>
            </a:r>
          </a:p>
          <a:p>
            <a:endParaRPr lang="en-US" dirty="0" smtClean="0"/>
          </a:p>
          <a:p>
            <a:r>
              <a:rPr lang="en-US" b="1" dirty="0" smtClean="0"/>
              <a:t>Handlers</a:t>
            </a:r>
            <a:r>
              <a:rPr lang="en-US" dirty="0" smtClean="0"/>
              <a:t> may be triggered by tasks, and run once at the end of plays.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256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playbook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173" y="1549838"/>
            <a:ext cx="5777593" cy="512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72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Ansible</a:t>
            </a:r>
            <a:r>
              <a:rPr lang="en-US" dirty="0" smtClean="0"/>
              <a:t> uses an inventory file, named </a:t>
            </a:r>
            <a:r>
              <a:rPr lang="en-US" sz="2800" b="1" dirty="0" smtClean="0">
                <a:latin typeface="Consolas" charset="0"/>
                <a:ea typeface="Consolas" charset="0"/>
                <a:cs typeface="Consolas" charset="0"/>
              </a:rPr>
              <a:t>hosts</a:t>
            </a:r>
            <a:r>
              <a:rPr lang="en-US" dirty="0" smtClean="0"/>
              <a:t>, to store a list of </a:t>
            </a:r>
            <a:r>
              <a:rPr lang="en-US" dirty="0" smtClean="0"/>
              <a:t>systems that may be configured.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The hosts file uses an INI-like format: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[webservers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]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web1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ansible_host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=54.162.154.245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ansible_user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=ec2-user</a:t>
            </a:r>
          </a:p>
          <a:p>
            <a:pPr marL="457200" lvl="1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w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eb2.mydomain.com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ansible_user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=ec2-user</a:t>
            </a:r>
          </a:p>
          <a:p>
            <a:pPr marL="457200" lvl="1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457200" lvl="1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[databases]</a:t>
            </a:r>
          </a:p>
          <a:p>
            <a:pPr marL="457200" lvl="1" indent="0">
              <a:buNone/>
            </a:pP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db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[01:10].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mydomain.com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maxRequests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=1000</a:t>
            </a:r>
          </a:p>
          <a:p>
            <a:pPr marL="457200" lvl="1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 smtClean="0">
                <a:ea typeface="Consolas" charset="0"/>
                <a:cs typeface="Consolas" charset="0"/>
              </a:rPr>
              <a:t>Hosts may be members of one or more groups.</a:t>
            </a:r>
            <a:endParaRPr lang="en-US" dirty="0"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43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Variables </a:t>
            </a:r>
            <a:r>
              <a:rPr lang="en-US" dirty="0" smtClean="0"/>
              <a:t>hold values that hosts or groups of hosts can use for configuration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Dynamically alter how playbooks run.</a:t>
            </a:r>
          </a:p>
          <a:p>
            <a:endParaRPr lang="en-US" dirty="0"/>
          </a:p>
          <a:p>
            <a:r>
              <a:rPr lang="en-US" dirty="0" smtClean="0"/>
              <a:t>We can pass in variables via the inventory (</a:t>
            </a:r>
            <a:r>
              <a:rPr lang="en-US" b="1" dirty="0" err="1" smtClean="0"/>
              <a:t>group_vars</a:t>
            </a:r>
            <a:r>
              <a:rPr lang="en-US" dirty="0" smtClean="0"/>
              <a:t> </a:t>
            </a:r>
            <a:r>
              <a:rPr lang="en-US" dirty="0" smtClean="0"/>
              <a:t>or </a:t>
            </a:r>
            <a:r>
              <a:rPr lang="en-US" b="1" dirty="0" err="1" smtClean="0"/>
              <a:t>host_vars</a:t>
            </a:r>
            <a:r>
              <a:rPr lang="en-US" dirty="0"/>
              <a:t> </a:t>
            </a:r>
            <a:r>
              <a:rPr lang="en-US" dirty="0" smtClean="0"/>
              <a:t>directories), command line, or using facts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 for ../</a:t>
            </a:r>
            <a:r>
              <a:rPr lang="en-US" dirty="0" err="1" smtClean="0"/>
              <a:t>group_vars</a:t>
            </a:r>
            <a:r>
              <a:rPr lang="en-US" dirty="0" smtClean="0"/>
              <a:t>/</a:t>
            </a:r>
            <a:r>
              <a:rPr lang="en-US" dirty="0" err="1" smtClean="0"/>
              <a:t>webservers.yml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---</a:t>
            </a:r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ntp_server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ntp.google.com</a:t>
            </a:r>
            <a:endParaRPr lang="en-US" sz="2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database_server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storage.mydomain.com</a:t>
            </a:r>
            <a:endParaRPr lang="en-US" sz="2400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0234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Inventory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Oftentimes the set of hosts in an environment is not static because of mechanisms like auto scaling.</a:t>
            </a:r>
          </a:p>
          <a:p>
            <a:endParaRPr lang="en-US" dirty="0"/>
          </a:p>
          <a:p>
            <a:r>
              <a:rPr lang="en-US" dirty="0" err="1" smtClean="0"/>
              <a:t>Ansible</a:t>
            </a:r>
            <a:r>
              <a:rPr lang="en-US" dirty="0" smtClean="0"/>
              <a:t> can use inventory data generated dynamically by scripts.</a:t>
            </a:r>
          </a:p>
          <a:p>
            <a:pPr lvl="1"/>
            <a:r>
              <a:rPr lang="en-US" dirty="0" smtClean="0"/>
              <a:t>Gather the current list of running EC2 instances.</a:t>
            </a:r>
          </a:p>
          <a:p>
            <a:pPr lvl="1"/>
            <a:r>
              <a:rPr lang="en-US" dirty="0" smtClean="0"/>
              <a:t>Pull host list from enterprise CMDB.</a:t>
            </a:r>
          </a:p>
          <a:p>
            <a:endParaRPr lang="en-US" dirty="0"/>
          </a:p>
          <a:p>
            <a:r>
              <a:rPr lang="en-US" dirty="0" smtClean="0"/>
              <a:t>Example using Terraform: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terraform.py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-m ping all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2307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 Selection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patterns to decide which groups of hosts to manage.</a:t>
            </a:r>
          </a:p>
          <a:p>
            <a:pPr marL="457200" lvl="1" indent="0">
              <a:buNone/>
            </a:pPr>
            <a:r>
              <a:rPr lang="en-US" sz="2000" dirty="0" smtClean="0"/>
              <a:t>all					 (all hosts, can also use *)</a:t>
            </a:r>
          </a:p>
          <a:p>
            <a:pPr marL="457200" lvl="1" indent="0">
              <a:buNone/>
            </a:pPr>
            <a:r>
              <a:rPr lang="en-US" sz="2000" dirty="0" smtClean="0"/>
              <a:t>*.com			</a:t>
            </a:r>
            <a:r>
              <a:rPr lang="en-US" sz="2000" dirty="0"/>
              <a:t>	</a:t>
            </a:r>
            <a:r>
              <a:rPr lang="en-US" sz="2000" dirty="0" smtClean="0"/>
              <a:t> (all hosts ending in .com domain)</a:t>
            </a:r>
          </a:p>
          <a:p>
            <a:pPr marL="457200" lvl="1" indent="0">
              <a:buNone/>
            </a:pPr>
            <a:r>
              <a:rPr lang="en-US" sz="2000" dirty="0" smtClean="0"/>
              <a:t>web1.mydomain.com  (single host)</a:t>
            </a:r>
          </a:p>
          <a:p>
            <a:pPr marL="457200" lvl="1" indent="0">
              <a:buNone/>
            </a:pPr>
            <a:r>
              <a:rPr lang="en-US" sz="2000" dirty="0" err="1" smtClean="0"/>
              <a:t>webservers:dbservers</a:t>
            </a:r>
            <a:r>
              <a:rPr lang="en-US" sz="2000" dirty="0" smtClean="0"/>
              <a:t>  (webservers OR </a:t>
            </a:r>
            <a:r>
              <a:rPr lang="en-US" sz="2000" dirty="0" err="1" smtClean="0"/>
              <a:t>dbservers</a:t>
            </a:r>
            <a:r>
              <a:rPr lang="en-US" sz="2000" dirty="0" smtClean="0"/>
              <a:t>)</a:t>
            </a:r>
          </a:p>
          <a:p>
            <a:pPr marL="457200" lvl="1" indent="0">
              <a:buNone/>
            </a:pPr>
            <a:r>
              <a:rPr lang="en-US" sz="2000" dirty="0"/>
              <a:t>w</a:t>
            </a:r>
            <a:r>
              <a:rPr lang="en-US" sz="2000" dirty="0" smtClean="0"/>
              <a:t>ebservers:!web1        (webservers, except for web1)</a:t>
            </a:r>
          </a:p>
          <a:p>
            <a:pPr marL="457200" lvl="1" indent="0">
              <a:buNone/>
            </a:pPr>
            <a:r>
              <a:rPr lang="en-US" sz="2000" dirty="0"/>
              <a:t>w</a:t>
            </a:r>
            <a:r>
              <a:rPr lang="en-US" sz="2000" dirty="0" smtClean="0"/>
              <a:t>ebservers:&amp;</a:t>
            </a:r>
            <a:r>
              <a:rPr lang="en-US" sz="2000" dirty="0" err="1" smtClean="0"/>
              <a:t>mpls</a:t>
            </a:r>
            <a:r>
              <a:rPr lang="en-US" sz="2000" dirty="0" smtClean="0"/>
              <a:t>	 (intersection of webservers &amp; </a:t>
            </a:r>
            <a:r>
              <a:rPr lang="en-US" sz="2000" dirty="0" err="1" smtClean="0"/>
              <a:t>mpls</a:t>
            </a:r>
            <a:r>
              <a:rPr lang="en-US" sz="2000" dirty="0" smtClean="0"/>
              <a:t>)</a:t>
            </a:r>
          </a:p>
          <a:p>
            <a:pPr marL="457200" lvl="1" indent="0">
              <a:buNone/>
            </a:pPr>
            <a:r>
              <a:rPr lang="en-US" sz="2000" dirty="0"/>
              <a:t>w</a:t>
            </a:r>
            <a:r>
              <a:rPr lang="en-US" sz="2000" dirty="0" smtClean="0"/>
              <a:t>ebservers[1]		 (2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host listed in webservers group)</a:t>
            </a:r>
          </a:p>
          <a:p>
            <a:pPr marL="457200" lvl="1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55082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Modules are helper applications that </a:t>
            </a:r>
            <a:r>
              <a:rPr lang="en-US" dirty="0" err="1" smtClean="0"/>
              <a:t>Ansible</a:t>
            </a:r>
            <a:r>
              <a:rPr lang="en-US" dirty="0" smtClean="0"/>
              <a:t> uses to automate every part of your infrastructure.</a:t>
            </a:r>
          </a:p>
          <a:p>
            <a:pPr lvl="1"/>
            <a:r>
              <a:rPr lang="en-US" dirty="0" smtClean="0"/>
              <a:t>Over 450 modules available and you can create your own.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pass in directives to modules to control behavior.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Standard structure: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module: directive1=value directive2=value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765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Conditional directives are used to dynamically alter how tasks execute on a host.</a:t>
            </a:r>
          </a:p>
          <a:p>
            <a:pPr lvl="1"/>
            <a:r>
              <a:rPr lang="en-US" dirty="0" err="1"/>
              <a:t>w</a:t>
            </a:r>
            <a:r>
              <a:rPr lang="en-US" dirty="0" err="1" smtClean="0"/>
              <a:t>ith_items</a:t>
            </a:r>
            <a:endParaRPr lang="en-US" dirty="0" smtClean="0"/>
          </a:p>
          <a:p>
            <a:pPr lvl="1"/>
            <a:r>
              <a:rPr lang="en-US" dirty="0" err="1" smtClean="0"/>
              <a:t>failed_when</a:t>
            </a:r>
            <a:endParaRPr lang="en-US" dirty="0" smtClean="0"/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hanged_when</a:t>
            </a:r>
            <a:endParaRPr lang="en-US" dirty="0" smtClean="0"/>
          </a:p>
          <a:p>
            <a:pPr lvl="1"/>
            <a:r>
              <a:rPr lang="en-US" dirty="0"/>
              <a:t>u</a:t>
            </a:r>
            <a:r>
              <a:rPr lang="en-US" dirty="0" smtClean="0"/>
              <a:t>ntil</a:t>
            </a:r>
          </a:p>
          <a:p>
            <a:pPr lvl="1"/>
            <a:r>
              <a:rPr lang="en-US" dirty="0" err="1" smtClean="0"/>
              <a:t>ignore_errors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can loop and apply conditionals to any task.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3505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role is a special kind of re-usable playbook that is fully self-contained:</a:t>
            </a:r>
          </a:p>
          <a:p>
            <a:pPr lvl="1"/>
            <a:r>
              <a:rPr lang="en-US" dirty="0" smtClean="0"/>
              <a:t>Tasks</a:t>
            </a:r>
          </a:p>
          <a:p>
            <a:pPr lvl="1"/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Configuration templates</a:t>
            </a:r>
          </a:p>
          <a:p>
            <a:pPr lvl="1"/>
            <a:r>
              <a:rPr lang="en-US" dirty="0" smtClean="0"/>
              <a:t>Supporting files</a:t>
            </a:r>
          </a:p>
          <a:p>
            <a:endParaRPr lang="en-US" dirty="0"/>
          </a:p>
          <a:p>
            <a:r>
              <a:rPr lang="en-US" dirty="0" smtClean="0"/>
              <a:t>We can use a role to define how to build a specific type of system, like a webserver.</a:t>
            </a:r>
          </a:p>
          <a:p>
            <a:endParaRPr lang="en-US" dirty="0"/>
          </a:p>
          <a:p>
            <a:r>
              <a:rPr lang="en-US" dirty="0" err="1" smtClean="0"/>
              <a:t>Ansible</a:t>
            </a:r>
            <a:r>
              <a:rPr lang="en-US" dirty="0" smtClean="0"/>
              <a:t> Galaxy: global repository where </a:t>
            </a:r>
            <a:r>
              <a:rPr lang="en-US" dirty="0" err="1" smtClean="0"/>
              <a:t>Ansible</a:t>
            </a:r>
            <a:r>
              <a:rPr lang="en-US" dirty="0" smtClean="0"/>
              <a:t> users share roles.</a:t>
            </a:r>
          </a:p>
          <a:p>
            <a:pPr lvl="1"/>
            <a:r>
              <a:rPr lang="en-US" dirty="0" smtClean="0"/>
              <a:t>https://</a:t>
            </a:r>
            <a:r>
              <a:rPr lang="en-US" dirty="0" err="1" smtClean="0"/>
              <a:t>galaxy.ansible.com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2560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</a:t>
            </a:r>
            <a:r>
              <a:rPr lang="en-US" dirty="0" err="1" smtClean="0"/>
              <a:t>Ansible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ways to run </a:t>
            </a:r>
            <a:r>
              <a:rPr lang="en-US" dirty="0" err="1" smtClean="0"/>
              <a:t>Ansible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lvl="1"/>
            <a:r>
              <a:rPr lang="en-US" b="1" dirty="0" smtClean="0"/>
              <a:t>Ad-hoc</a:t>
            </a:r>
            <a:r>
              <a:rPr lang="en-US" dirty="0" smtClean="0"/>
              <a:t>: </a:t>
            </a:r>
            <a:r>
              <a:rPr lang="en-US" dirty="0" err="1" smtClean="0"/>
              <a:t>ansible</a:t>
            </a:r>
            <a:r>
              <a:rPr lang="en-US" dirty="0" smtClean="0"/>
              <a:t> &lt;inventory&gt; -m &lt;module&gt;</a:t>
            </a:r>
          </a:p>
          <a:p>
            <a:pPr lvl="1"/>
            <a:endParaRPr lang="en-US" dirty="0"/>
          </a:p>
          <a:p>
            <a:pPr lvl="1"/>
            <a:r>
              <a:rPr lang="en-US" b="1" dirty="0" smtClean="0"/>
              <a:t>Playbooks</a:t>
            </a:r>
            <a:r>
              <a:rPr lang="en-US" dirty="0" smtClean="0"/>
              <a:t>: </a:t>
            </a:r>
            <a:r>
              <a:rPr lang="en-US" dirty="0" err="1" smtClean="0"/>
              <a:t>ansible</a:t>
            </a:r>
            <a:r>
              <a:rPr lang="en-US" dirty="0" smtClean="0"/>
              <a:t>-playbook &lt;YAML file&gt;</a:t>
            </a:r>
          </a:p>
          <a:p>
            <a:pPr lvl="1"/>
            <a:endParaRPr lang="en-US" dirty="0"/>
          </a:p>
          <a:p>
            <a:pPr lvl="1"/>
            <a:r>
              <a:rPr lang="en-US" b="1" dirty="0" smtClean="0"/>
              <a:t>Automation Framework</a:t>
            </a:r>
            <a:r>
              <a:rPr lang="en-US" dirty="0" smtClean="0"/>
              <a:t>: </a:t>
            </a:r>
            <a:r>
              <a:rPr lang="en-US" dirty="0" err="1" smtClean="0"/>
              <a:t>Ansible</a:t>
            </a:r>
            <a:r>
              <a:rPr lang="en-US" dirty="0" smtClean="0"/>
              <a:t> Tower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67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Question: Once an application is built, how do we deploy it to distributed infrastructure?</a:t>
            </a:r>
          </a:p>
          <a:p>
            <a:pPr lvl="1"/>
            <a:r>
              <a:rPr lang="en-US" dirty="0" smtClean="0"/>
              <a:t>Strategy for deploying to 1 server very different than 100’s</a:t>
            </a:r>
          </a:p>
          <a:p>
            <a:pPr lvl="1"/>
            <a:r>
              <a:rPr lang="en-US" dirty="0" smtClean="0"/>
              <a:t>Trade-offs between deployment speed and risk</a:t>
            </a:r>
          </a:p>
          <a:p>
            <a:pPr lvl="1"/>
            <a:r>
              <a:rPr lang="en-US" dirty="0" smtClean="0"/>
              <a:t>Cloud elasticity and pricing model supports new strategies</a:t>
            </a:r>
          </a:p>
        </p:txBody>
      </p:sp>
    </p:spTree>
    <p:extLst>
      <p:ext uri="{BB962C8B-B14F-4D97-AF65-F5344CB8AC3E}">
        <p14:creationId xmlns:p14="http://schemas.microsoft.com/office/powerpoint/2010/main" val="12541863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 hoc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Ansible</a:t>
            </a:r>
            <a:r>
              <a:rPr lang="en-US" dirty="0" smtClean="0"/>
              <a:t> can be used to execute quick commands on hosts.</a:t>
            </a:r>
          </a:p>
          <a:p>
            <a:pPr lvl="1"/>
            <a:r>
              <a:rPr lang="en-US" dirty="0" smtClean="0"/>
              <a:t>Used for very small tasks or testing.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sz="2000" dirty="0" smtClean="0"/>
              <a:t>$ </a:t>
            </a:r>
            <a:r>
              <a:rPr lang="en-US" sz="2000" dirty="0" err="1" smtClean="0"/>
              <a:t>ansible</a:t>
            </a:r>
            <a:r>
              <a:rPr lang="en-US" sz="2000" dirty="0" smtClean="0"/>
              <a:t> –</a:t>
            </a:r>
            <a:r>
              <a:rPr lang="en-US" sz="2000" dirty="0" err="1" smtClean="0"/>
              <a:t>i</a:t>
            </a:r>
            <a:r>
              <a:rPr lang="en-US" sz="2000" dirty="0" smtClean="0"/>
              <a:t> hosts &lt;pattern&gt; -m &lt;</a:t>
            </a:r>
            <a:r>
              <a:rPr lang="en-US" sz="2000" dirty="0" err="1" smtClean="0"/>
              <a:t>module_name</a:t>
            </a:r>
            <a:r>
              <a:rPr lang="en-US" sz="2000" dirty="0" smtClean="0"/>
              <a:t>&gt; -a &lt;arguments&gt;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 smtClean="0"/>
              <a:t>$ </a:t>
            </a:r>
            <a:r>
              <a:rPr lang="en-US" sz="2000" dirty="0" err="1" smtClean="0"/>
              <a:t>ansible</a:t>
            </a:r>
            <a:r>
              <a:rPr lang="en-US" sz="2000" dirty="0" smtClean="0"/>
              <a:t> –</a:t>
            </a:r>
            <a:r>
              <a:rPr lang="en-US" sz="2000" dirty="0" err="1" smtClean="0"/>
              <a:t>i</a:t>
            </a:r>
            <a:r>
              <a:rPr lang="en-US" sz="2000" dirty="0" smtClean="0"/>
              <a:t> hosts web1 command –a “uptime”</a:t>
            </a:r>
          </a:p>
          <a:p>
            <a:endParaRPr lang="en-US" sz="2400" dirty="0"/>
          </a:p>
          <a:p>
            <a:r>
              <a:rPr lang="en-US" sz="2400" dirty="0" smtClean="0"/>
              <a:t>The </a:t>
            </a:r>
            <a:r>
              <a:rPr lang="en-US" sz="2400" b="1" dirty="0" smtClean="0"/>
              <a:t>command</a:t>
            </a:r>
            <a:r>
              <a:rPr lang="en-US" sz="2400" dirty="0" smtClean="0"/>
              <a:t> module is the default module, so we don’t have to specify it.</a:t>
            </a:r>
          </a:p>
          <a:p>
            <a:endParaRPr lang="en-US" sz="2400" dirty="0"/>
          </a:p>
          <a:p>
            <a:pPr marL="457200" lvl="1" indent="0">
              <a:buNone/>
            </a:pPr>
            <a:r>
              <a:rPr lang="en-US" sz="2000" dirty="0" smtClean="0"/>
              <a:t>$ </a:t>
            </a:r>
            <a:r>
              <a:rPr lang="en-US" sz="2000" dirty="0" err="1" smtClean="0"/>
              <a:t>ansible</a:t>
            </a:r>
            <a:r>
              <a:rPr lang="en-US" sz="2000" dirty="0" smtClean="0"/>
              <a:t> –</a:t>
            </a:r>
            <a:r>
              <a:rPr lang="en-US" sz="2000" dirty="0" err="1" smtClean="0"/>
              <a:t>i</a:t>
            </a:r>
            <a:r>
              <a:rPr lang="en-US" sz="2000" dirty="0" smtClean="0"/>
              <a:t> hosts web1 –a “tail /</a:t>
            </a:r>
            <a:r>
              <a:rPr lang="en-US" sz="2000" dirty="0" err="1" smtClean="0"/>
              <a:t>var</a:t>
            </a:r>
            <a:r>
              <a:rPr lang="en-US" sz="2000" dirty="0" smtClean="0"/>
              <a:t>/log/boot” –u </a:t>
            </a:r>
            <a:r>
              <a:rPr lang="en-US" sz="2000" dirty="0" err="1" smtClean="0"/>
              <a:t>sudo</a:t>
            </a:r>
            <a:endParaRPr lang="en-US" sz="2000" dirty="0" smtClean="0"/>
          </a:p>
          <a:p>
            <a:pPr lvl="1"/>
            <a:endParaRPr lang="en-US" sz="2000" dirty="0"/>
          </a:p>
          <a:p>
            <a:r>
              <a:rPr lang="en-US" sz="2400" dirty="0" err="1" smtClean="0"/>
              <a:t>Ansible</a:t>
            </a:r>
            <a:r>
              <a:rPr lang="en-US" sz="2400" dirty="0" smtClean="0"/>
              <a:t> will execute the command as the user specified by the –u option.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85672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 hoc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Copy files to a group of servers using </a:t>
            </a:r>
            <a:r>
              <a:rPr lang="en-US" b="1" dirty="0" smtClean="0"/>
              <a:t>copy</a:t>
            </a:r>
            <a:r>
              <a:rPr lang="en-US" dirty="0" smtClean="0"/>
              <a:t> module: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sz="1900" dirty="0" smtClean="0"/>
              <a:t>$ </a:t>
            </a:r>
            <a:r>
              <a:rPr lang="en-US" sz="1900" dirty="0" err="1" smtClean="0"/>
              <a:t>ansible</a:t>
            </a:r>
            <a:r>
              <a:rPr lang="en-US" sz="1900" dirty="0" smtClean="0"/>
              <a:t> –</a:t>
            </a:r>
            <a:r>
              <a:rPr lang="en-US" sz="1900" dirty="0" err="1" smtClean="0"/>
              <a:t>i</a:t>
            </a:r>
            <a:r>
              <a:rPr lang="en-US" sz="1900" dirty="0" smtClean="0"/>
              <a:t> hosts </a:t>
            </a:r>
            <a:r>
              <a:rPr lang="en-US" sz="1900" dirty="0" err="1" smtClean="0"/>
              <a:t>minneapolis</a:t>
            </a:r>
            <a:r>
              <a:rPr lang="en-US" sz="1900" dirty="0" smtClean="0"/>
              <a:t> –m copy –a “</a:t>
            </a:r>
            <a:r>
              <a:rPr lang="en-US" sz="1900" dirty="0" err="1" smtClean="0"/>
              <a:t>src</a:t>
            </a:r>
            <a:r>
              <a:rPr lang="en-US" sz="1900" dirty="0" smtClean="0"/>
              <a:t>=~/</a:t>
            </a:r>
            <a:r>
              <a:rPr lang="en-US" sz="1900" dirty="0" err="1" smtClean="0"/>
              <a:t>archive.zip</a:t>
            </a:r>
            <a:r>
              <a:rPr lang="en-US" sz="1900" dirty="0" smtClean="0"/>
              <a:t> </a:t>
            </a:r>
            <a:r>
              <a:rPr lang="en-US" sz="1900" dirty="0" err="1" smtClean="0"/>
              <a:t>dest</a:t>
            </a:r>
            <a:r>
              <a:rPr lang="en-US" sz="1900" dirty="0" smtClean="0"/>
              <a:t>=/</a:t>
            </a:r>
            <a:r>
              <a:rPr lang="en-US" sz="1900" dirty="0" err="1" smtClean="0"/>
              <a:t>var</a:t>
            </a:r>
            <a:r>
              <a:rPr lang="en-US" sz="1900" dirty="0" smtClean="0"/>
              <a:t>/www/</a:t>
            </a:r>
            <a:r>
              <a:rPr lang="en-US" sz="1900" dirty="0" err="1" smtClean="0"/>
              <a:t>archive.zip</a:t>
            </a:r>
            <a:r>
              <a:rPr lang="en-US" sz="1900" dirty="0" smtClean="0"/>
              <a:t>”</a:t>
            </a:r>
          </a:p>
          <a:p>
            <a:pPr lvl="1"/>
            <a:endParaRPr lang="en-US" dirty="0"/>
          </a:p>
          <a:p>
            <a:r>
              <a:rPr lang="en-US" dirty="0" smtClean="0"/>
              <a:t>Create and delete a directory using </a:t>
            </a:r>
            <a:r>
              <a:rPr lang="en-US" b="1" dirty="0" smtClean="0"/>
              <a:t>file</a:t>
            </a:r>
            <a:r>
              <a:rPr lang="en-US" dirty="0" smtClean="0"/>
              <a:t> module: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sz="1900" dirty="0" smtClean="0"/>
              <a:t>$ </a:t>
            </a:r>
            <a:r>
              <a:rPr lang="en-US" sz="1900" dirty="0" err="1" smtClean="0"/>
              <a:t>ansible</a:t>
            </a:r>
            <a:r>
              <a:rPr lang="en-US" sz="1900" dirty="0" smtClean="0"/>
              <a:t> –</a:t>
            </a:r>
            <a:r>
              <a:rPr lang="en-US" sz="1900" dirty="0" err="1" smtClean="0"/>
              <a:t>i</a:t>
            </a:r>
            <a:r>
              <a:rPr lang="en-US" sz="1900" dirty="0" smtClean="0"/>
              <a:t> hosts webservers -m file –a “</a:t>
            </a:r>
            <a:r>
              <a:rPr lang="en-US" sz="1900" dirty="0" err="1" smtClean="0"/>
              <a:t>dest</a:t>
            </a:r>
            <a:r>
              <a:rPr lang="en-US" sz="1900" dirty="0" smtClean="0"/>
              <a:t>=/path/to/files mode=755 state=directory”</a:t>
            </a:r>
          </a:p>
          <a:p>
            <a:pPr marL="457200" lvl="1" indent="0">
              <a:buNone/>
            </a:pPr>
            <a:r>
              <a:rPr lang="en-US" sz="1900" dirty="0" smtClean="0"/>
              <a:t>$ </a:t>
            </a:r>
            <a:r>
              <a:rPr lang="en-US" sz="1900" dirty="0" err="1" smtClean="0"/>
              <a:t>ansible</a:t>
            </a:r>
            <a:r>
              <a:rPr lang="en-US" sz="1900" dirty="0" smtClean="0"/>
              <a:t> –</a:t>
            </a:r>
            <a:r>
              <a:rPr lang="en-US" sz="1900" dirty="0" err="1" smtClean="0"/>
              <a:t>i</a:t>
            </a:r>
            <a:r>
              <a:rPr lang="en-US" sz="1900" dirty="0" smtClean="0"/>
              <a:t> hosts webservers –m file –a “</a:t>
            </a:r>
            <a:r>
              <a:rPr lang="en-US" sz="1900" dirty="0" err="1" smtClean="0"/>
              <a:t>dest</a:t>
            </a:r>
            <a:r>
              <a:rPr lang="en-US" sz="1900" dirty="0" smtClean="0"/>
              <a:t>=/path/to/files state=absent”</a:t>
            </a:r>
          </a:p>
          <a:p>
            <a:endParaRPr lang="en-US" dirty="0"/>
          </a:p>
          <a:p>
            <a:r>
              <a:rPr lang="en-US" dirty="0" smtClean="0"/>
              <a:t>Install a software package using </a:t>
            </a:r>
            <a:r>
              <a:rPr lang="en-US" b="1" dirty="0" smtClean="0"/>
              <a:t>yum</a:t>
            </a:r>
            <a:r>
              <a:rPr lang="en-US" dirty="0" smtClean="0"/>
              <a:t> module: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sz="1900" dirty="0" smtClean="0"/>
              <a:t>$ </a:t>
            </a:r>
            <a:r>
              <a:rPr lang="en-US" sz="1900" dirty="0" err="1" smtClean="0"/>
              <a:t>ansible</a:t>
            </a:r>
            <a:r>
              <a:rPr lang="en-US" sz="1900" dirty="0" smtClean="0"/>
              <a:t> –</a:t>
            </a:r>
            <a:r>
              <a:rPr lang="en-US" sz="1900" dirty="0" err="1" smtClean="0"/>
              <a:t>i</a:t>
            </a:r>
            <a:r>
              <a:rPr lang="en-US" sz="1900" dirty="0" smtClean="0"/>
              <a:t> hosts </a:t>
            </a:r>
            <a:r>
              <a:rPr lang="en-US" sz="1900" dirty="0" err="1" smtClean="0"/>
              <a:t>dbserver</a:t>
            </a:r>
            <a:r>
              <a:rPr lang="en-US" sz="1900" dirty="0" smtClean="0"/>
              <a:t> –m yum –a “name=</a:t>
            </a:r>
            <a:r>
              <a:rPr lang="en-US" sz="1900" dirty="0" err="1" smtClean="0"/>
              <a:t>mysql</a:t>
            </a:r>
            <a:r>
              <a:rPr lang="en-US" sz="1900" dirty="0" smtClean="0"/>
              <a:t> state=present”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3581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 hoc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Create and remove user accounts with </a:t>
            </a:r>
            <a:r>
              <a:rPr lang="en-US" b="1" dirty="0" smtClean="0"/>
              <a:t>user</a:t>
            </a:r>
            <a:r>
              <a:rPr lang="en-US" dirty="0" smtClean="0"/>
              <a:t> module: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sz="1900" dirty="0" smtClean="0"/>
              <a:t>$ </a:t>
            </a:r>
            <a:r>
              <a:rPr lang="en-US" sz="1900" dirty="0" err="1" smtClean="0"/>
              <a:t>ansible</a:t>
            </a:r>
            <a:r>
              <a:rPr lang="en-US" sz="1900" dirty="0" smtClean="0"/>
              <a:t> –</a:t>
            </a:r>
            <a:r>
              <a:rPr lang="en-US" sz="1900" dirty="0" err="1" smtClean="0"/>
              <a:t>i</a:t>
            </a:r>
            <a:r>
              <a:rPr lang="en-US" sz="1900" dirty="0" smtClean="0"/>
              <a:t> hosts web1 -m user –a “name=</a:t>
            </a:r>
            <a:r>
              <a:rPr lang="en-US" sz="1900" dirty="0" err="1" smtClean="0"/>
              <a:t>jason</a:t>
            </a:r>
            <a:r>
              <a:rPr lang="en-US" sz="1900" dirty="0" smtClean="0"/>
              <a:t> password=&lt;</a:t>
            </a:r>
            <a:r>
              <a:rPr lang="en-US" sz="1900" dirty="0" err="1" smtClean="0"/>
              <a:t>crypted</a:t>
            </a:r>
            <a:r>
              <a:rPr lang="en-US" sz="1900" dirty="0" smtClean="0"/>
              <a:t> password&gt;”</a:t>
            </a:r>
          </a:p>
          <a:p>
            <a:pPr marL="457200" lvl="1" indent="0">
              <a:buNone/>
            </a:pPr>
            <a:r>
              <a:rPr lang="en-US" sz="1900" dirty="0" smtClean="0"/>
              <a:t>$ </a:t>
            </a:r>
            <a:r>
              <a:rPr lang="en-US" sz="1900" dirty="0" err="1" smtClean="0"/>
              <a:t>ansible</a:t>
            </a:r>
            <a:r>
              <a:rPr lang="en-US" sz="1900" dirty="0" smtClean="0"/>
              <a:t> –</a:t>
            </a:r>
            <a:r>
              <a:rPr lang="en-US" sz="1900" dirty="0" err="1" smtClean="0"/>
              <a:t>i</a:t>
            </a:r>
            <a:r>
              <a:rPr lang="en-US" sz="1900" dirty="0" smtClean="0"/>
              <a:t> hosts web1 -m user –a “name=</a:t>
            </a:r>
            <a:r>
              <a:rPr lang="en-US" sz="1900" dirty="0" err="1" smtClean="0"/>
              <a:t>jason</a:t>
            </a:r>
            <a:r>
              <a:rPr lang="en-US" sz="1900" dirty="0" smtClean="0"/>
              <a:t> state=absent”</a:t>
            </a:r>
          </a:p>
          <a:p>
            <a:pPr lvl="1"/>
            <a:endParaRPr lang="en-US" dirty="0"/>
          </a:p>
          <a:p>
            <a:r>
              <a:rPr lang="en-US" dirty="0" smtClean="0"/>
              <a:t>Manage services using </a:t>
            </a:r>
            <a:r>
              <a:rPr lang="en-US" b="1" dirty="0" smtClean="0"/>
              <a:t>service </a:t>
            </a:r>
            <a:r>
              <a:rPr lang="en-US" dirty="0" smtClean="0"/>
              <a:t>module: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sz="1900" dirty="0" smtClean="0"/>
              <a:t>$ </a:t>
            </a:r>
            <a:r>
              <a:rPr lang="en-US" sz="1900" dirty="0" err="1" smtClean="0"/>
              <a:t>ansible</a:t>
            </a:r>
            <a:r>
              <a:rPr lang="en-US" sz="1900" dirty="0" smtClean="0"/>
              <a:t> –</a:t>
            </a:r>
            <a:r>
              <a:rPr lang="en-US" sz="1900" dirty="0" err="1" smtClean="0"/>
              <a:t>i</a:t>
            </a:r>
            <a:r>
              <a:rPr lang="en-US" sz="1900" dirty="0" smtClean="0"/>
              <a:t> hosts webservers -m service –a “name=</a:t>
            </a:r>
            <a:r>
              <a:rPr lang="en-US" sz="1900" dirty="0" err="1" smtClean="0"/>
              <a:t>httpd</a:t>
            </a:r>
            <a:r>
              <a:rPr lang="en-US" sz="1900" dirty="0" smtClean="0"/>
              <a:t> state=started”</a:t>
            </a:r>
          </a:p>
          <a:p>
            <a:pPr marL="457200" lvl="1" indent="0">
              <a:buNone/>
            </a:pPr>
            <a:r>
              <a:rPr lang="en-US" sz="1900" dirty="0" smtClean="0"/>
              <a:t>$ </a:t>
            </a:r>
            <a:r>
              <a:rPr lang="en-US" sz="1900" dirty="0" err="1" smtClean="0"/>
              <a:t>ansible</a:t>
            </a:r>
            <a:r>
              <a:rPr lang="en-US" sz="1900" dirty="0" smtClean="0"/>
              <a:t> –</a:t>
            </a:r>
            <a:r>
              <a:rPr lang="en-US" sz="1900" dirty="0" err="1" smtClean="0"/>
              <a:t>i</a:t>
            </a:r>
            <a:r>
              <a:rPr lang="en-US" sz="1900" dirty="0" smtClean="0"/>
              <a:t> hosts webservers –m service –a “name=</a:t>
            </a:r>
            <a:r>
              <a:rPr lang="en-US" sz="1900" dirty="0" err="1" smtClean="0"/>
              <a:t>httpd</a:t>
            </a:r>
            <a:r>
              <a:rPr lang="en-US" sz="1900" dirty="0" smtClean="0"/>
              <a:t> state=restarted”</a:t>
            </a:r>
          </a:p>
          <a:p>
            <a:endParaRPr lang="en-US" dirty="0"/>
          </a:p>
          <a:p>
            <a:r>
              <a:rPr lang="en-US" dirty="0" smtClean="0"/>
              <a:t>Facts represent a set of values which describe the configuration of a system. Gather facts using the </a:t>
            </a:r>
            <a:r>
              <a:rPr lang="en-US" b="1" dirty="0" smtClean="0"/>
              <a:t>setup</a:t>
            </a:r>
            <a:r>
              <a:rPr lang="en-US" dirty="0" smtClean="0"/>
              <a:t> module: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sz="1900" dirty="0" smtClean="0"/>
              <a:t>$ </a:t>
            </a:r>
            <a:r>
              <a:rPr lang="en-US" sz="1900" dirty="0" err="1" smtClean="0"/>
              <a:t>ansible</a:t>
            </a:r>
            <a:r>
              <a:rPr lang="en-US" sz="1900" dirty="0" smtClean="0"/>
              <a:t> –</a:t>
            </a:r>
            <a:r>
              <a:rPr lang="en-US" sz="1900" dirty="0" err="1" smtClean="0"/>
              <a:t>i</a:t>
            </a:r>
            <a:r>
              <a:rPr lang="en-US" sz="1900" dirty="0" smtClean="0"/>
              <a:t> hosts web1 –m setup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5090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1571"/>
            <a:ext cx="8229600" cy="509765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Run ad-hoc commands:</a:t>
            </a:r>
          </a:p>
          <a:p>
            <a:pPr lvl="1"/>
            <a:r>
              <a:rPr lang="en-US" dirty="0" smtClean="0"/>
              <a:t>Ping command: </a:t>
            </a:r>
            <a:r>
              <a:rPr lang="en-US" dirty="0" err="1" smtClean="0"/>
              <a:t>ansible</a:t>
            </a:r>
            <a:r>
              <a:rPr lang="en-US" dirty="0" smtClean="0"/>
              <a:t> –</a:t>
            </a:r>
            <a:r>
              <a:rPr lang="en-US" dirty="0" err="1" smtClean="0"/>
              <a:t>i</a:t>
            </a:r>
            <a:r>
              <a:rPr lang="en-US" dirty="0" smtClean="0"/>
              <a:t> hosts web –m ping</a:t>
            </a:r>
          </a:p>
          <a:p>
            <a:pPr lvl="1"/>
            <a:r>
              <a:rPr lang="en-US" dirty="0" smtClean="0"/>
              <a:t>Uptime: </a:t>
            </a:r>
            <a:r>
              <a:rPr lang="en-US" dirty="0" err="1" smtClean="0"/>
              <a:t>ansible</a:t>
            </a:r>
            <a:r>
              <a:rPr lang="en-US" dirty="0" smtClean="0"/>
              <a:t> –</a:t>
            </a:r>
            <a:r>
              <a:rPr lang="en-US" dirty="0" err="1" smtClean="0"/>
              <a:t>i</a:t>
            </a:r>
            <a:r>
              <a:rPr lang="en-US" dirty="0" smtClean="0"/>
              <a:t> hosts web –a “uptime”</a:t>
            </a:r>
          </a:p>
          <a:p>
            <a:pPr lvl="1"/>
            <a:r>
              <a:rPr lang="en-US" dirty="0" smtClean="0"/>
              <a:t>Install </a:t>
            </a:r>
            <a:r>
              <a:rPr lang="en-US" dirty="0" err="1" smtClean="0"/>
              <a:t>nginx</a:t>
            </a:r>
            <a:r>
              <a:rPr lang="en-US" dirty="0" smtClean="0"/>
              <a:t> package: </a:t>
            </a:r>
            <a:r>
              <a:rPr lang="en-US" dirty="0" err="1" smtClean="0"/>
              <a:t>ansible</a:t>
            </a:r>
            <a:r>
              <a:rPr lang="en-US" dirty="0" smtClean="0"/>
              <a:t> –</a:t>
            </a:r>
            <a:r>
              <a:rPr lang="en-US" dirty="0" err="1" smtClean="0"/>
              <a:t>i</a:t>
            </a:r>
            <a:r>
              <a:rPr lang="en-US" dirty="0" smtClean="0"/>
              <a:t> hosts web –m yum -a “name=</a:t>
            </a:r>
            <a:r>
              <a:rPr lang="en-US" dirty="0" err="1" smtClean="0"/>
              <a:t>nginx</a:t>
            </a:r>
            <a:r>
              <a:rPr lang="en-US" dirty="0" smtClean="0"/>
              <a:t> state=present”</a:t>
            </a:r>
          </a:p>
          <a:p>
            <a:endParaRPr lang="en-US" dirty="0"/>
          </a:p>
          <a:p>
            <a:r>
              <a:rPr lang="en-US" dirty="0" smtClean="0"/>
              <a:t>Re-run </a:t>
            </a:r>
            <a:r>
              <a:rPr lang="en-US" dirty="0" err="1" smtClean="0"/>
              <a:t>nginx</a:t>
            </a:r>
            <a:r>
              <a:rPr lang="en-US" dirty="0" smtClean="0"/>
              <a:t> package install.</a:t>
            </a:r>
          </a:p>
          <a:p>
            <a:pPr lvl="1"/>
            <a:r>
              <a:rPr lang="en-US" dirty="0" smtClean="0"/>
              <a:t>Commands are idempotent.</a:t>
            </a:r>
          </a:p>
          <a:p>
            <a:pPr lvl="1"/>
            <a:r>
              <a:rPr lang="en-US" dirty="0" smtClean="0"/>
              <a:t>Manual changes to system will be removed to correct configuration drift.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3737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Ansible</a:t>
            </a:r>
            <a:r>
              <a:rPr lang="en-US" dirty="0" smtClean="0"/>
              <a:t> can perform a dry-run for ad-hoc commands and playbooks.</a:t>
            </a:r>
          </a:p>
          <a:p>
            <a:pPr lvl="1"/>
            <a:r>
              <a:rPr lang="en-US" dirty="0" smtClean="0"/>
              <a:t>Implemented with the –C flag on command line.</a:t>
            </a:r>
          </a:p>
          <a:p>
            <a:endParaRPr lang="en-US" dirty="0"/>
          </a:p>
          <a:p>
            <a:r>
              <a:rPr lang="en-US" dirty="0" smtClean="0"/>
              <a:t>Used to validate </a:t>
            </a:r>
            <a:r>
              <a:rPr lang="en-US" dirty="0" err="1" smtClean="0"/>
              <a:t>Ansible</a:t>
            </a:r>
            <a:r>
              <a:rPr lang="en-US" dirty="0" smtClean="0"/>
              <a:t> execution before making state changes on target systems.</a:t>
            </a:r>
          </a:p>
          <a:p>
            <a:pPr lvl="1"/>
            <a:r>
              <a:rPr lang="en-US" dirty="0" smtClean="0"/>
              <a:t>Note: Not all modules support check mode.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200" dirty="0" smtClean="0"/>
              <a:t>$ </a:t>
            </a:r>
            <a:r>
              <a:rPr lang="en-US" sz="2200" dirty="0" err="1" smtClean="0"/>
              <a:t>ansible</a:t>
            </a:r>
            <a:r>
              <a:rPr lang="en-US" sz="2200" dirty="0" smtClean="0"/>
              <a:t> –</a:t>
            </a:r>
            <a:r>
              <a:rPr lang="en-US" sz="2200" dirty="0" err="1" smtClean="0"/>
              <a:t>i</a:t>
            </a:r>
            <a:r>
              <a:rPr lang="en-US" sz="2200" dirty="0" smtClean="0"/>
              <a:t> hosts web –C –m –yum –a “name=</a:t>
            </a:r>
            <a:r>
              <a:rPr lang="en-US" sz="2200" dirty="0" err="1" smtClean="0"/>
              <a:t>httpd</a:t>
            </a:r>
            <a:r>
              <a:rPr lang="en-US" sz="2200" dirty="0" smtClean="0"/>
              <a:t> state=latest”</a:t>
            </a:r>
          </a:p>
          <a:p>
            <a:pPr marL="0" indent="0">
              <a:buNone/>
            </a:pPr>
            <a:r>
              <a:rPr lang="en-US" sz="2200" dirty="0" smtClean="0"/>
              <a:t>$ </a:t>
            </a:r>
            <a:r>
              <a:rPr lang="en-US" sz="2200" dirty="0" err="1" smtClean="0"/>
              <a:t>ansible</a:t>
            </a:r>
            <a:r>
              <a:rPr lang="en-US" sz="2200" dirty="0" smtClean="0"/>
              <a:t>-playbook –C my-</a:t>
            </a:r>
            <a:r>
              <a:rPr lang="en-US" sz="2200" dirty="0" err="1" smtClean="0"/>
              <a:t>playbook.yml</a:t>
            </a:r>
            <a:endParaRPr lang="en-US" sz="22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12699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860"/>
          </a:xfrm>
        </p:spPr>
        <p:txBody>
          <a:bodyPr>
            <a:normAutofit fontScale="47500" lnSpcReduction="20000"/>
          </a:bodyPr>
          <a:lstStyle/>
          <a:p>
            <a:r>
              <a:rPr lang="en-US" sz="4200" dirty="0" smtClean="0"/>
              <a:t>Let’s start with something easy: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–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hosts all –m shell –a ‘echo hello world’</a:t>
            </a:r>
          </a:p>
          <a:p>
            <a:pPr lvl="1"/>
            <a:endParaRPr lang="en-US" dirty="0"/>
          </a:p>
          <a:p>
            <a:r>
              <a:rPr lang="en-US" sz="4200" dirty="0" smtClean="0"/>
              <a:t>We can turn this into a playbook called </a:t>
            </a:r>
            <a:r>
              <a:rPr lang="en-US" sz="4200" dirty="0" err="1" smtClean="0"/>
              <a:t>helloworld.yml</a:t>
            </a:r>
            <a:r>
              <a:rPr lang="en-US" sz="4200" dirty="0" smtClean="0"/>
              <a:t> containing a single play: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---</a:t>
            </a:r>
          </a:p>
          <a:p>
            <a:pPr>
              <a:buFontTx/>
              <a:buChar char="-"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hosts: all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tasks: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	- shell: echo “hello world”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4200" dirty="0" smtClean="0">
                <a:ea typeface="Consolas" charset="0"/>
                <a:cs typeface="Consolas" charset="0"/>
              </a:rPr>
              <a:t>Execute a playbook:</a:t>
            </a:r>
          </a:p>
          <a:p>
            <a:endParaRPr lang="en-US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ea typeface="Consolas" charset="0"/>
                <a:cs typeface="Consolas" charset="0"/>
              </a:rPr>
              <a:t>$ </a:t>
            </a:r>
            <a:r>
              <a:rPr lang="en-US" dirty="0" err="1" smtClean="0">
                <a:ea typeface="Consolas" charset="0"/>
                <a:cs typeface="Consolas" charset="0"/>
              </a:rPr>
              <a:t>ansible</a:t>
            </a:r>
            <a:r>
              <a:rPr lang="en-US" dirty="0" smtClean="0">
                <a:ea typeface="Consolas" charset="0"/>
                <a:cs typeface="Consolas" charset="0"/>
              </a:rPr>
              <a:t>-playbook –</a:t>
            </a:r>
            <a:r>
              <a:rPr lang="en-US" dirty="0" err="1" smtClean="0">
                <a:ea typeface="Consolas" charset="0"/>
                <a:cs typeface="Consolas" charset="0"/>
              </a:rPr>
              <a:t>i</a:t>
            </a:r>
            <a:r>
              <a:rPr lang="en-US" dirty="0" smtClean="0">
                <a:ea typeface="Consolas" charset="0"/>
                <a:cs typeface="Consolas" charset="0"/>
              </a:rPr>
              <a:t> &lt;inventory&gt; &lt;playbook&gt; -f &lt;parallelism level&gt;</a:t>
            </a:r>
          </a:p>
          <a:p>
            <a:pPr marL="0" indent="0">
              <a:buNone/>
            </a:pPr>
            <a:endParaRPr lang="en-US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ea typeface="Consolas" charset="0"/>
                <a:cs typeface="Consolas" charset="0"/>
              </a:rPr>
              <a:t>$ </a:t>
            </a:r>
            <a:r>
              <a:rPr lang="en-US" dirty="0" err="1" smtClean="0">
                <a:ea typeface="Consolas" charset="0"/>
                <a:cs typeface="Consolas" charset="0"/>
              </a:rPr>
              <a:t>ansible</a:t>
            </a:r>
            <a:r>
              <a:rPr lang="en-US" dirty="0" smtClean="0">
                <a:ea typeface="Consolas" charset="0"/>
                <a:cs typeface="Consolas" charset="0"/>
              </a:rPr>
              <a:t>-playbook -</a:t>
            </a:r>
            <a:r>
              <a:rPr lang="en-US" dirty="0" err="1" smtClean="0">
                <a:ea typeface="Consolas" charset="0"/>
                <a:cs typeface="Consolas" charset="0"/>
              </a:rPr>
              <a:t>i</a:t>
            </a:r>
            <a:r>
              <a:rPr lang="en-US" dirty="0" smtClean="0">
                <a:ea typeface="Consolas" charset="0"/>
                <a:cs typeface="Consolas" charset="0"/>
              </a:rPr>
              <a:t> hosts </a:t>
            </a:r>
            <a:r>
              <a:rPr lang="en-US" dirty="0" err="1" smtClean="0">
                <a:ea typeface="Consolas" charset="0"/>
                <a:cs typeface="Consolas" charset="0"/>
              </a:rPr>
              <a:t>playbook.yml</a:t>
            </a:r>
            <a:r>
              <a:rPr lang="en-US" dirty="0" smtClean="0">
                <a:ea typeface="Consolas" charset="0"/>
                <a:cs typeface="Consolas" charset="0"/>
              </a:rPr>
              <a:t> -f 10</a:t>
            </a:r>
          </a:p>
        </p:txBody>
      </p:sp>
    </p:spTree>
    <p:extLst>
      <p:ext uri="{BB962C8B-B14F-4D97-AF65-F5344CB8AC3E}">
        <p14:creationId xmlns:p14="http://schemas.microsoft.com/office/powerpoint/2010/main" val="8200564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Playbooks can declare configurations, but also orchestrate steps of complex ordered processes. </a:t>
            </a:r>
          </a:p>
          <a:p>
            <a:pPr lvl="1"/>
            <a:r>
              <a:rPr lang="en-US" dirty="0" smtClean="0"/>
              <a:t>Bounce back-and-forth between sets of machines.</a:t>
            </a:r>
          </a:p>
          <a:p>
            <a:pPr lvl="1"/>
            <a:r>
              <a:rPr lang="en-US" dirty="0" smtClean="0"/>
              <a:t>Launch tasks synchronously or asynchronously.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Playbooks contain one or more plays in a list.</a:t>
            </a:r>
          </a:p>
          <a:p>
            <a:pPr lvl="1"/>
            <a:r>
              <a:rPr lang="en-US" dirty="0" smtClean="0"/>
              <a:t>A play maps a group of hosts to well defined roles, represented by tasks.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9991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1016"/>
          </a:xfrm>
        </p:spPr>
        <p:txBody>
          <a:bodyPr>
            <a:normAutofit fontScale="40000" lnSpcReduction="20000"/>
          </a:bodyPr>
          <a:lstStyle/>
          <a:p>
            <a:r>
              <a:rPr lang="en-US" sz="6000" dirty="0" smtClean="0"/>
              <a:t>We can define the hosts to target and remote user to perform tasks for each play: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---</a:t>
            </a:r>
          </a:p>
          <a:p>
            <a:pPr marL="0" indent="0">
              <a:buNone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- hosts: webservers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remote_user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: ec2-user</a:t>
            </a:r>
          </a:p>
          <a:p>
            <a:pPr marL="0" indent="0">
              <a:buNone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  tasks: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- name: test connection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  ping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sz="6000" dirty="0" smtClean="0"/>
              <a:t>Some tasks require root access to execute properly and we can </a:t>
            </a:r>
            <a:r>
              <a:rPr lang="en-US" sz="6000" b="1" dirty="0" smtClean="0"/>
              <a:t>become</a:t>
            </a:r>
            <a:r>
              <a:rPr lang="en-US" sz="6000" dirty="0" smtClean="0"/>
              <a:t> a super-user: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---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3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- 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hosts: webservers </a:t>
            </a:r>
            <a:endParaRPr lang="en-US" sz="3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remote_user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yourname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3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  tasks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: </a:t>
            </a:r>
            <a:endParaRPr lang="en-US" sz="3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- 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service: name=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nginx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state=started </a:t>
            </a:r>
            <a:endParaRPr lang="en-US" sz="3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  become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: yes </a:t>
            </a:r>
            <a:endParaRPr lang="en-US" sz="3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become_method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sudo</a:t>
            </a:r>
            <a:endParaRPr lang="en-US" sz="3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35737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Each play contains a list of tasks which are executed in order, one at a time.</a:t>
            </a:r>
          </a:p>
          <a:p>
            <a:pPr lvl="1"/>
            <a:r>
              <a:rPr lang="en-US" dirty="0" smtClean="0"/>
              <a:t>Tasks are executed against matched host pattern.</a:t>
            </a:r>
          </a:p>
          <a:p>
            <a:pPr lvl="1"/>
            <a:r>
              <a:rPr lang="en-US" dirty="0" smtClean="0"/>
              <a:t>All hosts receive the same task directives.</a:t>
            </a:r>
          </a:p>
          <a:p>
            <a:pPr lvl="1"/>
            <a:r>
              <a:rPr lang="en-US" dirty="0" smtClean="0"/>
              <a:t>Hosts with failed tasks are removed from the entire playbook.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Each tasks executes a module with specified arguments.</a:t>
            </a:r>
          </a:p>
          <a:p>
            <a:pPr lvl="1"/>
            <a:r>
              <a:rPr lang="en-US" dirty="0" smtClean="0"/>
              <a:t>Variables may be used as arguments for modules.</a:t>
            </a:r>
          </a:p>
          <a:p>
            <a:endParaRPr lang="en-US" dirty="0"/>
          </a:p>
          <a:p>
            <a:r>
              <a:rPr lang="en-US" dirty="0" smtClean="0"/>
              <a:t>Modules are idempotent and will only make the changes necessary to bring the system to the desired state.</a:t>
            </a:r>
          </a:p>
          <a:p>
            <a:endParaRPr lang="en-US" dirty="0"/>
          </a:p>
          <a:p>
            <a:r>
              <a:rPr lang="en-US" dirty="0" smtClean="0"/>
              <a:t>Every task should have a </a:t>
            </a:r>
            <a:r>
              <a:rPr lang="en-US" b="1" dirty="0" smtClean="0"/>
              <a:t>name</a:t>
            </a:r>
            <a:r>
              <a:rPr lang="en-US" dirty="0" smtClean="0"/>
              <a:t> which is included in the output from running the playbook.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4498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3751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smtClean="0"/>
              <a:t>A task specifies a module and a set of key/value arguments: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tasks: 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- 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name: make sure apache is running 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service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 name=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httpd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state=started</a:t>
            </a:r>
          </a:p>
          <a:p>
            <a:pPr marL="0" indent="0">
              <a:buNone/>
            </a:pPr>
            <a:endParaRPr lang="en-US" sz="2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 smtClean="0">
                <a:ea typeface="Consolas" charset="0"/>
                <a:cs typeface="Consolas" charset="0"/>
              </a:rPr>
              <a:t>The command and shell modules just take a list of arguments vs. key/value:</a:t>
            </a:r>
          </a:p>
          <a:p>
            <a:endParaRPr lang="en-US" sz="1600" dirty="0" smtClean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tasks: 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name: disable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selinux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command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 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sbin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setenforce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0</a:t>
            </a:r>
          </a:p>
          <a:p>
            <a:pPr marL="0" indent="0">
              <a:buNone/>
            </a:pP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 smtClean="0">
                <a:ea typeface="Consolas" charset="0"/>
                <a:cs typeface="Consolas" charset="0"/>
              </a:rPr>
              <a:t>Tasks can also use variables as arguments:</a:t>
            </a:r>
          </a:p>
          <a:p>
            <a:endParaRPr lang="en-US" sz="1600" dirty="0" smtClean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tasks: 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name: create a virtual host file for {{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vhost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}} 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template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src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=somefile.j2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dest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=/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etc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httpd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conf.d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/{{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vhost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}}</a:t>
            </a:r>
          </a:p>
        </p:txBody>
      </p:sp>
    </p:spTree>
    <p:extLst>
      <p:ext uri="{BB962C8B-B14F-4D97-AF65-F5344CB8AC3E}">
        <p14:creationId xmlns:p14="http://schemas.microsoft.com/office/powerpoint/2010/main" val="1188822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Single Server Deployment</a:t>
            </a:r>
          </a:p>
          <a:p>
            <a:pPr lvl="1"/>
            <a:r>
              <a:rPr lang="en-US" dirty="0" smtClean="0"/>
              <a:t>Application is deployed to a single server</a:t>
            </a:r>
          </a:p>
          <a:p>
            <a:pPr lvl="1"/>
            <a:r>
              <a:rPr lang="en-US" dirty="0" smtClean="0"/>
              <a:t>Very common for testing and small production applications</a:t>
            </a:r>
            <a:endParaRPr lang="en-US" dirty="0"/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Easy and quick to deploy app on a single server</a:t>
            </a:r>
          </a:p>
          <a:p>
            <a:pPr lvl="1"/>
            <a:r>
              <a:rPr lang="en-US" dirty="0" smtClean="0"/>
              <a:t>Problems:</a:t>
            </a:r>
          </a:p>
          <a:p>
            <a:pPr lvl="2"/>
            <a:r>
              <a:rPr lang="en-US" dirty="0" smtClean="0"/>
              <a:t>Service outage occurs during app deployment</a:t>
            </a:r>
          </a:p>
          <a:p>
            <a:pPr lvl="2"/>
            <a:r>
              <a:rPr lang="en-US" dirty="0" smtClean="0"/>
              <a:t>No ability to test app in production before deployment</a:t>
            </a:r>
          </a:p>
          <a:p>
            <a:pPr lvl="2"/>
            <a:r>
              <a:rPr lang="en-US" dirty="0" smtClean="0"/>
              <a:t>Rolling back app requires complete reinstallation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508520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730658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6464662" y="3274718"/>
            <a:ext cx="12659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3336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3542"/>
          </a:xfrm>
        </p:spPr>
        <p:txBody>
          <a:bodyPr>
            <a:normAutofit fontScale="77500" lnSpcReduction="20000"/>
          </a:bodyPr>
          <a:lstStyle/>
          <a:p>
            <a:r>
              <a:rPr lang="en-US" sz="2800" b="1" dirty="0" smtClean="0"/>
              <a:t>Handlers</a:t>
            </a:r>
            <a:r>
              <a:rPr lang="en-US" sz="2800" dirty="0" smtClean="0"/>
              <a:t> are a special kind of task that only run once when triggered by a </a:t>
            </a:r>
            <a:r>
              <a:rPr lang="en-US" sz="2800" b="1" dirty="0" smtClean="0"/>
              <a:t>notify</a:t>
            </a:r>
            <a:r>
              <a:rPr lang="en-US" sz="2800" dirty="0" smtClean="0"/>
              <a:t> action.</a:t>
            </a:r>
          </a:p>
          <a:p>
            <a:pPr lvl="1"/>
            <a:r>
              <a:rPr lang="en-US" dirty="0" smtClean="0"/>
              <a:t>Example: multiple updates to app configuration on a system may require an apache restart.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- name: template configuration file </a:t>
            </a:r>
          </a:p>
          <a:p>
            <a:pPr marL="0" indent="0">
              <a:buNone/>
            </a:pP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  template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src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=template.j2 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dest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=/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etc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foo.conf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21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 notify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“restart web services”</a:t>
            </a:r>
          </a:p>
          <a:p>
            <a:pPr marL="0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800" dirty="0" smtClean="0">
                <a:ea typeface="Consolas" charset="0"/>
                <a:cs typeface="Consolas" charset="0"/>
              </a:rPr>
              <a:t>Handlers are referenced by a unique name and will only run once, if notified, after all tasks complete in a play.</a:t>
            </a:r>
          </a:p>
          <a:p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handlers: </a:t>
            </a:r>
            <a:endParaRPr lang="en-US" sz="21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name: restart 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memcached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21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   service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: name=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memcached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state=restarted </a:t>
            </a:r>
            <a:endParaRPr lang="en-US" sz="21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listen: “restart web services”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name: restart apache </a:t>
            </a:r>
            <a:endParaRPr lang="en-US" sz="21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   service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: name=apache 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state=restarted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listen: “restart web services”</a:t>
            </a:r>
            <a:endParaRPr lang="en-US" sz="21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630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55000" lnSpcReduction="20000"/>
          </a:bodyPr>
          <a:lstStyle/>
          <a:p>
            <a:r>
              <a:rPr lang="en-US" sz="3600" dirty="0" smtClean="0"/>
              <a:t>We can use include files to reuse tasks between plays or playbooks.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tasks: </a:t>
            </a:r>
            <a:endParaRPr lang="en-US" sz="2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include: 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tasks/</a:t>
            </a:r>
            <a:r>
              <a:rPr lang="en-US" sz="2600" dirty="0" err="1" smtClean="0">
                <a:latin typeface="Consolas" charset="0"/>
                <a:ea typeface="Consolas" charset="0"/>
                <a:cs typeface="Consolas" charset="0"/>
              </a:rPr>
              <a:t>foo.yml</a:t>
            </a:r>
            <a:endParaRPr lang="en-US" sz="2600" dirty="0" smtClean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  <a:p>
            <a:r>
              <a:rPr lang="en-US" sz="3600" dirty="0" smtClean="0"/>
              <a:t>We can also pass variables into includes: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tasks: </a:t>
            </a:r>
            <a:endParaRPr lang="en-US" sz="2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include: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wordpress.yml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wp_user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timmy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2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include: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wordpress.yml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wp_user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alice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2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include: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wordpress.yml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err="1" smtClean="0">
                <a:latin typeface="Consolas" charset="0"/>
                <a:ea typeface="Consolas" charset="0"/>
                <a:cs typeface="Consolas" charset="0"/>
              </a:rPr>
              <a:t>wp_user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=bob</a:t>
            </a:r>
          </a:p>
          <a:p>
            <a:pPr marL="0" indent="0">
              <a:buNone/>
            </a:pP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dirty="0" smtClean="0">
                <a:ea typeface="Consolas" charset="0"/>
                <a:cs typeface="Consolas" charset="0"/>
              </a:rPr>
              <a:t>It’s also possible to include one playbook file into another:</a:t>
            </a:r>
          </a:p>
          <a:p>
            <a:endParaRPr lang="en-US" sz="2000" dirty="0" smtClean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- name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: this is a play at the top level of a file </a:t>
            </a:r>
            <a:endParaRPr lang="en-US" sz="25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  hosts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: all </a:t>
            </a:r>
            <a:endParaRPr lang="en-US" sz="25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  tasks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: </a:t>
            </a:r>
            <a:endParaRPr lang="en-US" sz="25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   - 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name: say hi </a:t>
            </a:r>
            <a:endParaRPr lang="en-US" sz="25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      shell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: echo "hi..." </a:t>
            </a:r>
            <a:endParaRPr lang="en-US" sz="25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25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- include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500" dirty="0" err="1" smtClean="0">
                <a:latin typeface="Consolas" charset="0"/>
                <a:ea typeface="Consolas" charset="0"/>
                <a:cs typeface="Consolas" charset="0"/>
              </a:rPr>
              <a:t>load_balancers.yml</a:t>
            </a:r>
            <a:endParaRPr lang="en-US" sz="25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- include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500" dirty="0" err="1">
                <a:latin typeface="Consolas" charset="0"/>
                <a:ea typeface="Consolas" charset="0"/>
                <a:cs typeface="Consolas" charset="0"/>
              </a:rPr>
              <a:t>webservers.yml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2500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5396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135655" cy="5101226"/>
          </a:xfrm>
        </p:spPr>
        <p:txBody>
          <a:bodyPr>
            <a:normAutofit fontScale="92500" lnSpcReduction="20000"/>
          </a:bodyPr>
          <a:lstStyle/>
          <a:p>
            <a:r>
              <a:rPr lang="en-US" sz="2200" b="1" dirty="0" smtClean="0"/>
              <a:t>Roles</a:t>
            </a:r>
            <a:r>
              <a:rPr lang="en-US" sz="2200" dirty="0" smtClean="0"/>
              <a:t> provide a way to organize playbooks.</a:t>
            </a:r>
          </a:p>
          <a:p>
            <a:pPr lvl="1"/>
            <a:r>
              <a:rPr lang="en-US" sz="2200" dirty="0" smtClean="0"/>
              <a:t>Basically automates include directives.</a:t>
            </a:r>
          </a:p>
          <a:p>
            <a:endParaRPr lang="en-US" sz="2200" dirty="0"/>
          </a:p>
          <a:p>
            <a:r>
              <a:rPr lang="en-US" sz="2200" dirty="0"/>
              <a:t>Playbook file with defined roles looks like: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---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- hosts: webservers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roles: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- common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- webservers</a:t>
            </a:r>
          </a:p>
          <a:p>
            <a:pPr marL="0" indent="0"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200" dirty="0">
                <a:ea typeface="Consolas" charset="0"/>
                <a:cs typeface="Consolas" charset="0"/>
              </a:rPr>
              <a:t>We can also parameterize roles like:</a:t>
            </a:r>
          </a:p>
          <a:p>
            <a:endParaRPr lang="en-US" sz="1800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---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- hosts: webservers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roles: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- common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- { role: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foo_app_instance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dir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 '/opt/a',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app_port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 5000 }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- { role: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foo_app_instance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dir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 '/opt/b',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app_port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 5001 }</a:t>
            </a:r>
          </a:p>
          <a:p>
            <a:endParaRPr lang="en-US" sz="1700" dirty="0" smtClean="0"/>
          </a:p>
        </p:txBody>
      </p:sp>
    </p:spTree>
    <p:extLst>
      <p:ext uri="{BB962C8B-B14F-4D97-AF65-F5344CB8AC3E}">
        <p14:creationId xmlns:p14="http://schemas.microsoft.com/office/powerpoint/2010/main" val="6326777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3475973" cy="5051121"/>
          </a:xfrm>
        </p:spPr>
        <p:txBody>
          <a:bodyPr>
            <a:normAutofit fontScale="40000" lnSpcReduction="20000"/>
          </a:bodyPr>
          <a:lstStyle/>
          <a:p>
            <a:r>
              <a:rPr lang="en-US" sz="5000" dirty="0"/>
              <a:t>Example project structure: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500" dirty="0" err="1">
                <a:latin typeface="Consolas" charset="0"/>
                <a:ea typeface="Consolas" charset="0"/>
                <a:cs typeface="Consolas" charset="0"/>
              </a:rPr>
              <a:t>site.yml</a:t>
            </a: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indent="0">
              <a:buNone/>
            </a:pPr>
            <a:r>
              <a:rPr lang="en-US" sz="3500" dirty="0" err="1">
                <a:latin typeface="Consolas" charset="0"/>
                <a:ea typeface="Consolas" charset="0"/>
                <a:cs typeface="Consolas" charset="0"/>
              </a:rPr>
              <a:t>webservers.yml</a:t>
            </a: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indent="0">
              <a:buNone/>
            </a:pPr>
            <a:r>
              <a:rPr lang="en-US" sz="3500" dirty="0" err="1">
                <a:latin typeface="Consolas" charset="0"/>
                <a:ea typeface="Consolas" charset="0"/>
                <a:cs typeface="Consolas" charset="0"/>
              </a:rPr>
              <a:t>fooservers.yml</a:t>
            </a: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indent="0">
              <a:buNone/>
            </a:pP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roles/ </a:t>
            </a:r>
          </a:p>
          <a:p>
            <a:pPr marL="0" indent="0">
              <a:buNone/>
            </a:pP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  common/ </a:t>
            </a:r>
          </a:p>
          <a:p>
            <a:pPr marL="0" indent="0">
              <a:buNone/>
            </a:pP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    files/ </a:t>
            </a:r>
          </a:p>
          <a:p>
            <a:pPr marL="0" indent="0">
              <a:buNone/>
            </a:pP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    templates/ </a:t>
            </a:r>
          </a:p>
          <a:p>
            <a:pPr marL="0" indent="0">
              <a:buNone/>
            </a:pP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    tasks/ </a:t>
            </a:r>
          </a:p>
          <a:p>
            <a:pPr marL="0" indent="0">
              <a:buNone/>
            </a:pP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    handlers/ </a:t>
            </a:r>
          </a:p>
          <a:p>
            <a:pPr marL="0" indent="0">
              <a:buNone/>
            </a:pP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3500" dirty="0" err="1">
                <a:latin typeface="Consolas" charset="0"/>
                <a:ea typeface="Consolas" charset="0"/>
                <a:cs typeface="Consolas" charset="0"/>
              </a:rPr>
              <a:t>vars</a:t>
            </a: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/ </a:t>
            </a:r>
          </a:p>
          <a:p>
            <a:pPr marL="0" indent="0">
              <a:buNone/>
            </a:pP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    defaults/ </a:t>
            </a:r>
          </a:p>
          <a:p>
            <a:pPr marL="0" indent="0">
              <a:buNone/>
            </a:pP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    meta/ </a:t>
            </a:r>
          </a:p>
          <a:p>
            <a:pPr marL="0" indent="0">
              <a:buNone/>
            </a:pP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  webservers/ </a:t>
            </a:r>
          </a:p>
          <a:p>
            <a:pPr marL="0" indent="0">
              <a:buNone/>
            </a:pP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    files/ </a:t>
            </a:r>
          </a:p>
          <a:p>
            <a:pPr marL="0" indent="0">
              <a:buNone/>
            </a:pP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    templates/ </a:t>
            </a:r>
          </a:p>
          <a:p>
            <a:pPr marL="0" indent="0">
              <a:buNone/>
            </a:pP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    tasks/ </a:t>
            </a:r>
          </a:p>
          <a:p>
            <a:pPr marL="0" indent="0">
              <a:buNone/>
            </a:pP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    handlers/ </a:t>
            </a:r>
          </a:p>
          <a:p>
            <a:pPr marL="0" indent="0">
              <a:buNone/>
            </a:pP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3500" dirty="0" err="1">
                <a:latin typeface="Consolas" charset="0"/>
                <a:ea typeface="Consolas" charset="0"/>
                <a:cs typeface="Consolas" charset="0"/>
              </a:rPr>
              <a:t>vars</a:t>
            </a: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/ </a:t>
            </a:r>
          </a:p>
          <a:p>
            <a:pPr marL="0" indent="0">
              <a:buNone/>
            </a:pP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    defaults/ </a:t>
            </a:r>
          </a:p>
          <a:p>
            <a:pPr marL="0" indent="0">
              <a:buNone/>
            </a:pP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    meta/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04985" y="1600200"/>
            <a:ext cx="4450916" cy="5051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Roles automatically implement a number of rules:</a:t>
            </a:r>
          </a:p>
          <a:p>
            <a:endParaRPr lang="en-US" sz="2000" dirty="0" smtClean="0"/>
          </a:p>
          <a:p>
            <a:r>
              <a:rPr lang="en-US" sz="2000" dirty="0" smtClean="0"/>
              <a:t>If roles/x/tasks/</a:t>
            </a:r>
            <a:r>
              <a:rPr lang="en-US" sz="2000" dirty="0" err="1" smtClean="0"/>
              <a:t>main.yml</a:t>
            </a:r>
            <a:r>
              <a:rPr lang="en-US" sz="2000" dirty="0" smtClean="0"/>
              <a:t> exists, add those tasks to the play.</a:t>
            </a:r>
          </a:p>
          <a:p>
            <a:r>
              <a:rPr lang="en-US" sz="2000" dirty="0" smtClean="0"/>
              <a:t>If roles/x/handlers/</a:t>
            </a:r>
            <a:r>
              <a:rPr lang="en-US" sz="2000" dirty="0" err="1" smtClean="0"/>
              <a:t>main.yml</a:t>
            </a:r>
            <a:r>
              <a:rPr lang="en-US" sz="2000" dirty="0" smtClean="0"/>
              <a:t> exists, add those handlers to the play.</a:t>
            </a:r>
          </a:p>
          <a:p>
            <a:r>
              <a:rPr lang="en-US" sz="2000" dirty="0" smtClean="0"/>
              <a:t>If roles/x/</a:t>
            </a:r>
            <a:r>
              <a:rPr lang="en-US" sz="2000" dirty="0" err="1" smtClean="0"/>
              <a:t>vars</a:t>
            </a:r>
            <a:r>
              <a:rPr lang="en-US" sz="2000" dirty="0" smtClean="0"/>
              <a:t>/</a:t>
            </a:r>
            <a:r>
              <a:rPr lang="en-US" sz="2000" dirty="0" err="1" smtClean="0"/>
              <a:t>main.yml</a:t>
            </a:r>
            <a:r>
              <a:rPr lang="en-US" sz="2000" dirty="0" smtClean="0"/>
              <a:t> exists, add those variables to the play.</a:t>
            </a:r>
          </a:p>
          <a:p>
            <a:pPr marL="0" indent="0">
              <a:buNone/>
            </a:pPr>
            <a:r>
              <a:rPr lang="is-IS" sz="2000" dirty="0" smtClean="0"/>
              <a:t>… and so on.</a:t>
            </a:r>
          </a:p>
          <a:p>
            <a:endParaRPr lang="is-IS" sz="2000" dirty="0"/>
          </a:p>
          <a:p>
            <a:endParaRPr lang="en-US" sz="2000" dirty="0" smtClean="0"/>
          </a:p>
          <a:p>
            <a:endParaRPr lang="en-US" sz="50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sz="3500" dirty="0" smtClean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8397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51329"/>
          </a:xfrm>
        </p:spPr>
        <p:txBody>
          <a:bodyPr>
            <a:normAutofit fontScale="32500" lnSpcReduction="20000"/>
          </a:bodyPr>
          <a:lstStyle/>
          <a:p>
            <a:r>
              <a:rPr lang="en-US" sz="5500" dirty="0" smtClean="0"/>
              <a:t>Variables allow us to deal with small configuration differences between systems.</a:t>
            </a:r>
          </a:p>
          <a:p>
            <a:endParaRPr lang="en-US" sz="5500" dirty="0" smtClean="0"/>
          </a:p>
          <a:p>
            <a:r>
              <a:rPr lang="en-US" sz="5500" dirty="0" smtClean="0"/>
              <a:t>Variable names should be letters, numbers, and underscores.</a:t>
            </a:r>
          </a:p>
          <a:p>
            <a:pPr lvl="1"/>
            <a:r>
              <a:rPr lang="en-US" sz="5500" dirty="0" smtClean="0"/>
              <a:t>Should always start with a letter.</a:t>
            </a:r>
          </a:p>
          <a:p>
            <a:pPr lvl="1"/>
            <a:endParaRPr lang="en-US" sz="5500" dirty="0" smtClean="0"/>
          </a:p>
          <a:p>
            <a:r>
              <a:rPr lang="en-US" sz="5500" dirty="0" smtClean="0"/>
              <a:t>YAML can map keys to values: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foo:</a:t>
            </a:r>
          </a:p>
          <a:p>
            <a:pPr marL="0" indent="0">
              <a:buNone/>
            </a:pP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 field1: one</a:t>
            </a:r>
          </a:p>
          <a:p>
            <a:pPr marL="0" indent="0">
              <a:buNone/>
            </a:pP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 field2: two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5500" dirty="0" smtClean="0"/>
              <a:t>Multiple ways to reference a specific field in a dictionary value: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f</a:t>
            </a: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oo[‘field1’]</a:t>
            </a:r>
          </a:p>
          <a:p>
            <a:pPr marL="0" indent="0">
              <a:buNone/>
            </a:pP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foo.field1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5500" dirty="0" smtClean="0"/>
              <a:t>Define variables directly in a playbook using </a:t>
            </a:r>
            <a:r>
              <a:rPr lang="en-US" sz="5500" b="1" dirty="0" err="1" smtClean="0"/>
              <a:t>vars</a:t>
            </a:r>
            <a:r>
              <a:rPr lang="en-US" sz="5500" dirty="0" smtClean="0"/>
              <a:t> section: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- hosts: webservers</a:t>
            </a:r>
          </a:p>
          <a:p>
            <a:pPr marL="0" indent="0">
              <a:buNone/>
            </a:pP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4300" dirty="0" err="1" smtClean="0">
                <a:latin typeface="Consolas" charset="0"/>
                <a:ea typeface="Consolas" charset="0"/>
                <a:cs typeface="Consolas" charset="0"/>
              </a:rPr>
              <a:t>vars</a:t>
            </a: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buNone/>
            </a:pP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4300" dirty="0" err="1" smtClean="0">
                <a:latin typeface="Consolas" charset="0"/>
                <a:ea typeface="Consolas" charset="0"/>
                <a:cs typeface="Consolas" charset="0"/>
              </a:rPr>
              <a:t>http_port</a:t>
            </a: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: 800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5429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Ansible</a:t>
            </a:r>
            <a:r>
              <a:rPr lang="en-US" dirty="0" smtClean="0"/>
              <a:t> implements 3 main variable scopes:</a:t>
            </a:r>
          </a:p>
          <a:p>
            <a:endParaRPr lang="en-US" dirty="0" smtClean="0"/>
          </a:p>
          <a:p>
            <a:pPr lvl="1"/>
            <a:r>
              <a:rPr lang="en-US" b="1" dirty="0" smtClean="0"/>
              <a:t>Global</a:t>
            </a:r>
            <a:r>
              <a:rPr lang="en-US" dirty="0" smtClean="0"/>
              <a:t>: this is set by </a:t>
            </a:r>
            <a:r>
              <a:rPr lang="en-US" dirty="0" err="1" smtClean="0"/>
              <a:t>config</a:t>
            </a:r>
            <a:r>
              <a:rPr lang="en-US" dirty="0" smtClean="0"/>
              <a:t>, environment variables and the command line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Play</a:t>
            </a:r>
            <a:r>
              <a:rPr lang="en-US" dirty="0" smtClean="0"/>
              <a:t>: each play and contained structures, </a:t>
            </a:r>
            <a:r>
              <a:rPr lang="en-US" dirty="0" err="1" smtClean="0"/>
              <a:t>vars</a:t>
            </a:r>
            <a:r>
              <a:rPr lang="en-US" dirty="0" smtClean="0"/>
              <a:t> entries, </a:t>
            </a:r>
            <a:r>
              <a:rPr lang="en-US" dirty="0" err="1" smtClean="0"/>
              <a:t>include_vars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Host</a:t>
            </a:r>
            <a:r>
              <a:rPr lang="en-US" dirty="0" smtClean="0"/>
              <a:t>: variables directly associated with a host like inventory variables or facts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0757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36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Facts are a type of variable that contain information about remote systems.</a:t>
            </a:r>
          </a:p>
          <a:p>
            <a:pPr lvl="1"/>
            <a:r>
              <a:rPr lang="en-US" dirty="0" smtClean="0"/>
              <a:t>System name, IP address, OS version,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Facts are discovered automatically by the </a:t>
            </a:r>
            <a:r>
              <a:rPr lang="en-US" b="1" dirty="0" smtClean="0"/>
              <a:t>setup</a:t>
            </a:r>
            <a:r>
              <a:rPr lang="en-US" dirty="0" smtClean="0"/>
              <a:t> module and stored in a JSON structure.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ansible_architecture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"x86_64", </a:t>
            </a:r>
            <a:endParaRPr lang="en-US" sz="19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ansible_bios_date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"09/20/2012", 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ansible_bios_version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"6.00",</a:t>
            </a:r>
            <a:endParaRPr lang="en-US" sz="19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ansible_swapfree_mb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665, </a:t>
            </a:r>
            <a:endParaRPr lang="en-US" sz="19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ansible_swaptotal_mb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1021, </a:t>
            </a:r>
            <a:endParaRPr lang="en-US" sz="19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ansible_system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"Linux", </a:t>
            </a:r>
            <a:endParaRPr lang="en-US" sz="19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ansible_system_vendor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"VMware, Inc.", </a:t>
            </a:r>
            <a:endParaRPr lang="en-US" sz="19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ansible_user_id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</a:t>
            </a: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root”</a:t>
            </a:r>
          </a:p>
          <a:p>
            <a:pPr marL="0" indent="0">
              <a:buNone/>
            </a:pPr>
            <a:r>
              <a:rPr lang="is-IS" sz="1900" dirty="0" smtClean="0">
                <a:latin typeface="Consolas" charset="0"/>
                <a:ea typeface="Consolas" charset="0"/>
                <a:cs typeface="Consolas" charset="0"/>
              </a:rPr>
              <a:t>…</a:t>
            </a:r>
          </a:p>
          <a:p>
            <a:pPr marL="0" indent="0">
              <a:buNone/>
            </a:pPr>
            <a:endParaRPr lang="is-IS" sz="19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is-IS" sz="2400" dirty="0" smtClean="0">
                <a:ea typeface="Consolas" charset="0"/>
                <a:cs typeface="Consolas" charset="0"/>
              </a:rPr>
              <a:t>We can refer to a fact in a play like any other variable: </a:t>
            </a:r>
          </a:p>
          <a:p>
            <a:pPr marL="457200" lvl="1" indent="0">
              <a:buNone/>
            </a:pPr>
            <a:r>
              <a:rPr lang="is-IS" sz="2000" dirty="0" smtClean="0">
                <a:ea typeface="Consolas" charset="0"/>
                <a:cs typeface="Consolas" charset="0"/>
              </a:rPr>
              <a:t>{{ ansible_architecture }}</a:t>
            </a:r>
            <a:endParaRPr lang="en-US" sz="2000" dirty="0"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7474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Registered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56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Registered variables contain the output returned by executing a command.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- hosts: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web_servers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tasks:</a:t>
            </a:r>
          </a:p>
          <a:p>
            <a:pPr marL="0" indent="0">
              <a:buNone/>
            </a:pP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- shell: 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/bin/foo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 register: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foo_result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ignore_errors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True</a:t>
            </a:r>
          </a:p>
          <a:p>
            <a:pPr marL="0" indent="0">
              <a:buNone/>
            </a:pPr>
            <a:endParaRPr lang="en-US" sz="22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200" dirty="0" smtClean="0">
                <a:ea typeface="Consolas" charset="0"/>
                <a:cs typeface="Consolas" charset="0"/>
              </a:rPr>
              <a:t>The variable </a:t>
            </a:r>
            <a:r>
              <a:rPr lang="en-US" sz="2200" dirty="0" err="1" smtClean="0">
                <a:ea typeface="Consolas" charset="0"/>
                <a:cs typeface="Consolas" charset="0"/>
              </a:rPr>
              <a:t>foo_result</a:t>
            </a:r>
            <a:r>
              <a:rPr lang="en-US" sz="2200" dirty="0" smtClean="0">
                <a:ea typeface="Consolas" charset="0"/>
                <a:cs typeface="Consolas" charset="0"/>
              </a:rPr>
              <a:t> will contain the output from running the /</a:t>
            </a:r>
            <a:r>
              <a:rPr lang="en-US" sz="2200" dirty="0" err="1" smtClean="0">
                <a:ea typeface="Consolas" charset="0"/>
                <a:cs typeface="Consolas" charset="0"/>
              </a:rPr>
              <a:t>usr</a:t>
            </a:r>
            <a:r>
              <a:rPr lang="en-US" sz="2200" dirty="0" smtClean="0">
                <a:ea typeface="Consolas" charset="0"/>
                <a:cs typeface="Consolas" charset="0"/>
              </a:rPr>
              <a:t>/bin/foo command on a remote host.</a:t>
            </a:r>
            <a:endParaRPr lang="en-US" sz="2200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0287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8490"/>
          </a:xfrm>
        </p:spPr>
        <p:txBody>
          <a:bodyPr>
            <a:normAutofit fontScale="47500" lnSpcReduction="20000"/>
          </a:bodyPr>
          <a:lstStyle/>
          <a:p>
            <a:r>
              <a:rPr lang="en-US" sz="4200" b="1" dirty="0" smtClean="0"/>
              <a:t>Templates</a:t>
            </a:r>
            <a:r>
              <a:rPr lang="en-US" sz="4200" dirty="0" smtClean="0"/>
              <a:t> allow us to dynamically create configuration files using variable substitution.</a:t>
            </a:r>
          </a:p>
          <a:p>
            <a:pPr lvl="1"/>
            <a:r>
              <a:rPr lang="en-US" sz="4200" dirty="0" smtClean="0"/>
              <a:t>Uses the Jinja2 template format.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# nginx.conf.j2 </a:t>
            </a:r>
            <a:r>
              <a:rPr lang="de-DE" sz="3400" dirty="0" err="1" smtClean="0">
                <a:latin typeface="Consolas" charset="0"/>
                <a:ea typeface="Consolas" charset="0"/>
                <a:cs typeface="Consolas" charset="0"/>
              </a:rPr>
              <a:t>template</a:t>
            </a:r>
            <a:endParaRPr lang="de-DE" sz="3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de-DE" sz="3400" dirty="0" err="1" smtClean="0">
                <a:latin typeface="Consolas" charset="0"/>
                <a:ea typeface="Consolas" charset="0"/>
                <a:cs typeface="Consolas" charset="0"/>
              </a:rPr>
              <a:t>server</a:t>
            </a: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	listen       {{ </a:t>
            </a:r>
            <a:r>
              <a:rPr lang="de-DE" sz="3400" dirty="0" err="1" smtClean="0">
                <a:latin typeface="Consolas" charset="0"/>
                <a:ea typeface="Consolas" charset="0"/>
                <a:cs typeface="Consolas" charset="0"/>
              </a:rPr>
              <a:t>webserver_name</a:t>
            </a: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 }}:8080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de-DE" sz="3400" dirty="0" err="1" smtClean="0">
                <a:latin typeface="Consolas" charset="0"/>
                <a:ea typeface="Consolas" charset="0"/>
                <a:cs typeface="Consolas" charset="0"/>
              </a:rPr>
              <a:t>server_name</a:t>
            </a: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  {{ </a:t>
            </a:r>
            <a:r>
              <a:rPr lang="de-DE" sz="3400" dirty="0" err="1" smtClean="0">
                <a:latin typeface="Consolas" charset="0"/>
                <a:ea typeface="Consolas" charset="0"/>
                <a:cs typeface="Consolas" charset="0"/>
              </a:rPr>
              <a:t>webserver_name</a:t>
            </a: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 }}</a:t>
            </a:r>
          </a:p>
          <a:p>
            <a:pPr marL="0" indent="0">
              <a:buNone/>
            </a:pP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	alias  {{ </a:t>
            </a:r>
            <a:r>
              <a:rPr lang="de-DE" sz="3400" dirty="0" err="1" smtClean="0">
                <a:latin typeface="Consolas" charset="0"/>
                <a:ea typeface="Consolas" charset="0"/>
                <a:cs typeface="Consolas" charset="0"/>
              </a:rPr>
              <a:t>website_alias</a:t>
            </a: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 }};</a:t>
            </a:r>
            <a:endParaRPr lang="de-DE" sz="3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de-DE" sz="3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ro-RO" sz="3400" dirty="0" smtClean="0">
                <a:latin typeface="Consolas" charset="0"/>
                <a:ea typeface="Consolas" charset="0"/>
                <a:cs typeface="Consolas" charset="0"/>
              </a:rPr>
              <a:t> 	</a:t>
            </a:r>
            <a:r>
              <a:rPr lang="ro-RO" sz="3400" dirty="0" err="1" smtClean="0">
                <a:latin typeface="Consolas" charset="0"/>
                <a:ea typeface="Consolas" charset="0"/>
                <a:cs typeface="Consolas" charset="0"/>
              </a:rPr>
              <a:t>location</a:t>
            </a:r>
            <a:r>
              <a:rPr lang="ro-RO" sz="3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ro-RO" sz="3400" dirty="0">
                <a:latin typeface="Consolas" charset="0"/>
                <a:ea typeface="Consolas" charset="0"/>
                <a:cs typeface="Consolas" charset="0"/>
              </a:rPr>
              <a:t>/ {</a:t>
            </a:r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	    </a:t>
            </a:r>
            <a:r>
              <a:rPr lang="de-DE" sz="3400" dirty="0" err="1" smtClean="0">
                <a:latin typeface="Consolas" charset="0"/>
                <a:ea typeface="Consolas" charset="0"/>
                <a:cs typeface="Consolas" charset="0"/>
              </a:rPr>
              <a:t>root</a:t>
            </a: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html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	    </a:t>
            </a:r>
            <a:r>
              <a:rPr lang="de-DE" sz="3400" dirty="0" err="1" smtClean="0">
                <a:latin typeface="Consolas" charset="0"/>
                <a:ea typeface="Consolas" charset="0"/>
                <a:cs typeface="Consolas" charset="0"/>
              </a:rPr>
              <a:t>index</a:t>
            </a: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index.html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index.htm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de-DE" sz="3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de-DE" sz="29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de-DE" sz="4200" dirty="0" err="1" smtClean="0">
                <a:ea typeface="Consolas" charset="0"/>
                <a:cs typeface="Consolas" charset="0"/>
              </a:rPr>
              <a:t>Copy</a:t>
            </a:r>
            <a:r>
              <a:rPr lang="de-DE" sz="4200" dirty="0" smtClean="0">
                <a:ea typeface="Consolas" charset="0"/>
                <a:cs typeface="Consolas" charset="0"/>
              </a:rPr>
              <a:t> a </a:t>
            </a:r>
            <a:r>
              <a:rPr lang="de-DE" sz="4200" dirty="0" err="1" smtClean="0">
                <a:ea typeface="Consolas" charset="0"/>
                <a:cs typeface="Consolas" charset="0"/>
              </a:rPr>
              <a:t>template</a:t>
            </a:r>
            <a:r>
              <a:rPr lang="de-DE" sz="4200" dirty="0" smtClean="0">
                <a:ea typeface="Consolas" charset="0"/>
                <a:cs typeface="Consolas" charset="0"/>
              </a:rPr>
              <a:t> </a:t>
            </a:r>
            <a:r>
              <a:rPr lang="de-DE" sz="4200" dirty="0" err="1" smtClean="0">
                <a:ea typeface="Consolas" charset="0"/>
                <a:cs typeface="Consolas" charset="0"/>
              </a:rPr>
              <a:t>to</a:t>
            </a:r>
            <a:r>
              <a:rPr lang="de-DE" sz="4200" dirty="0" smtClean="0">
                <a:ea typeface="Consolas" charset="0"/>
                <a:cs typeface="Consolas" charset="0"/>
              </a:rPr>
              <a:t> a remote host:</a:t>
            </a:r>
            <a:endParaRPr lang="en-US" sz="4200" dirty="0">
              <a:ea typeface="Consolas" charset="0"/>
              <a:cs typeface="Consolas" charset="0"/>
            </a:endParaRPr>
          </a:p>
          <a:p>
            <a:endParaRPr lang="en-US" sz="2500" dirty="0" smtClean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template: 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src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=nginx.conf.j2 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dest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=/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etc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nginx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nginx.conf</a:t>
            </a:r>
            <a:endParaRPr lang="de-DE" sz="3400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0340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Jinja2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Jinja2 supports a number of filters we can use in templates to manipulate variables.</a:t>
            </a:r>
          </a:p>
          <a:p>
            <a:endParaRPr lang="en-US" dirty="0"/>
          </a:p>
          <a:p>
            <a:pPr lvl="1"/>
            <a:r>
              <a:rPr lang="en-US" dirty="0" smtClean="0"/>
              <a:t>Set a default value for a variable:</a:t>
            </a:r>
          </a:p>
          <a:p>
            <a:pPr marL="914400" lvl="2" indent="0">
              <a:buNone/>
            </a:pPr>
            <a:r>
              <a:rPr lang="en-US" dirty="0" smtClean="0"/>
              <a:t>{{ </a:t>
            </a:r>
            <a:r>
              <a:rPr lang="en-US" dirty="0" err="1" smtClean="0"/>
              <a:t>some_variable</a:t>
            </a:r>
            <a:r>
              <a:rPr lang="en-US" dirty="0" smtClean="0"/>
              <a:t> | default(5) }}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 maximum value from a list of numbers:</a:t>
            </a:r>
          </a:p>
          <a:p>
            <a:pPr marL="914400" lvl="2" indent="0">
              <a:buNone/>
            </a:pPr>
            <a:r>
              <a:rPr lang="en-US" dirty="0" smtClean="0"/>
              <a:t>{{ [3, 4, 2] | max }}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Get a random item from 0 to 10:</a:t>
            </a:r>
          </a:p>
          <a:p>
            <a:pPr marL="914400" lvl="2" indent="0">
              <a:buNone/>
            </a:pPr>
            <a:r>
              <a:rPr lang="en-US" dirty="0" smtClean="0"/>
              <a:t>{{ 10| random }}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Test if a string is a valid IP address:</a:t>
            </a:r>
          </a:p>
          <a:p>
            <a:pPr marL="914400" lvl="2" indent="0">
              <a:buNone/>
            </a:pPr>
            <a:r>
              <a:rPr lang="en-US" dirty="0" smtClean="0"/>
              <a:t>{{ </a:t>
            </a:r>
            <a:r>
              <a:rPr lang="en-US" dirty="0" err="1" smtClean="0"/>
              <a:t>myvar</a:t>
            </a:r>
            <a:r>
              <a:rPr lang="en-US" dirty="0" smtClean="0"/>
              <a:t> | </a:t>
            </a:r>
            <a:r>
              <a:rPr lang="en-US" dirty="0" err="1" smtClean="0"/>
              <a:t>ipaddr</a:t>
            </a:r>
            <a:r>
              <a:rPr lang="en-US" dirty="0" smtClean="0"/>
              <a:t> }}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 smtClean="0"/>
              <a:t>Concatenate a list into a string:</a:t>
            </a:r>
          </a:p>
          <a:p>
            <a:pPr marL="914400" lvl="2" indent="0">
              <a:buNone/>
            </a:pPr>
            <a:r>
              <a:rPr lang="en-US" dirty="0" smtClean="0"/>
              <a:t>{{ </a:t>
            </a:r>
            <a:r>
              <a:rPr lang="en-US" dirty="0" err="1" smtClean="0"/>
              <a:t>var_list</a:t>
            </a:r>
            <a:r>
              <a:rPr lang="en-US" dirty="0" smtClean="0"/>
              <a:t> | join(“ ”) 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313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Big Bang Deployment</a:t>
            </a:r>
          </a:p>
          <a:p>
            <a:pPr lvl="1"/>
            <a:r>
              <a:rPr lang="en-US" dirty="0" smtClean="0"/>
              <a:t>Application is deployed to all servers at once</a:t>
            </a:r>
          </a:p>
          <a:p>
            <a:pPr lvl="1"/>
            <a:r>
              <a:rPr lang="en-US" dirty="0" smtClean="0"/>
              <a:t>Common for a small set of servers (2-5)</a:t>
            </a:r>
            <a:endParaRPr lang="en-US" dirty="0"/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Quick to deploy app on multiple servers, though requires orchestration</a:t>
            </a:r>
          </a:p>
          <a:p>
            <a:pPr lvl="1"/>
            <a:r>
              <a:rPr lang="en-US" dirty="0" smtClean="0"/>
              <a:t>Problems:</a:t>
            </a:r>
          </a:p>
          <a:p>
            <a:pPr lvl="2"/>
            <a:r>
              <a:rPr lang="en-US" dirty="0" smtClean="0"/>
              <a:t>Service outage occurs during app deployment</a:t>
            </a:r>
          </a:p>
          <a:p>
            <a:pPr lvl="2"/>
            <a:r>
              <a:rPr lang="en-US" dirty="0" smtClean="0"/>
              <a:t>No ability to test app in production before deployment</a:t>
            </a:r>
          </a:p>
          <a:p>
            <a:pPr lvl="2"/>
            <a:r>
              <a:rPr lang="en-US" dirty="0" smtClean="0"/>
              <a:t>Rolling back app requires complete reinstallation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508520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730658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6464662" y="3274718"/>
            <a:ext cx="12659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730658" y="3990740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30658" y="2121511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3"/>
            <a:endCxn id="9" idx="1"/>
          </p:cNvCxnSpPr>
          <p:nvPr/>
        </p:nvCxnSpPr>
        <p:spPr>
          <a:xfrm flipV="1">
            <a:off x="6464662" y="2342680"/>
            <a:ext cx="1265996" cy="9320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" idx="1"/>
          </p:cNvCxnSpPr>
          <p:nvPr/>
        </p:nvCxnSpPr>
        <p:spPr>
          <a:xfrm>
            <a:off x="6464662" y="3274718"/>
            <a:ext cx="1265996" cy="9371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3356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3647"/>
          </a:xfrm>
        </p:spPr>
        <p:txBody>
          <a:bodyPr>
            <a:normAutofit fontScale="77500" lnSpcReduction="20000"/>
          </a:bodyPr>
          <a:lstStyle/>
          <a:p>
            <a:r>
              <a:rPr lang="en-US" sz="2600" dirty="0" smtClean="0"/>
              <a:t>Use the </a:t>
            </a:r>
            <a:r>
              <a:rPr lang="en-US" sz="2600" b="1" dirty="0" smtClean="0"/>
              <a:t>when</a:t>
            </a:r>
            <a:r>
              <a:rPr lang="en-US" sz="2600" dirty="0" smtClean="0"/>
              <a:t> statement to skip a particular task from executing on a host.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tasks: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- name: "shut down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Debian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flavored systems"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command: /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sbin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/shutdown -t now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when: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ansible_os_family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== "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Debian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”</a:t>
            </a:r>
          </a:p>
          <a:p>
            <a:pPr marL="0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600" dirty="0">
                <a:ea typeface="Consolas" charset="0"/>
                <a:cs typeface="Consolas" charset="0"/>
              </a:rPr>
              <a:t>N</a:t>
            </a:r>
            <a:r>
              <a:rPr lang="en-US" sz="2600" dirty="0" smtClean="0">
                <a:ea typeface="Consolas" charset="0"/>
                <a:cs typeface="Consolas" charset="0"/>
              </a:rPr>
              <a:t>ote </a:t>
            </a:r>
            <a:r>
              <a:rPr lang="en-US" sz="2600" dirty="0">
                <a:ea typeface="Consolas" charset="0"/>
                <a:cs typeface="Consolas" charset="0"/>
              </a:rPr>
              <a:t>that </a:t>
            </a:r>
            <a:r>
              <a:rPr lang="en-US" sz="2600" dirty="0" err="1">
                <a:ea typeface="Consolas" charset="0"/>
                <a:cs typeface="Consolas" charset="0"/>
              </a:rPr>
              <a:t>Ansible</a:t>
            </a:r>
            <a:r>
              <a:rPr lang="en-US" sz="2600" dirty="0">
                <a:ea typeface="Consolas" charset="0"/>
                <a:cs typeface="Consolas" charset="0"/>
              </a:rPr>
              <a:t> facts and </a:t>
            </a:r>
            <a:r>
              <a:rPr lang="en-US" sz="2600" dirty="0" err="1">
                <a:ea typeface="Consolas" charset="0"/>
                <a:cs typeface="Consolas" charset="0"/>
              </a:rPr>
              <a:t>vars</a:t>
            </a:r>
            <a:r>
              <a:rPr lang="en-US" sz="2600" dirty="0">
                <a:ea typeface="Consolas" charset="0"/>
                <a:cs typeface="Consolas" charset="0"/>
              </a:rPr>
              <a:t> like </a:t>
            </a:r>
            <a:r>
              <a:rPr lang="en-US" sz="2600" dirty="0" err="1">
                <a:ea typeface="Consolas" charset="0"/>
                <a:cs typeface="Consolas" charset="0"/>
              </a:rPr>
              <a:t>ansible_os_family</a:t>
            </a:r>
            <a:r>
              <a:rPr lang="en-US" sz="2600" dirty="0">
                <a:ea typeface="Consolas" charset="0"/>
                <a:cs typeface="Consolas" charset="0"/>
              </a:rPr>
              <a:t> can be </a:t>
            </a:r>
            <a:r>
              <a:rPr lang="en-US" sz="2600" dirty="0" smtClean="0">
                <a:ea typeface="Consolas" charset="0"/>
                <a:cs typeface="Consolas" charset="0"/>
              </a:rPr>
              <a:t>used directly </a:t>
            </a:r>
            <a:r>
              <a:rPr lang="en-US" sz="2600" dirty="0">
                <a:ea typeface="Consolas" charset="0"/>
                <a:cs typeface="Consolas" charset="0"/>
              </a:rPr>
              <a:t>in conditionals without double curly </a:t>
            </a:r>
            <a:r>
              <a:rPr lang="en-US" sz="2600" dirty="0" smtClean="0">
                <a:ea typeface="Consolas" charset="0"/>
                <a:cs typeface="Consolas" charset="0"/>
              </a:rPr>
              <a:t>braces.</a:t>
            </a:r>
          </a:p>
          <a:p>
            <a:endParaRPr lang="en-US" sz="2400" dirty="0">
              <a:ea typeface="Consolas" charset="0"/>
              <a:cs typeface="Consolas" charset="0"/>
            </a:endParaRPr>
          </a:p>
          <a:p>
            <a:r>
              <a:rPr lang="en-US" sz="2600" dirty="0" smtClean="0">
                <a:ea typeface="Consolas" charset="0"/>
                <a:cs typeface="Consolas" charset="0"/>
              </a:rPr>
              <a:t>We can specify that multiple conditions need to be true:</a:t>
            </a:r>
          </a:p>
          <a:p>
            <a:endParaRPr lang="en-US" sz="2400" dirty="0" smtClean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tasks: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 - name: "shut down CentOS 6 systems"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   command: /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sbin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/shutdown -t now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   when: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     - 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ansible_distribution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== "CentOS"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     - 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ansible_distribution_major_version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== "6"</a:t>
            </a:r>
          </a:p>
          <a:p>
            <a:pPr marL="0" indent="0">
              <a:buNone/>
            </a:pPr>
            <a:endParaRPr lang="en-US" sz="2400" dirty="0"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3727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3542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 smtClean="0"/>
              <a:t>Oftentimes it’s useful to repeat tasks to save some typing.</a:t>
            </a:r>
          </a:p>
          <a:p>
            <a:pPr lvl="1"/>
            <a:r>
              <a:rPr lang="en-US" sz="2200" dirty="0" smtClean="0"/>
              <a:t>Loop using </a:t>
            </a:r>
            <a:r>
              <a:rPr lang="en-US" sz="2200" b="1" dirty="0" err="1" smtClean="0"/>
              <a:t>with_items</a:t>
            </a:r>
            <a:r>
              <a:rPr lang="en-US" sz="2200" dirty="0" smtClean="0"/>
              <a:t> directive.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- name: add several users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user: name={{ item }} state=present groups=developers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with_items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-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jadams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-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msmith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-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cmilwaui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200" dirty="0" smtClean="0">
                <a:ea typeface="Consolas" charset="0"/>
                <a:cs typeface="Consolas" charset="0"/>
              </a:rPr>
              <a:t>Items in loops do not have to be simple strings:</a:t>
            </a:r>
          </a:p>
          <a:p>
            <a:endParaRPr lang="en-US" sz="2200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- name: add several users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user: name={{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item.name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}} state=present groups={{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item.groups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}}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with_items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- { name: 'testuser1', groups: 'wheel' }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- { name: 'testuser2', groups: 'root' }</a:t>
            </a:r>
          </a:p>
        </p:txBody>
      </p:sp>
    </p:spTree>
    <p:extLst>
      <p:ext uri="{BB962C8B-B14F-4D97-AF65-F5344CB8AC3E}">
        <p14:creationId xmlns:p14="http://schemas.microsoft.com/office/powerpoint/2010/main" val="2073601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6068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with_fileglob</a:t>
            </a:r>
            <a:r>
              <a:rPr lang="en-US" dirty="0" smtClean="0"/>
              <a:t> directive selects all files in a single directory that match a pattern.</a:t>
            </a:r>
          </a:p>
          <a:p>
            <a:pPr marL="0" indent="0">
              <a:buNone/>
            </a:pP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---</a:t>
            </a: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- hosts: all</a:t>
            </a:r>
          </a:p>
          <a:p>
            <a:pPr marL="0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tasks:</a:t>
            </a:r>
          </a:p>
          <a:p>
            <a:pPr marL="0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# first ensure our target directory exists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- file: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dest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=/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etc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fooapp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state=directory</a:t>
            </a:r>
          </a:p>
          <a:p>
            <a:pPr marL="0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# copy each file over that matches the given pattern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- copy: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src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={{ item }}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dest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=/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etc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fooapp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/ owner=root mode=600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with_fileglob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  - /playbooks/files/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fooapp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/*</a:t>
            </a:r>
          </a:p>
        </p:txBody>
      </p:sp>
    </p:spTree>
    <p:extLst>
      <p:ext uri="{BB962C8B-B14F-4D97-AF65-F5344CB8AC3E}">
        <p14:creationId xmlns:p14="http://schemas.microsoft.com/office/powerpoint/2010/main" val="1743000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354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with_sequence</a:t>
            </a:r>
            <a:r>
              <a:rPr lang="en-US" dirty="0" smtClean="0"/>
              <a:t> directive generates a sequence of items in ascending order.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create a series of directories with even numbers for some reason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- file: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dest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=/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/stuff/{{ item }} state=directory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with_sequence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: start=4 end=16 stride=2</a:t>
            </a:r>
          </a:p>
          <a:p>
            <a:pPr marL="0" indent="0">
              <a:buNone/>
            </a:pP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/>
              <a:t>Sometimes we want to retry a task until a certain condition is met.</a:t>
            </a:r>
          </a:p>
          <a:p>
            <a:pPr marL="0" indent="0">
              <a:buNone/>
            </a:pP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-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action: shell /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/bin/foo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register: result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until: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result.stdout.find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("all systems go") != -1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retries: 5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delay: 10</a:t>
            </a:r>
          </a:p>
        </p:txBody>
      </p:sp>
    </p:spTree>
    <p:extLst>
      <p:ext uri="{BB962C8B-B14F-4D97-AF65-F5344CB8AC3E}">
        <p14:creationId xmlns:p14="http://schemas.microsoft.com/office/powerpoint/2010/main" val="11698575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3438"/>
          </a:xfrm>
        </p:spPr>
        <p:txBody>
          <a:bodyPr>
            <a:normAutofit fontScale="70000" lnSpcReduction="20000"/>
          </a:bodyPr>
          <a:lstStyle/>
          <a:p>
            <a:r>
              <a:rPr lang="en-US" sz="3400" b="1" dirty="0" smtClean="0"/>
              <a:t>Blocks</a:t>
            </a:r>
            <a:r>
              <a:rPr lang="en-US" sz="3400" dirty="0" smtClean="0"/>
              <a:t> provide a way to logically group common tasks.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tasks: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    - block: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        - yum: name={{ item }} state=installed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         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with_items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            -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httpd</a:t>
            </a:r>
            <a:endParaRPr lang="en-US" sz="2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            -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memcached</a:t>
            </a:r>
            <a:endParaRPr lang="en-US" sz="2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2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        - template: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src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=templates/src.j2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dest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=/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etc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foo.conf</a:t>
            </a:r>
            <a:endParaRPr lang="en-US" sz="2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2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        - service: name=bar state=started enabled=True</a:t>
            </a:r>
          </a:p>
          <a:p>
            <a:pPr marL="0" indent="0">
              <a:buNone/>
            </a:pPr>
            <a:endParaRPr lang="en-US" sz="2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      when: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ansible_distribution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== 'CentOS'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      become: true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     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become_user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: root</a:t>
            </a:r>
          </a:p>
        </p:txBody>
      </p:sp>
    </p:spTree>
    <p:extLst>
      <p:ext uri="{BB962C8B-B14F-4D97-AF65-F5344CB8AC3E}">
        <p14:creationId xmlns:p14="http://schemas.microsoft.com/office/powerpoint/2010/main" val="7621595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Blocks introduce the ability to handle errors in a way similar to exceptions in programming languages.</a:t>
            </a:r>
          </a:p>
          <a:p>
            <a:pPr lvl="1"/>
            <a:r>
              <a:rPr lang="en-US" b="1" dirty="0"/>
              <a:t>r</a:t>
            </a:r>
            <a:r>
              <a:rPr lang="en-US" b="1" dirty="0" smtClean="0"/>
              <a:t>escue</a:t>
            </a:r>
            <a:r>
              <a:rPr lang="en-US" dirty="0" smtClean="0"/>
              <a:t> tasks are execute if a task in the block fails.</a:t>
            </a:r>
          </a:p>
          <a:p>
            <a:pPr lvl="1"/>
            <a:r>
              <a:rPr lang="en-US" b="1" dirty="0"/>
              <a:t>a</a:t>
            </a:r>
            <a:r>
              <a:rPr lang="en-US" b="1" dirty="0" smtClean="0"/>
              <a:t>lways</a:t>
            </a:r>
            <a:r>
              <a:rPr lang="en-US" dirty="0" smtClean="0"/>
              <a:t> tasks will always execute.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tasks: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- block: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- debug: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msg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='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execute normally'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- command: /bin/false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- debug: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msg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='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never execute, cause ERROR!'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rescue: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- debug: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msg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='I caught an error'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- command: /bin/false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- debug: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msg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='I also never execute :-('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always: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- debug: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msg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="this always executes"</a:t>
            </a:r>
          </a:p>
          <a:p>
            <a:pPr marL="0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5680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765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1873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Assignment </a:t>
            </a:r>
            <a:r>
              <a:rPr lang="en-US" dirty="0"/>
              <a:t>8</a:t>
            </a:r>
            <a:endParaRPr lang="en-US" dirty="0" smtClean="0"/>
          </a:p>
          <a:p>
            <a:r>
              <a:rPr lang="en-US" dirty="0" smtClean="0"/>
              <a:t>Read</a:t>
            </a:r>
            <a:r>
              <a:rPr lang="en-US" i="1" dirty="0" smtClean="0"/>
              <a:t> Infrastructure as Code </a:t>
            </a:r>
            <a:r>
              <a:rPr lang="en-US" smtClean="0"/>
              <a:t>Chapters</a:t>
            </a:r>
            <a:r>
              <a:rPr lang="en-US" i="1" smtClean="0"/>
              <a:t> 9 &amp; 10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5093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Minimum-in-service Deployment</a:t>
            </a:r>
          </a:p>
          <a:p>
            <a:pPr lvl="1"/>
            <a:r>
              <a:rPr lang="en-US" dirty="0" smtClean="0"/>
              <a:t>Application is deployed in multiple stages with a minimum set of servers supporting service</a:t>
            </a:r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Supports large environments</a:t>
            </a:r>
          </a:p>
          <a:p>
            <a:pPr lvl="2"/>
            <a:r>
              <a:rPr lang="en-US" dirty="0" smtClean="0"/>
              <a:t>No downtime</a:t>
            </a:r>
          </a:p>
          <a:p>
            <a:pPr lvl="2"/>
            <a:r>
              <a:rPr lang="en-US" dirty="0" smtClean="0"/>
              <a:t>Fast, most systems updated</a:t>
            </a:r>
          </a:p>
          <a:p>
            <a:pPr lvl="2"/>
            <a:r>
              <a:rPr lang="en-US" dirty="0" smtClean="0"/>
              <a:t>Deployments are tested in production</a:t>
            </a:r>
          </a:p>
          <a:p>
            <a:pPr lvl="1"/>
            <a:r>
              <a:rPr lang="en-US" dirty="0" smtClean="0"/>
              <a:t>Problems:</a:t>
            </a:r>
          </a:p>
          <a:p>
            <a:pPr lvl="2"/>
            <a:r>
              <a:rPr lang="en-US" dirty="0" smtClean="0"/>
              <a:t>Requires significant automation and orchestration capabilities</a:t>
            </a:r>
          </a:p>
          <a:p>
            <a:pPr lvl="2"/>
            <a:r>
              <a:rPr lang="en-US" dirty="0" smtClean="0"/>
              <a:t>May require rollback</a:t>
            </a:r>
          </a:p>
        </p:txBody>
      </p:sp>
      <p:sp>
        <p:nvSpPr>
          <p:cNvPr id="6" name="Rectangle 5"/>
          <p:cNvSpPr/>
          <p:nvPr/>
        </p:nvSpPr>
        <p:spPr>
          <a:xfrm>
            <a:off x="6341338" y="2630637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22501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298014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88336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73006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51019" y="2630637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341338" y="356782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822501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298014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788336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273006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851019" y="356782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341338" y="4580921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822501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298014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788336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273006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51019" y="4580921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341338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822501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298014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788336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273006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851019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66109" y="1868399"/>
            <a:ext cx="2919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 server minimum-in-service</a:t>
            </a:r>
            <a:endParaRPr lang="en-US" b="1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193541" y="3167700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193541" y="4176235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193541" y="5203597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04974" y="3268413"/>
            <a:ext cx="1539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----Updating---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757303" y="4262679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324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Rolling (Canary) Deployment</a:t>
            </a:r>
          </a:p>
          <a:p>
            <a:pPr lvl="1"/>
            <a:r>
              <a:rPr lang="en-US" dirty="0" smtClean="0"/>
              <a:t>Application is deployed to a specified number of servers at each stage</a:t>
            </a:r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Low risk strategy</a:t>
            </a:r>
          </a:p>
          <a:p>
            <a:pPr lvl="2"/>
            <a:r>
              <a:rPr lang="en-US" dirty="0" smtClean="0"/>
              <a:t>Maintains health of service</a:t>
            </a:r>
          </a:p>
          <a:p>
            <a:pPr lvl="2"/>
            <a:r>
              <a:rPr lang="en-US" dirty="0" smtClean="0"/>
              <a:t>Minimize user impact through early service issue detection</a:t>
            </a:r>
          </a:p>
          <a:p>
            <a:pPr lvl="1"/>
            <a:r>
              <a:rPr lang="en-US" dirty="0" smtClean="0"/>
              <a:t>Problems:</a:t>
            </a:r>
          </a:p>
          <a:p>
            <a:pPr lvl="2"/>
            <a:r>
              <a:rPr lang="en-US" dirty="0" smtClean="0"/>
              <a:t>Requires significant automation and orchestration capability</a:t>
            </a:r>
          </a:p>
          <a:p>
            <a:pPr lvl="2"/>
            <a:r>
              <a:rPr lang="en-US" dirty="0" smtClean="0"/>
              <a:t>Slow, depending on number of servers updated at each stage</a:t>
            </a:r>
          </a:p>
          <a:p>
            <a:pPr marL="914400" lvl="2" indent="0">
              <a:buNone/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6341338" y="2630637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22501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298014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88336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73006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51019" y="2630637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341338" y="3567828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822501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298014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788336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273006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851019" y="3567828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341338" y="4580921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822501" y="4590632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298014" y="4590632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788336" y="4590632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273006" y="4590632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51019" y="4580921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341338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822501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298014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788336" y="5589457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273006" y="5589457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851019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66109" y="1868399"/>
            <a:ext cx="2827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 server rolling deployment</a:t>
            </a:r>
            <a:endParaRPr lang="en-US" b="1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193541" y="3167700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193541" y="4133428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193541" y="5203597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756273" y="4291217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Updating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783187" y="3241303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Updating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669054" y="5267490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470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Blue Green Deployment</a:t>
            </a:r>
          </a:p>
          <a:p>
            <a:pPr lvl="1"/>
            <a:r>
              <a:rPr lang="en-US" dirty="0" smtClean="0"/>
              <a:t>Application is deployed to a completely new production environment in parallel</a:t>
            </a:r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Maintains health of service</a:t>
            </a:r>
          </a:p>
          <a:p>
            <a:pPr lvl="2"/>
            <a:r>
              <a:rPr lang="en-US" dirty="0" smtClean="0"/>
              <a:t>Rapid cut-over deployment</a:t>
            </a:r>
          </a:p>
          <a:p>
            <a:pPr lvl="2"/>
            <a:r>
              <a:rPr lang="en-US" dirty="0" smtClean="0"/>
              <a:t>Ability to test complete deployment in production</a:t>
            </a:r>
          </a:p>
          <a:p>
            <a:pPr lvl="2"/>
            <a:r>
              <a:rPr lang="en-US" dirty="0" smtClean="0"/>
              <a:t>Easy to perform full rollback</a:t>
            </a:r>
          </a:p>
          <a:p>
            <a:pPr lvl="1"/>
            <a:r>
              <a:rPr lang="en-US" dirty="0" smtClean="0"/>
              <a:t>Problems:</a:t>
            </a:r>
          </a:p>
          <a:p>
            <a:pPr lvl="2"/>
            <a:r>
              <a:rPr lang="en-US" dirty="0" smtClean="0"/>
              <a:t>Requires significant automation and orchestration capability</a:t>
            </a:r>
          </a:p>
          <a:p>
            <a:pPr lvl="2"/>
            <a:r>
              <a:rPr lang="en-US" dirty="0" smtClean="0"/>
              <a:t>Extra cost, but manageable with cloud instances</a:t>
            </a:r>
          </a:p>
          <a:p>
            <a:pPr marL="914400" lvl="2" indent="0">
              <a:buNone/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6098731" y="2630637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579894" y="2640348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298014" y="2640348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788336" y="2640348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73006" y="2640348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608412" y="2630637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79246" y="1662330"/>
            <a:ext cx="1980130" cy="442336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App.com</a:t>
            </a:r>
            <a:r>
              <a:rPr lang="en-US" dirty="0" smtClean="0"/>
              <a:t> Domain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 flipH="1">
            <a:off x="6364766" y="2104666"/>
            <a:ext cx="804545" cy="420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37977" y="5206774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619140" y="5216485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337260" y="5216485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7827582" y="5216485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312252" y="5216485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647658" y="5206774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6218492" y="4238467"/>
            <a:ext cx="1980130" cy="442336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App.com</a:t>
            </a:r>
            <a:r>
              <a:rPr lang="en-US" dirty="0" smtClean="0"/>
              <a:t> Domain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49" idx="2"/>
          </p:cNvCxnSpPr>
          <p:nvPr/>
        </p:nvCxnSpPr>
        <p:spPr>
          <a:xfrm>
            <a:off x="7208557" y="4680803"/>
            <a:ext cx="783078" cy="420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22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Lifecycle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04" y="2252234"/>
            <a:ext cx="8332342" cy="281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040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17873</TotalTime>
  <Words>3812</Words>
  <Application>Microsoft Macintosh PowerPoint</Application>
  <PresentationFormat>On-screen Show (4:3)</PresentationFormat>
  <Paragraphs>789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1" baseType="lpstr">
      <vt:lpstr>Calibri</vt:lpstr>
      <vt:lpstr>Consolas</vt:lpstr>
      <vt:lpstr>Arial</vt:lpstr>
      <vt:lpstr>Office Theme</vt:lpstr>
      <vt:lpstr>DevOps &amp; Cloud Infrastructure SEIS 665 Week 10</vt:lpstr>
      <vt:lpstr>Agenda</vt:lpstr>
      <vt:lpstr>Deployment strategies</vt:lpstr>
      <vt:lpstr>Deployment strategies</vt:lpstr>
      <vt:lpstr>Deployment strategies</vt:lpstr>
      <vt:lpstr>Deployment strategies</vt:lpstr>
      <vt:lpstr>Deployment strategies</vt:lpstr>
      <vt:lpstr>Deployment strategies</vt:lpstr>
      <vt:lpstr>Server Lifecycle</vt:lpstr>
      <vt:lpstr>Create a new server</vt:lpstr>
      <vt:lpstr>Server Template</vt:lpstr>
      <vt:lpstr>Packer</vt:lpstr>
      <vt:lpstr>Packer Hands-on</vt:lpstr>
      <vt:lpstr>Update a server</vt:lpstr>
      <vt:lpstr>Update a server</vt:lpstr>
      <vt:lpstr>Dynamic Infrastructure Challenges</vt:lpstr>
      <vt:lpstr>Continuous synchronization</vt:lpstr>
      <vt:lpstr>Ansible</vt:lpstr>
      <vt:lpstr>Ansible Architecture</vt:lpstr>
      <vt:lpstr>Playbooks</vt:lpstr>
      <vt:lpstr>Example playbook</vt:lpstr>
      <vt:lpstr>Inventory</vt:lpstr>
      <vt:lpstr>Inventory Variables</vt:lpstr>
      <vt:lpstr>Dynamic Inventory</vt:lpstr>
      <vt:lpstr>Host Selection Patterns</vt:lpstr>
      <vt:lpstr>Modules</vt:lpstr>
      <vt:lpstr>Conditionals</vt:lpstr>
      <vt:lpstr>Role</vt:lpstr>
      <vt:lpstr>Running Ansible</vt:lpstr>
      <vt:lpstr>Ad hoc commands</vt:lpstr>
      <vt:lpstr>Ad hoc commands</vt:lpstr>
      <vt:lpstr>Ad hoc commands</vt:lpstr>
      <vt:lpstr>Ansible Hands-on</vt:lpstr>
      <vt:lpstr>Check Mode</vt:lpstr>
      <vt:lpstr>Playbooks</vt:lpstr>
      <vt:lpstr>Playbooks</vt:lpstr>
      <vt:lpstr>Plays</vt:lpstr>
      <vt:lpstr>Tasks</vt:lpstr>
      <vt:lpstr>Tasks</vt:lpstr>
      <vt:lpstr>Handlers</vt:lpstr>
      <vt:lpstr>Includes</vt:lpstr>
      <vt:lpstr>Roles</vt:lpstr>
      <vt:lpstr>Roles</vt:lpstr>
      <vt:lpstr>Variables</vt:lpstr>
      <vt:lpstr>Variable Scopes</vt:lpstr>
      <vt:lpstr>Facts</vt:lpstr>
      <vt:lpstr>Registered Variables</vt:lpstr>
      <vt:lpstr>Templates</vt:lpstr>
      <vt:lpstr>Jinja2 Filters</vt:lpstr>
      <vt:lpstr>Conditionals</vt:lpstr>
      <vt:lpstr>Loops</vt:lpstr>
      <vt:lpstr>Loops</vt:lpstr>
      <vt:lpstr>Loops</vt:lpstr>
      <vt:lpstr>Blocks</vt:lpstr>
      <vt:lpstr>Error Handling</vt:lpstr>
      <vt:lpstr>Ansible Hands-on</vt:lpstr>
      <vt:lpstr>Homework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&amp; Cloud Infrastructure SEIS 6XX Week 7</dc:title>
  <dc:creator>Jason Baker</dc:creator>
  <cp:lastModifiedBy>Baker, Jason D.</cp:lastModifiedBy>
  <cp:revision>172</cp:revision>
  <dcterms:created xsi:type="dcterms:W3CDTF">2016-04-18T21:29:35Z</dcterms:created>
  <dcterms:modified xsi:type="dcterms:W3CDTF">2016-11-12T21:34:01Z</dcterms:modified>
</cp:coreProperties>
</file>