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5" r:id="rId7"/>
    <p:sldId id="266" r:id="rId8"/>
    <p:sldId id="264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5"/>
    <p:restoredTop sz="94661"/>
  </p:normalViewPr>
  <p:slideViewPr>
    <p:cSldViewPr snapToGrid="0" snapToObjects="1">
      <p:cViewPr varScale="1">
        <p:scale>
          <a:sx n="86" d="100"/>
          <a:sy n="86" d="100"/>
        </p:scale>
        <p:origin x="240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Week 8: DevOps Practices</a:t>
            </a:r>
            <a:br>
              <a:rPr lang="en-US" sz="3600" dirty="0"/>
            </a:br>
            <a:r>
              <a:rPr lang="en-US" sz="3600" dirty="0"/>
              <a:t>Lecture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682" y="4056924"/>
            <a:ext cx="3093519" cy="242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0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Midterm Challenge review</a:t>
            </a:r>
          </a:p>
          <a:p>
            <a:r>
              <a:rPr lang="en-US" dirty="0"/>
              <a:t>Assignment 6 solution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DevOps Practices Discussion</a:t>
            </a:r>
          </a:p>
          <a:p>
            <a:r>
              <a:rPr lang="en-US"/>
              <a:t>Midterm Evaluations</a:t>
            </a:r>
            <a:endParaRPr lang="en-US" dirty="0"/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DevOps: collaborative effort to improve quality and velocity of service delivery</a:t>
            </a:r>
          </a:p>
          <a:p>
            <a:r>
              <a:rPr lang="en-US" dirty="0"/>
              <a:t>Development vs. Operations</a:t>
            </a:r>
          </a:p>
          <a:p>
            <a:pPr lvl="1"/>
            <a:r>
              <a:rPr lang="en-US" dirty="0"/>
              <a:t>Different goals and measures of success</a:t>
            </a:r>
          </a:p>
          <a:p>
            <a:r>
              <a:rPr lang="en-US" dirty="0"/>
              <a:t>3 pillars of DevOps</a:t>
            </a:r>
          </a:p>
          <a:p>
            <a:pPr lvl="1"/>
            <a:r>
              <a:rPr lang="en-US" dirty="0"/>
              <a:t>Culture</a:t>
            </a:r>
          </a:p>
          <a:p>
            <a:pPr lvl="1"/>
            <a:r>
              <a:rPr lang="en-US" dirty="0"/>
              <a:t>Automation</a:t>
            </a:r>
          </a:p>
          <a:p>
            <a:pPr lvl="1"/>
            <a:r>
              <a:rPr lang="en-US" dirty="0"/>
              <a:t>Measurement</a:t>
            </a:r>
          </a:p>
          <a:p>
            <a:r>
              <a:rPr lang="en-US" dirty="0"/>
              <a:t>DevOps Culture</a:t>
            </a:r>
          </a:p>
          <a:p>
            <a:pPr lvl="1"/>
            <a:r>
              <a:rPr lang="en-US" dirty="0"/>
              <a:t>Collaborative, Transparent, Change Oriented</a:t>
            </a:r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DevOps = Lean for IT</a:t>
            </a:r>
          </a:p>
          <a:p>
            <a:r>
              <a:rPr lang="en-US" dirty="0"/>
              <a:t>Lean</a:t>
            </a:r>
          </a:p>
          <a:p>
            <a:pPr lvl="1"/>
            <a:r>
              <a:rPr lang="en-US" dirty="0"/>
              <a:t>Theory of constraints</a:t>
            </a:r>
          </a:p>
          <a:p>
            <a:pPr lvl="1"/>
            <a:r>
              <a:rPr lang="en-US" dirty="0"/>
              <a:t>Queuing theory</a:t>
            </a:r>
          </a:p>
          <a:p>
            <a:pPr lvl="2"/>
            <a:r>
              <a:rPr lang="en-US" dirty="0"/>
              <a:t>Software dev is non-linear and non-deterministic</a:t>
            </a:r>
          </a:p>
          <a:p>
            <a:pPr lvl="2"/>
            <a:r>
              <a:rPr lang="en-US" dirty="0"/>
              <a:t>Increasing utilization decreases velocity!</a:t>
            </a:r>
          </a:p>
          <a:p>
            <a:pPr lvl="1"/>
            <a:r>
              <a:rPr lang="en-US" dirty="0"/>
              <a:t>Little's Law</a:t>
            </a:r>
          </a:p>
          <a:p>
            <a:pPr lvl="2"/>
            <a:r>
              <a:rPr lang="en-US" dirty="0"/>
              <a:t>Only way to </a:t>
            </a:r>
            <a:r>
              <a:rPr lang="en-US" u="sng" dirty="0"/>
              <a:t>maximize</a:t>
            </a:r>
            <a:r>
              <a:rPr lang="en-US" dirty="0"/>
              <a:t> throughput is by using </a:t>
            </a:r>
            <a:r>
              <a:rPr lang="en-US" u="sng" dirty="0"/>
              <a:t>small</a:t>
            </a:r>
            <a:r>
              <a:rPr lang="en-US" dirty="0"/>
              <a:t> batch sizes.</a:t>
            </a:r>
          </a:p>
          <a:p>
            <a:r>
              <a:rPr lang="en-US" dirty="0"/>
              <a:t>Design for Operations</a:t>
            </a:r>
          </a:p>
          <a:p>
            <a:pPr lvl="1"/>
            <a:r>
              <a:rPr lang="en-US" dirty="0"/>
              <a:t>Operations participates in dev meetings</a:t>
            </a:r>
          </a:p>
          <a:p>
            <a:pPr lvl="1"/>
            <a:r>
              <a:rPr lang="en-US" dirty="0" err="1"/>
              <a:t>Devs</a:t>
            </a:r>
            <a:r>
              <a:rPr lang="en-US" dirty="0"/>
              <a:t> participate in service delivery.</a:t>
            </a:r>
          </a:p>
        </p:txBody>
      </p:sp>
    </p:spTree>
    <p:extLst>
      <p:ext uri="{BB962C8B-B14F-4D97-AF65-F5344CB8AC3E}">
        <p14:creationId xmlns:p14="http://schemas.microsoft.com/office/powerpoint/2010/main" val="394394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Transparency</a:t>
            </a:r>
          </a:p>
          <a:p>
            <a:pPr lvl="1"/>
            <a:r>
              <a:rPr lang="en-US" dirty="0"/>
              <a:t>Anyone can stop the manufacturing line at any time.</a:t>
            </a:r>
          </a:p>
          <a:p>
            <a:pPr lvl="1"/>
            <a:r>
              <a:rPr lang="en-US" dirty="0"/>
              <a:t>#1 priority is to fix the build.</a:t>
            </a:r>
          </a:p>
          <a:p>
            <a:pPr lvl="1"/>
            <a:r>
              <a:rPr lang="en-US" dirty="0"/>
              <a:t>Issues are addressed at postmortem meetings</a:t>
            </a:r>
          </a:p>
          <a:p>
            <a:pPr lvl="2"/>
            <a:r>
              <a:rPr lang="en-US" dirty="0"/>
              <a:t>Blameless environment</a:t>
            </a:r>
          </a:p>
          <a:p>
            <a:r>
              <a:rPr lang="en-US" dirty="0"/>
              <a:t>Embracing change</a:t>
            </a:r>
          </a:p>
          <a:p>
            <a:pPr lvl="1"/>
            <a:r>
              <a:rPr lang="en-US" dirty="0"/>
              <a:t>The more we change the better we get at it.</a:t>
            </a:r>
          </a:p>
          <a:p>
            <a:pPr lvl="1"/>
            <a:r>
              <a:rPr lang="en-US" dirty="0"/>
              <a:t>Delaying change leads to bigger batch sizes which leads to greater risk!</a:t>
            </a:r>
          </a:p>
          <a:p>
            <a:r>
              <a:rPr lang="en-US" dirty="0"/>
              <a:t>Automation</a:t>
            </a:r>
          </a:p>
          <a:p>
            <a:pPr lvl="1"/>
            <a:r>
              <a:rPr lang="en-US" dirty="0"/>
              <a:t>Automate everything!</a:t>
            </a:r>
          </a:p>
          <a:p>
            <a:pPr lvl="1"/>
            <a:r>
              <a:rPr lang="en-US" dirty="0"/>
              <a:t>Software assembly lines (pipelines)</a:t>
            </a:r>
          </a:p>
        </p:txBody>
      </p:sp>
    </p:spTree>
    <p:extLst>
      <p:ext uri="{BB962C8B-B14F-4D97-AF65-F5344CB8AC3E}">
        <p14:creationId xmlns:p14="http://schemas.microsoft.com/office/powerpoint/2010/main" val="341392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Testing</a:t>
            </a:r>
          </a:p>
          <a:p>
            <a:pPr lvl="1"/>
            <a:r>
              <a:rPr lang="en-US" dirty="0"/>
              <a:t>Lean: Shift Left</a:t>
            </a:r>
          </a:p>
          <a:p>
            <a:pPr lvl="1"/>
            <a:r>
              <a:rPr lang="en-US" dirty="0"/>
              <a:t>Build quality into the product vs. depending on inspection.</a:t>
            </a:r>
          </a:p>
          <a:p>
            <a:pPr lvl="1"/>
            <a:r>
              <a:rPr lang="en-US" dirty="0"/>
              <a:t>Ice Cream Cone Anti-Pattern</a:t>
            </a:r>
          </a:p>
          <a:p>
            <a:r>
              <a:rPr lang="en-US" dirty="0"/>
              <a:t>Continuous Integration</a:t>
            </a:r>
          </a:p>
          <a:p>
            <a:pPr lvl="1"/>
            <a:r>
              <a:rPr lang="en-US" dirty="0"/>
              <a:t>All </a:t>
            </a:r>
            <a:r>
              <a:rPr lang="en-US" dirty="0" err="1"/>
              <a:t>devs</a:t>
            </a:r>
            <a:r>
              <a:rPr lang="en-US" dirty="0"/>
              <a:t> commit changes to a single mainline branch throughout the day.</a:t>
            </a:r>
          </a:p>
          <a:p>
            <a:pPr lvl="1"/>
            <a:r>
              <a:rPr lang="en-US" dirty="0"/>
              <a:t>All commits generate a build.</a:t>
            </a:r>
          </a:p>
          <a:p>
            <a:pPr lvl="1"/>
            <a:r>
              <a:rPr lang="en-US" dirty="0"/>
              <a:t>All builds are tested and potentially releasable.</a:t>
            </a:r>
          </a:p>
          <a:p>
            <a:r>
              <a:rPr lang="en-US" dirty="0"/>
              <a:t>Continuous Delivery: a process which generates a build which may be released.</a:t>
            </a:r>
          </a:p>
          <a:p>
            <a:r>
              <a:rPr lang="en-US" dirty="0"/>
              <a:t>Continuous Deployment: a process which actually deploys a build.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9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Infrastructure as Code</a:t>
            </a:r>
          </a:p>
          <a:p>
            <a:pPr lvl="1"/>
            <a:r>
              <a:rPr lang="en-US" dirty="0"/>
              <a:t>We can use software development practices to build infrastructure.</a:t>
            </a:r>
          </a:p>
          <a:p>
            <a:pPr lvl="1"/>
            <a:r>
              <a:rPr lang="en-US" dirty="0"/>
              <a:t>Version control, </a:t>
            </a:r>
            <a:r>
              <a:rPr lang="en-US" dirty="0" err="1"/>
              <a:t>linting</a:t>
            </a:r>
            <a:r>
              <a:rPr lang="en-US" dirty="0"/>
              <a:t>, integration tests, build pipelines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We fanatically collect data.</a:t>
            </a:r>
          </a:p>
          <a:p>
            <a:pPr lvl="1"/>
            <a:r>
              <a:rPr lang="en-US" dirty="0"/>
              <a:t>All decisions are supported by data.</a:t>
            </a:r>
          </a:p>
          <a:p>
            <a:pPr lvl="1"/>
            <a:r>
              <a:rPr lang="en-US" dirty="0"/>
              <a:t>ELK Stack (</a:t>
            </a:r>
            <a:r>
              <a:rPr lang="en-US" dirty="0" err="1"/>
              <a:t>Elasticsearch</a:t>
            </a:r>
            <a:r>
              <a:rPr lang="en-US" dirty="0"/>
              <a:t>, </a:t>
            </a:r>
            <a:r>
              <a:rPr lang="en-US" dirty="0" err="1"/>
              <a:t>Logstash</a:t>
            </a:r>
            <a:r>
              <a:rPr lang="en-US" dirty="0"/>
              <a:t>, </a:t>
            </a:r>
            <a:r>
              <a:rPr lang="en-US" dirty="0" err="1"/>
              <a:t>Kibana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7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7849-08E6-6548-A1D8-CFB5A9B9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Practices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FF79-23E4-AE41-A99B-52A29762D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Please reflect on the following questions and prepare to discuss:</a:t>
            </a:r>
          </a:p>
          <a:p>
            <a:endParaRPr lang="en-US" dirty="0"/>
          </a:p>
          <a:p>
            <a:pPr lvl="1"/>
            <a:r>
              <a:rPr lang="en-US" b="1" dirty="0"/>
              <a:t>How do the development and operations teams work together in your organization?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How often does your organization deploy new software updates? </a:t>
            </a:r>
          </a:p>
          <a:p>
            <a:pPr lvl="2"/>
            <a:r>
              <a:rPr lang="en-US" dirty="0"/>
              <a:t>What would it take to deploy faster?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Any concerns about developers participating in the delivery of production services?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Is your organization practicing continuous integration? </a:t>
            </a:r>
          </a:p>
          <a:p>
            <a:pPr lvl="2"/>
            <a:r>
              <a:rPr lang="en-US" dirty="0"/>
              <a:t>If not, what's preventing it from doing so? </a:t>
            </a:r>
          </a:p>
          <a:p>
            <a:pPr lvl="2"/>
            <a:r>
              <a:rPr lang="en-US" dirty="0"/>
              <a:t>How often do developers commit new code changes?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Quick overview of Jenkins CI/CD</a:t>
            </a:r>
          </a:p>
          <a:p>
            <a:pPr lvl="1"/>
            <a:r>
              <a:rPr lang="en-US" dirty="0"/>
              <a:t>Build a small infrastructure pipeline which launches an EC2 instance.</a:t>
            </a:r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431</Words>
  <Application>Microsoft Macintosh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DevOps &amp; Cloud Infrastructure SEIS 665 Week 8: DevOps Practices Lecture Review</vt:lpstr>
      <vt:lpstr>Agenda</vt:lpstr>
      <vt:lpstr>Lecture Review</vt:lpstr>
      <vt:lpstr>Lecture Review</vt:lpstr>
      <vt:lpstr>Lecture Review</vt:lpstr>
      <vt:lpstr>Lecture Review</vt:lpstr>
      <vt:lpstr>Lecture Review</vt:lpstr>
      <vt:lpstr>DevOps Practices Discussion</vt:lpstr>
      <vt:lpstr>Classroom Project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2018-03-18T18:36:44Z</dcterms:created>
  <dcterms:modified xsi:type="dcterms:W3CDTF">2018-08-09T02:06:48Z</dcterms:modified>
</cp:coreProperties>
</file>