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Open Sans Italics" charset="1" panose="020B0606030504020204"/>
      <p:regular r:id="rId21"/>
    </p:embeddedFont>
    <p:embeddedFont>
      <p:font typeface="Open Sans Bold" charset="1" panose="020B0806030504020204"/>
      <p:regular r:id="rId22"/>
    </p:embeddedFont>
    <p:embeddedFont>
      <p:font typeface="Open Sans" charset="1" panose="020B0606030504020204"/>
      <p:regular r:id="rId23"/>
    </p:embeddedFont>
    <p:embeddedFont>
      <p:font typeface="Open Sans Bold Italics" charset="1" panose="020B08060305040202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2F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83317" y="-68580"/>
            <a:ext cx="18671317" cy="10572633"/>
          </a:xfrm>
          <a:custGeom>
            <a:avLst/>
            <a:gdLst/>
            <a:ahLst/>
            <a:cxnLst/>
            <a:rect r="r" b="b" t="t" l="l"/>
            <a:pathLst>
              <a:path h="10572633" w="18671317">
                <a:moveTo>
                  <a:pt x="0" y="0"/>
                </a:moveTo>
                <a:lnTo>
                  <a:pt x="18671317" y="0"/>
                </a:lnTo>
                <a:lnTo>
                  <a:pt x="18671317" y="10572633"/>
                </a:lnTo>
                <a:lnTo>
                  <a:pt x="0" y="10572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445375" y="1028700"/>
            <a:ext cx="5945970" cy="11129372"/>
          </a:xfrm>
          <a:custGeom>
            <a:avLst/>
            <a:gdLst/>
            <a:ahLst/>
            <a:cxnLst/>
            <a:rect r="r" b="b" t="t" l="l"/>
            <a:pathLst>
              <a:path h="11129372" w="5945970">
                <a:moveTo>
                  <a:pt x="0" y="0"/>
                </a:moveTo>
                <a:lnTo>
                  <a:pt x="5945970" y="0"/>
                </a:lnTo>
                <a:lnTo>
                  <a:pt x="5945970" y="11129372"/>
                </a:lnTo>
                <a:lnTo>
                  <a:pt x="0" y="111293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81075" y="7833978"/>
            <a:ext cx="4685739" cy="1657580"/>
          </a:xfrm>
          <a:custGeom>
            <a:avLst/>
            <a:gdLst/>
            <a:ahLst/>
            <a:cxnLst/>
            <a:rect r="r" b="b" t="t" l="l"/>
            <a:pathLst>
              <a:path h="1657580" w="4685739">
                <a:moveTo>
                  <a:pt x="0" y="0"/>
                </a:moveTo>
                <a:lnTo>
                  <a:pt x="4685739" y="0"/>
                </a:lnTo>
                <a:lnTo>
                  <a:pt x="4685739" y="1657581"/>
                </a:lnTo>
                <a:lnTo>
                  <a:pt x="0" y="16575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0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143000" y="6005779"/>
            <a:ext cx="2593251" cy="619847"/>
            <a:chOff x="0" y="0"/>
            <a:chExt cx="3619343" cy="86510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19343" cy="865106"/>
            </a:xfrm>
            <a:custGeom>
              <a:avLst/>
              <a:gdLst/>
              <a:ahLst/>
              <a:cxnLst/>
              <a:rect r="r" b="b" t="t" l="l"/>
              <a:pathLst>
                <a:path h="865106" w="3619343">
                  <a:moveTo>
                    <a:pt x="0" y="0"/>
                  </a:moveTo>
                  <a:lnTo>
                    <a:pt x="3619343" y="0"/>
                  </a:lnTo>
                  <a:lnTo>
                    <a:pt x="3619343" y="865106"/>
                  </a:lnTo>
                  <a:lnTo>
                    <a:pt x="0" y="86510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04775"/>
              <a:ext cx="3619343" cy="96988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80"/>
                </a:lnSpc>
              </a:pPr>
              <a:r>
                <a:rPr lang="en-US" sz="2000" i="true">
                  <a:solidFill>
                    <a:srgbClr val="FFFFFF"/>
                  </a:solidFill>
                  <a:latin typeface="Open Sans Italics"/>
                  <a:ea typeface="Open Sans Italics"/>
                  <a:cs typeface="Open Sans Italics"/>
                  <a:sym typeface="Open Sans Italics"/>
                </a:rPr>
                <a:t>By Alfian Adi Pratama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90600" y="1066800"/>
            <a:ext cx="8578967" cy="3730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75"/>
              </a:lnSpc>
            </a:pPr>
            <a:r>
              <a:rPr lang="en-US" sz="85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DISTRICT OF COLUMBIA CRIME REPORT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3000" y="5076825"/>
            <a:ext cx="4638114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JANUARY - MARCH 2025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2F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83317" y="-285633"/>
            <a:ext cx="18671317" cy="10572633"/>
          </a:xfrm>
          <a:custGeom>
            <a:avLst/>
            <a:gdLst/>
            <a:ahLst/>
            <a:cxnLst/>
            <a:rect r="r" b="b" t="t" l="l"/>
            <a:pathLst>
              <a:path h="10572633" w="18671317">
                <a:moveTo>
                  <a:pt x="0" y="0"/>
                </a:moveTo>
                <a:lnTo>
                  <a:pt x="18671317" y="0"/>
                </a:lnTo>
                <a:lnTo>
                  <a:pt x="18671317" y="10572633"/>
                </a:lnTo>
                <a:lnTo>
                  <a:pt x="0" y="10572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56544" y="2519844"/>
            <a:ext cx="3721815" cy="717138"/>
            <a:chOff x="0" y="0"/>
            <a:chExt cx="5194455" cy="10008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94455" cy="1000893"/>
            </a:xfrm>
            <a:custGeom>
              <a:avLst/>
              <a:gdLst/>
              <a:ahLst/>
              <a:cxnLst/>
              <a:rect r="r" b="b" t="t" l="l"/>
              <a:pathLst>
                <a:path h="1000893" w="5194455">
                  <a:moveTo>
                    <a:pt x="0" y="0"/>
                  </a:moveTo>
                  <a:lnTo>
                    <a:pt x="5194455" y="0"/>
                  </a:lnTo>
                  <a:lnTo>
                    <a:pt x="5194455" y="1000893"/>
                  </a:lnTo>
                  <a:lnTo>
                    <a:pt x="0" y="10008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52400"/>
              <a:ext cx="5194455" cy="115329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220"/>
                </a:lnSpc>
              </a:pPr>
              <a:r>
                <a:rPr lang="en-US" b="true" sz="3000" i="true">
                  <a:solidFill>
                    <a:srgbClr val="FFFFFF"/>
                  </a:solidFill>
                  <a:latin typeface="Open Sans Bold Italics"/>
                  <a:ea typeface="Open Sans Bold Italics"/>
                  <a:cs typeface="Open Sans Bold Italics"/>
                  <a:sym typeface="Open Sans Bold Italics"/>
                </a:rPr>
                <a:t>Geospatial Mapping 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144000" y="3236982"/>
            <a:ext cx="8115300" cy="5051774"/>
          </a:xfrm>
          <a:custGeom>
            <a:avLst/>
            <a:gdLst/>
            <a:ahLst/>
            <a:cxnLst/>
            <a:rect r="r" b="b" t="t" l="l"/>
            <a:pathLst>
              <a:path h="5051774" w="8115300">
                <a:moveTo>
                  <a:pt x="0" y="0"/>
                </a:moveTo>
                <a:lnTo>
                  <a:pt x="8115300" y="0"/>
                </a:lnTo>
                <a:lnTo>
                  <a:pt x="8115300" y="5051774"/>
                </a:lnTo>
                <a:lnTo>
                  <a:pt x="0" y="50517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040608"/>
            <a:ext cx="14998635" cy="1055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80"/>
              </a:lnSpc>
            </a:pPr>
            <a:r>
              <a:rPr lang="en-US" sz="72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Crime Distribution and Hotspot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91331" y="3497256"/>
            <a:ext cx="7574055" cy="3622714"/>
            <a:chOff x="0" y="0"/>
            <a:chExt cx="10570942" cy="505614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570942" cy="5056141"/>
            </a:xfrm>
            <a:custGeom>
              <a:avLst/>
              <a:gdLst/>
              <a:ahLst/>
              <a:cxnLst/>
              <a:rect r="r" b="b" t="t" l="l"/>
              <a:pathLst>
                <a:path h="5056141" w="10570942">
                  <a:moveTo>
                    <a:pt x="0" y="0"/>
                  </a:moveTo>
                  <a:lnTo>
                    <a:pt x="10570942" y="0"/>
                  </a:lnTo>
                  <a:lnTo>
                    <a:pt x="10570942" y="5056141"/>
                  </a:lnTo>
                  <a:lnTo>
                    <a:pt x="0" y="505614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42875"/>
              <a:ext cx="10570942" cy="519901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871"/>
                </a:lnSpc>
              </a:pP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📌 Overvi</a:t>
              </a: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ew: Crime distribution across Columbia's wards in early 2025.</a:t>
              </a:r>
            </a:p>
            <a:p>
              <a:pPr algn="l">
                <a:lnSpc>
                  <a:spcPts val="4871"/>
                </a:lnSpc>
              </a:pP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📌 Visualization: Each dot represents a crime incident, color-coded by ward.</a:t>
              </a:r>
            </a:p>
            <a:p>
              <a:pPr algn="l">
                <a:lnSpc>
                  <a:spcPts val="4871"/>
                </a:lnSpc>
              </a:pP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📌 Purpose: Identifying hotspots for better law enforcement.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2F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83317" y="-285633"/>
            <a:ext cx="18671317" cy="10572633"/>
          </a:xfrm>
          <a:custGeom>
            <a:avLst/>
            <a:gdLst/>
            <a:ahLst/>
            <a:cxnLst/>
            <a:rect r="r" b="b" t="t" l="l"/>
            <a:pathLst>
              <a:path h="10572633" w="18671317">
                <a:moveTo>
                  <a:pt x="0" y="0"/>
                </a:moveTo>
                <a:lnTo>
                  <a:pt x="18671317" y="0"/>
                </a:lnTo>
                <a:lnTo>
                  <a:pt x="18671317" y="10572633"/>
                </a:lnTo>
                <a:lnTo>
                  <a:pt x="0" y="10572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76325" y="2038817"/>
            <a:ext cx="8223687" cy="717138"/>
            <a:chOff x="0" y="0"/>
            <a:chExt cx="11477618" cy="10008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477618" cy="1000893"/>
            </a:xfrm>
            <a:custGeom>
              <a:avLst/>
              <a:gdLst/>
              <a:ahLst/>
              <a:cxnLst/>
              <a:rect r="r" b="b" t="t" l="l"/>
              <a:pathLst>
                <a:path h="1000893" w="11477618">
                  <a:moveTo>
                    <a:pt x="0" y="0"/>
                  </a:moveTo>
                  <a:lnTo>
                    <a:pt x="11477618" y="0"/>
                  </a:lnTo>
                  <a:lnTo>
                    <a:pt x="11477618" y="1000893"/>
                  </a:lnTo>
                  <a:lnTo>
                    <a:pt x="0" y="10008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52400"/>
              <a:ext cx="11477618" cy="115329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220"/>
                </a:lnSpc>
              </a:pPr>
              <a:r>
                <a:rPr lang="en-US" b="true" sz="3000" i="true">
                  <a:solidFill>
                    <a:srgbClr val="FFFFFF"/>
                  </a:solidFill>
                  <a:latin typeface="Open Sans Bold Italics"/>
                  <a:ea typeface="Open Sans Bold Italics"/>
                  <a:cs typeface="Open Sans Bold Italics"/>
                  <a:sym typeface="Open Sans Bold Italics"/>
                </a:rPr>
                <a:t>Crime Distribution by Ward and Types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144000" y="2755955"/>
            <a:ext cx="8115300" cy="5366242"/>
          </a:xfrm>
          <a:custGeom>
            <a:avLst/>
            <a:gdLst/>
            <a:ahLst/>
            <a:cxnLst/>
            <a:rect r="r" b="b" t="t" l="l"/>
            <a:pathLst>
              <a:path h="5366242" w="8115300">
                <a:moveTo>
                  <a:pt x="0" y="0"/>
                </a:moveTo>
                <a:lnTo>
                  <a:pt x="8115300" y="0"/>
                </a:lnTo>
                <a:lnTo>
                  <a:pt x="8115300" y="5366242"/>
                </a:lnTo>
                <a:lnTo>
                  <a:pt x="0" y="53662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28700" y="3048826"/>
            <a:ext cx="7783649" cy="2403514"/>
            <a:chOff x="0" y="0"/>
            <a:chExt cx="10863467" cy="335453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863467" cy="3354531"/>
            </a:xfrm>
            <a:custGeom>
              <a:avLst/>
              <a:gdLst/>
              <a:ahLst/>
              <a:cxnLst/>
              <a:rect r="r" b="b" t="t" l="l"/>
              <a:pathLst>
                <a:path h="3354531" w="10863467">
                  <a:moveTo>
                    <a:pt x="0" y="0"/>
                  </a:moveTo>
                  <a:lnTo>
                    <a:pt x="10863467" y="0"/>
                  </a:lnTo>
                  <a:lnTo>
                    <a:pt x="10863467" y="3354531"/>
                  </a:lnTo>
                  <a:lnTo>
                    <a:pt x="0" y="335453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42875"/>
              <a:ext cx="10863467" cy="349740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871"/>
                </a:lnSpc>
              </a:pP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📌 </a:t>
              </a:r>
              <a:r>
                <a:rPr lang="en-US" sz="2799">
                  <a:solidFill>
                    <a:srgbClr val="5CE1E6"/>
                  </a:solidFill>
                  <a:latin typeface="Open Sans"/>
                  <a:ea typeface="Open Sans"/>
                  <a:cs typeface="Open Sans"/>
                  <a:sym typeface="Open Sans"/>
                </a:rPr>
                <a:t>Ward 5</a:t>
              </a: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has the </a:t>
              </a:r>
              <a:r>
                <a:rPr lang="en-US" sz="2799">
                  <a:solidFill>
                    <a:srgbClr val="5CE1E6"/>
                  </a:solidFill>
                  <a:latin typeface="Open Sans"/>
                  <a:ea typeface="Open Sans"/>
                  <a:cs typeface="Open Sans"/>
                  <a:sym typeface="Open Sans"/>
                </a:rPr>
                <a:t>highest crime (813 cases)</a:t>
              </a:r>
            </a:p>
            <a:p>
              <a:pPr algn="l">
                <a:lnSpc>
                  <a:spcPts val="4871"/>
                </a:lnSpc>
              </a:pP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📌</a:t>
              </a:r>
              <a:r>
                <a:rPr lang="en-US" sz="2799">
                  <a:solidFill>
                    <a:srgbClr val="5CE1E6"/>
                  </a:solidFill>
                  <a:latin typeface="Open Sans"/>
                  <a:ea typeface="Open Sans"/>
                  <a:cs typeface="Open Sans"/>
                  <a:sym typeface="Open Sans"/>
                </a:rPr>
                <a:t> Ward 3</a:t>
              </a: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has the</a:t>
              </a:r>
              <a:r>
                <a:rPr lang="en-US" sz="2799">
                  <a:solidFill>
                    <a:srgbClr val="5CE1E6"/>
                  </a:solidFill>
                  <a:latin typeface="Open Sans"/>
                  <a:ea typeface="Open Sans"/>
                  <a:cs typeface="Open Sans"/>
                  <a:sym typeface="Open Sans"/>
                </a:rPr>
                <a:t> lowest crime (286 cases)</a:t>
              </a:r>
            </a:p>
            <a:p>
              <a:pPr algn="l">
                <a:lnSpc>
                  <a:spcPts val="4871"/>
                </a:lnSpc>
              </a:pP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📌 </a:t>
              </a:r>
              <a:r>
                <a:rPr lang="en-US" sz="2799">
                  <a:solidFill>
                    <a:srgbClr val="5CE1E6"/>
                  </a:solidFill>
                  <a:latin typeface="Open Sans"/>
                  <a:ea typeface="Open Sans"/>
                  <a:cs typeface="Open Sans"/>
                  <a:sym typeface="Open Sans"/>
                </a:rPr>
                <a:t>Wards 1 &amp; 2 </a:t>
              </a: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also have significant crime </a:t>
              </a:r>
              <a:r>
                <a:rPr lang="en-US" sz="2799">
                  <a:solidFill>
                    <a:srgbClr val="5CE1E6"/>
                  </a:solidFill>
                  <a:latin typeface="Open Sans"/>
                  <a:ea typeface="Open Sans"/>
                  <a:cs typeface="Open Sans"/>
                  <a:sym typeface="Open Sans"/>
                </a:rPr>
                <a:t>(535 &amp; 573 cases)</a:t>
              </a: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.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00829" y="5745212"/>
            <a:ext cx="7876016" cy="2591522"/>
            <a:chOff x="0" y="0"/>
            <a:chExt cx="10992382" cy="361693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992382" cy="3616930"/>
            </a:xfrm>
            <a:custGeom>
              <a:avLst/>
              <a:gdLst/>
              <a:ahLst/>
              <a:cxnLst/>
              <a:rect r="r" b="b" t="t" l="l"/>
              <a:pathLst>
                <a:path h="3616930" w="10992382">
                  <a:moveTo>
                    <a:pt x="0" y="0"/>
                  </a:moveTo>
                  <a:lnTo>
                    <a:pt x="10992382" y="0"/>
                  </a:lnTo>
                  <a:lnTo>
                    <a:pt x="10992382" y="3616930"/>
                  </a:lnTo>
                  <a:lnTo>
                    <a:pt x="0" y="361693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52400"/>
              <a:ext cx="10992382" cy="376933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220"/>
                </a:lnSpc>
              </a:pPr>
              <a:r>
                <a:rPr lang="en-US" sz="3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Ward 5 has the highest crime, Ward 3 the lowest, while Wards 1 &amp; 2 also see notable crime levels, indicating concentrated risk areas.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2F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83317" y="-285633"/>
            <a:ext cx="18671317" cy="10572633"/>
          </a:xfrm>
          <a:custGeom>
            <a:avLst/>
            <a:gdLst/>
            <a:ahLst/>
            <a:cxnLst/>
            <a:rect r="r" b="b" t="t" l="l"/>
            <a:pathLst>
              <a:path h="10572633" w="18671317">
                <a:moveTo>
                  <a:pt x="0" y="0"/>
                </a:moveTo>
                <a:lnTo>
                  <a:pt x="18671317" y="0"/>
                </a:lnTo>
                <a:lnTo>
                  <a:pt x="18671317" y="10572633"/>
                </a:lnTo>
                <a:lnTo>
                  <a:pt x="0" y="10572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76325" y="2038817"/>
            <a:ext cx="8223687" cy="717138"/>
            <a:chOff x="0" y="0"/>
            <a:chExt cx="11477618" cy="10008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477618" cy="1000893"/>
            </a:xfrm>
            <a:custGeom>
              <a:avLst/>
              <a:gdLst/>
              <a:ahLst/>
              <a:cxnLst/>
              <a:rect r="r" b="b" t="t" l="l"/>
              <a:pathLst>
                <a:path h="1000893" w="11477618">
                  <a:moveTo>
                    <a:pt x="0" y="0"/>
                  </a:moveTo>
                  <a:lnTo>
                    <a:pt x="11477618" y="0"/>
                  </a:lnTo>
                  <a:lnTo>
                    <a:pt x="11477618" y="1000893"/>
                  </a:lnTo>
                  <a:lnTo>
                    <a:pt x="0" y="10008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52400"/>
              <a:ext cx="11477618" cy="115329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220"/>
                </a:lnSpc>
              </a:pPr>
              <a:r>
                <a:rPr lang="en-US" b="true" sz="3000" i="true">
                  <a:solidFill>
                    <a:srgbClr val="FFFFFF"/>
                  </a:solidFill>
                  <a:latin typeface="Open Sans Bold Italics"/>
                  <a:ea typeface="Open Sans Bold Italics"/>
                  <a:cs typeface="Open Sans Bold Italics"/>
                  <a:sym typeface="Open Sans Bold Italics"/>
                </a:rPr>
                <a:t>Crime Distribution by Ward and Types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76325" y="3043520"/>
            <a:ext cx="7424523" cy="3013114"/>
            <a:chOff x="0" y="0"/>
            <a:chExt cx="10362243" cy="42053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362243" cy="4205336"/>
            </a:xfrm>
            <a:custGeom>
              <a:avLst/>
              <a:gdLst/>
              <a:ahLst/>
              <a:cxnLst/>
              <a:rect r="r" b="b" t="t" l="l"/>
              <a:pathLst>
                <a:path h="4205336" w="10362243">
                  <a:moveTo>
                    <a:pt x="0" y="0"/>
                  </a:moveTo>
                  <a:lnTo>
                    <a:pt x="10362243" y="0"/>
                  </a:lnTo>
                  <a:lnTo>
                    <a:pt x="10362243" y="4205336"/>
                  </a:lnTo>
                  <a:lnTo>
                    <a:pt x="0" y="420533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42875"/>
              <a:ext cx="10362243" cy="434821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871"/>
                </a:lnSpc>
              </a:pP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📌 </a:t>
              </a:r>
              <a:r>
                <a:rPr lang="en-US" sz="2799">
                  <a:solidFill>
                    <a:srgbClr val="5CE1E6"/>
                  </a:solidFill>
                  <a:latin typeface="Open Sans"/>
                  <a:ea typeface="Open Sans"/>
                  <a:cs typeface="Open Sans"/>
                  <a:sym typeface="Open Sans"/>
                </a:rPr>
                <a:t>Theft/Other </a:t>
              </a: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dominates </a:t>
              </a:r>
              <a:r>
                <a:rPr lang="en-US" sz="2799">
                  <a:solidFill>
                    <a:srgbClr val="5CE1E6"/>
                  </a:solidFill>
                  <a:latin typeface="Open Sans"/>
                  <a:ea typeface="Open Sans"/>
                  <a:cs typeface="Open Sans"/>
                  <a:sym typeface="Open Sans"/>
                </a:rPr>
                <a:t>WARD 1, 2, 3, 4, 6</a:t>
              </a: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(</a:t>
              </a:r>
              <a:r>
                <a:rPr lang="en-US" sz="2799">
                  <a:solidFill>
                    <a:srgbClr val="5CE1E6"/>
                  </a:solidFill>
                  <a:latin typeface="Open Sans"/>
                  <a:ea typeface="Open Sans"/>
                  <a:cs typeface="Open Sans"/>
                  <a:sym typeface="Open Sans"/>
                </a:rPr>
                <a:t>Peak: Ward 2 - 377 cases</a:t>
              </a: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).</a:t>
              </a:r>
            </a:p>
            <a:p>
              <a:pPr algn="l">
                <a:lnSpc>
                  <a:spcPts val="4871"/>
                </a:lnSpc>
              </a:pP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📌 </a:t>
              </a:r>
              <a:r>
                <a:rPr lang="en-US" sz="2799">
                  <a:solidFill>
                    <a:srgbClr val="5CE1E6"/>
                  </a:solidFill>
                  <a:latin typeface="Open Sans"/>
                  <a:ea typeface="Open Sans"/>
                  <a:cs typeface="Open Sans"/>
                  <a:sym typeface="Open Sans"/>
                </a:rPr>
                <a:t>Theft f/Auto</a:t>
              </a: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leads in </a:t>
              </a:r>
              <a:r>
                <a:rPr lang="en-US" sz="2799">
                  <a:solidFill>
                    <a:srgbClr val="5CE1E6"/>
                  </a:solidFill>
                  <a:latin typeface="Open Sans"/>
                  <a:ea typeface="Open Sans"/>
                  <a:cs typeface="Open Sans"/>
                  <a:sym typeface="Open Sans"/>
                </a:rPr>
                <a:t>Ward 5 (236 cases)</a:t>
              </a: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.</a:t>
              </a:r>
            </a:p>
            <a:p>
              <a:pPr algn="l">
                <a:lnSpc>
                  <a:spcPts val="4871"/>
                </a:lnSpc>
              </a:pP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📌 </a:t>
              </a:r>
              <a:r>
                <a:rPr lang="en-US" sz="2799">
                  <a:solidFill>
                    <a:srgbClr val="5CE1E6"/>
                  </a:solidFill>
                  <a:latin typeface="Open Sans"/>
                  <a:ea typeface="Open Sans"/>
                  <a:cs typeface="Open Sans"/>
                  <a:sym typeface="Open Sans"/>
                </a:rPr>
                <a:t>Motor Vehicle</a:t>
              </a: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Theft is highest in </a:t>
              </a:r>
              <a:r>
                <a:rPr lang="en-US" sz="2799">
                  <a:solidFill>
                    <a:srgbClr val="5CE1E6"/>
                  </a:solidFill>
                  <a:latin typeface="Open Sans"/>
                  <a:ea typeface="Open Sans"/>
                  <a:cs typeface="Open Sans"/>
                  <a:sym typeface="Open Sans"/>
                </a:rPr>
                <a:t>Ward 7 &amp; 8 (136 &amp; 114 cases)</a:t>
              </a: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.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76325" y="6344199"/>
            <a:ext cx="7424523" cy="1277072"/>
            <a:chOff x="0" y="0"/>
            <a:chExt cx="10362243" cy="178238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362243" cy="1782381"/>
            </a:xfrm>
            <a:custGeom>
              <a:avLst/>
              <a:gdLst/>
              <a:ahLst/>
              <a:cxnLst/>
              <a:rect r="r" b="b" t="t" l="l"/>
              <a:pathLst>
                <a:path h="1782381" w="10362243">
                  <a:moveTo>
                    <a:pt x="0" y="0"/>
                  </a:moveTo>
                  <a:lnTo>
                    <a:pt x="10362243" y="0"/>
                  </a:lnTo>
                  <a:lnTo>
                    <a:pt x="10362243" y="1782381"/>
                  </a:lnTo>
                  <a:lnTo>
                    <a:pt x="0" y="178238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52400"/>
              <a:ext cx="10362243" cy="193478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220"/>
                </a:lnSpc>
              </a:pPr>
              <a:r>
                <a:rPr lang="en-US" sz="3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Note: Ward</a:t>
              </a:r>
              <a:r>
                <a:rPr lang="en-US" sz="3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represents administrative districts in the city.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9144000" y="2755955"/>
            <a:ext cx="8115300" cy="4575000"/>
          </a:xfrm>
          <a:custGeom>
            <a:avLst/>
            <a:gdLst/>
            <a:ahLst/>
            <a:cxnLst/>
            <a:rect r="r" b="b" t="t" l="l"/>
            <a:pathLst>
              <a:path h="4575000" w="8115300">
                <a:moveTo>
                  <a:pt x="0" y="0"/>
                </a:moveTo>
                <a:lnTo>
                  <a:pt x="8115300" y="0"/>
                </a:lnTo>
                <a:lnTo>
                  <a:pt x="8115300" y="4575000"/>
                </a:lnTo>
                <a:lnTo>
                  <a:pt x="0" y="4575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2F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83317" y="-76820"/>
            <a:ext cx="18671317" cy="10572633"/>
          </a:xfrm>
          <a:custGeom>
            <a:avLst/>
            <a:gdLst/>
            <a:ahLst/>
            <a:cxnLst/>
            <a:rect r="r" b="b" t="t" l="l"/>
            <a:pathLst>
              <a:path h="10572633" w="18671317">
                <a:moveTo>
                  <a:pt x="0" y="0"/>
                </a:moveTo>
                <a:lnTo>
                  <a:pt x="18671317" y="0"/>
                </a:lnTo>
                <a:lnTo>
                  <a:pt x="18671317" y="10572634"/>
                </a:lnTo>
                <a:lnTo>
                  <a:pt x="0" y="105726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47025" y="408939"/>
            <a:ext cx="8189499" cy="1496187"/>
            <a:chOff x="0" y="0"/>
            <a:chExt cx="10919332" cy="199491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919332" cy="1994916"/>
            </a:xfrm>
            <a:custGeom>
              <a:avLst/>
              <a:gdLst/>
              <a:ahLst/>
              <a:cxnLst/>
              <a:rect r="r" b="b" t="t" l="l"/>
              <a:pathLst>
                <a:path h="1994916" w="10919332">
                  <a:moveTo>
                    <a:pt x="0" y="0"/>
                  </a:moveTo>
                  <a:lnTo>
                    <a:pt x="10919332" y="0"/>
                  </a:lnTo>
                  <a:lnTo>
                    <a:pt x="10919332" y="1994916"/>
                  </a:lnTo>
                  <a:lnTo>
                    <a:pt x="0" y="19949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61925"/>
              <a:ext cx="10919332" cy="215684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972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3702940"/>
            <a:ext cx="9007824" cy="1184314"/>
            <a:chOff x="0" y="0"/>
            <a:chExt cx="12572021" cy="16529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572021" cy="1652920"/>
            </a:xfrm>
            <a:custGeom>
              <a:avLst/>
              <a:gdLst/>
              <a:ahLst/>
              <a:cxnLst/>
              <a:rect r="r" b="b" t="t" l="l"/>
              <a:pathLst>
                <a:path h="1652920" w="12572021">
                  <a:moveTo>
                    <a:pt x="0" y="0"/>
                  </a:moveTo>
                  <a:lnTo>
                    <a:pt x="12572021" y="0"/>
                  </a:lnTo>
                  <a:lnTo>
                    <a:pt x="12572021" y="1652920"/>
                  </a:lnTo>
                  <a:lnTo>
                    <a:pt x="0" y="16529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42875"/>
              <a:ext cx="12572021" cy="17957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871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23950" y="3344371"/>
            <a:ext cx="8223687" cy="717138"/>
            <a:chOff x="0" y="0"/>
            <a:chExt cx="11477618" cy="100089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477618" cy="1000893"/>
            </a:xfrm>
            <a:custGeom>
              <a:avLst/>
              <a:gdLst/>
              <a:ahLst/>
              <a:cxnLst/>
              <a:rect r="r" b="b" t="t" l="l"/>
              <a:pathLst>
                <a:path h="1000893" w="11477618">
                  <a:moveTo>
                    <a:pt x="0" y="0"/>
                  </a:moveTo>
                  <a:lnTo>
                    <a:pt x="11477618" y="0"/>
                  </a:lnTo>
                  <a:lnTo>
                    <a:pt x="11477618" y="1000893"/>
                  </a:lnTo>
                  <a:lnTo>
                    <a:pt x="0" y="10008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52400"/>
              <a:ext cx="11477618" cy="115329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220"/>
                </a:lnSpc>
              </a:pPr>
              <a:r>
                <a:rPr lang="en-US" b="true" sz="3000" i="true">
                  <a:solidFill>
                    <a:srgbClr val="FFFFFF"/>
                  </a:solidFill>
                  <a:latin typeface="Open Sans Bold Italics"/>
                  <a:ea typeface="Open Sans Bold Italics"/>
                  <a:cs typeface="Open Sans Bold Italics"/>
                  <a:sym typeface="Open Sans Bold Italics"/>
                </a:rPr>
                <a:t>Insight from Data Analysis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0592495" y="1556145"/>
            <a:ext cx="7114399" cy="9442272"/>
          </a:xfrm>
          <a:custGeom>
            <a:avLst/>
            <a:gdLst/>
            <a:ahLst/>
            <a:cxnLst/>
            <a:rect r="r" b="b" t="t" l="l"/>
            <a:pathLst>
              <a:path h="9442272" w="7114399">
                <a:moveTo>
                  <a:pt x="0" y="0"/>
                </a:moveTo>
                <a:lnTo>
                  <a:pt x="7114398" y="0"/>
                </a:lnTo>
                <a:lnTo>
                  <a:pt x="7114398" y="9442272"/>
                </a:lnTo>
                <a:lnTo>
                  <a:pt x="0" y="94422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28700" y="1066800"/>
            <a:ext cx="7923641" cy="2103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80"/>
              </a:lnSpc>
            </a:pPr>
            <a:r>
              <a:rPr lang="en-US" sz="72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Key Findings and Recomendation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971550" y="4295097"/>
            <a:ext cx="8223687" cy="4232314"/>
            <a:chOff x="0" y="0"/>
            <a:chExt cx="11477618" cy="590694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477618" cy="5906947"/>
            </a:xfrm>
            <a:custGeom>
              <a:avLst/>
              <a:gdLst/>
              <a:ahLst/>
              <a:cxnLst/>
              <a:rect r="r" b="b" t="t" l="l"/>
              <a:pathLst>
                <a:path h="5906947" w="11477618">
                  <a:moveTo>
                    <a:pt x="0" y="0"/>
                  </a:moveTo>
                  <a:lnTo>
                    <a:pt x="11477618" y="0"/>
                  </a:lnTo>
                  <a:lnTo>
                    <a:pt x="11477618" y="5906947"/>
                  </a:lnTo>
                  <a:lnTo>
                    <a:pt x="0" y="59069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42875"/>
              <a:ext cx="11477618" cy="604982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604519" indent="-302260" lvl="1">
                <a:lnSpc>
                  <a:spcPts val="4871"/>
                </a:lnSpc>
                <a:buFont typeface="Arial"/>
                <a:buChar char="•"/>
              </a:pP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Crime P</a:t>
              </a: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eaks: </a:t>
              </a:r>
              <a:r>
                <a:rPr lang="en-US" sz="2799">
                  <a:solidFill>
                    <a:srgbClr val="5CE1E6"/>
                  </a:solidFill>
                  <a:latin typeface="Open Sans"/>
                  <a:ea typeface="Open Sans"/>
                  <a:cs typeface="Open Sans"/>
                  <a:sym typeface="Open Sans"/>
                </a:rPr>
                <a:t>Most crimes</a:t>
              </a: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happen in the </a:t>
              </a:r>
              <a:r>
                <a:rPr lang="en-US" sz="2799">
                  <a:solidFill>
                    <a:srgbClr val="5CE1E6"/>
                  </a:solidFill>
                  <a:latin typeface="Open Sans"/>
                  <a:ea typeface="Open Sans"/>
                  <a:cs typeface="Open Sans"/>
                  <a:sym typeface="Open Sans"/>
                </a:rPr>
                <a:t>evening</a:t>
              </a: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lang="en-US" sz="2799">
                  <a:solidFill>
                    <a:srgbClr val="5CE1E6"/>
                  </a:solidFill>
                  <a:latin typeface="Open Sans"/>
                  <a:ea typeface="Open Sans"/>
                  <a:cs typeface="Open Sans"/>
                  <a:sym typeface="Open Sans"/>
                </a:rPr>
                <a:t>mainly theft &amp; vehicle theft</a:t>
              </a: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.</a:t>
              </a:r>
            </a:p>
            <a:p>
              <a:pPr algn="l" marL="604519" indent="-302260" lvl="1">
                <a:lnSpc>
                  <a:spcPts val="4871"/>
                </a:lnSpc>
                <a:buFont typeface="Arial"/>
                <a:buChar char="•"/>
              </a:pP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High-Risk Areas: </a:t>
              </a:r>
              <a:r>
                <a:rPr lang="en-US" sz="2799">
                  <a:solidFill>
                    <a:srgbClr val="5CE1E6"/>
                  </a:solidFill>
                  <a:latin typeface="Open Sans"/>
                  <a:ea typeface="Open Sans"/>
                  <a:cs typeface="Open Sans"/>
                  <a:sym typeface="Open Sans"/>
                </a:rPr>
                <a:t>Ward 5 has the highest crime</a:t>
              </a: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rate, with hotspots in poorly lit areas.</a:t>
              </a:r>
            </a:p>
            <a:p>
              <a:pPr algn="l" marL="604519" indent="-302260" lvl="1">
                <a:lnSpc>
                  <a:spcPts val="4871"/>
                </a:lnSpc>
                <a:buFont typeface="Arial"/>
                <a:buChar char="•"/>
              </a:pP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Crime Trends: Incidents are concentrated in specific locations, requiring targeted action.</a:t>
              </a:r>
            </a:p>
            <a:p>
              <a:pPr algn="l">
                <a:lnSpc>
                  <a:spcPts val="4871"/>
                </a:lnSpc>
              </a:pP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2F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83317" y="-76820"/>
            <a:ext cx="18671317" cy="10572633"/>
          </a:xfrm>
          <a:custGeom>
            <a:avLst/>
            <a:gdLst/>
            <a:ahLst/>
            <a:cxnLst/>
            <a:rect r="r" b="b" t="t" l="l"/>
            <a:pathLst>
              <a:path h="10572633" w="18671317">
                <a:moveTo>
                  <a:pt x="0" y="0"/>
                </a:moveTo>
                <a:lnTo>
                  <a:pt x="18671317" y="0"/>
                </a:lnTo>
                <a:lnTo>
                  <a:pt x="18671317" y="10572634"/>
                </a:lnTo>
                <a:lnTo>
                  <a:pt x="0" y="105726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47025" y="408939"/>
            <a:ext cx="8189499" cy="1496187"/>
            <a:chOff x="0" y="0"/>
            <a:chExt cx="10919332" cy="199491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919332" cy="1994916"/>
            </a:xfrm>
            <a:custGeom>
              <a:avLst/>
              <a:gdLst/>
              <a:ahLst/>
              <a:cxnLst/>
              <a:rect r="r" b="b" t="t" l="l"/>
              <a:pathLst>
                <a:path h="1994916" w="10919332">
                  <a:moveTo>
                    <a:pt x="0" y="0"/>
                  </a:moveTo>
                  <a:lnTo>
                    <a:pt x="10919332" y="0"/>
                  </a:lnTo>
                  <a:lnTo>
                    <a:pt x="10919332" y="1994916"/>
                  </a:lnTo>
                  <a:lnTo>
                    <a:pt x="0" y="19949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61925"/>
              <a:ext cx="10919332" cy="215684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972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2494851"/>
            <a:ext cx="9007824" cy="1184314"/>
            <a:chOff x="0" y="0"/>
            <a:chExt cx="12572021" cy="16529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572021" cy="1652920"/>
            </a:xfrm>
            <a:custGeom>
              <a:avLst/>
              <a:gdLst/>
              <a:ahLst/>
              <a:cxnLst/>
              <a:rect r="r" b="b" t="t" l="l"/>
              <a:pathLst>
                <a:path h="1652920" w="12572021">
                  <a:moveTo>
                    <a:pt x="0" y="0"/>
                  </a:moveTo>
                  <a:lnTo>
                    <a:pt x="12572021" y="0"/>
                  </a:lnTo>
                  <a:lnTo>
                    <a:pt x="12572021" y="1652920"/>
                  </a:lnTo>
                  <a:lnTo>
                    <a:pt x="0" y="16529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42875"/>
              <a:ext cx="12572021" cy="17957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871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23950" y="2136282"/>
            <a:ext cx="8223687" cy="717138"/>
            <a:chOff x="0" y="0"/>
            <a:chExt cx="11477618" cy="100089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477618" cy="1000893"/>
            </a:xfrm>
            <a:custGeom>
              <a:avLst/>
              <a:gdLst/>
              <a:ahLst/>
              <a:cxnLst/>
              <a:rect r="r" b="b" t="t" l="l"/>
              <a:pathLst>
                <a:path h="1000893" w="11477618">
                  <a:moveTo>
                    <a:pt x="0" y="0"/>
                  </a:moveTo>
                  <a:lnTo>
                    <a:pt x="11477618" y="0"/>
                  </a:lnTo>
                  <a:lnTo>
                    <a:pt x="11477618" y="1000893"/>
                  </a:lnTo>
                  <a:lnTo>
                    <a:pt x="0" y="10008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52400"/>
              <a:ext cx="11477618" cy="115329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220"/>
                </a:lnSpc>
              </a:pPr>
              <a:r>
                <a:rPr lang="en-US" b="true" sz="3000" i="true">
                  <a:solidFill>
                    <a:srgbClr val="FFFFFF"/>
                  </a:solidFill>
                  <a:latin typeface="Open Sans Bold Italics"/>
                  <a:ea typeface="Open Sans Bold Italics"/>
                  <a:cs typeface="Open Sans Bold Italics"/>
                  <a:sym typeface="Open Sans Bold Italics"/>
                </a:rPr>
                <a:t>Crime Prevention Strategies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19601" y="3087008"/>
            <a:ext cx="10241312" cy="4232314"/>
            <a:chOff x="0" y="0"/>
            <a:chExt cx="14293574" cy="590694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293574" cy="5906947"/>
            </a:xfrm>
            <a:custGeom>
              <a:avLst/>
              <a:gdLst/>
              <a:ahLst/>
              <a:cxnLst/>
              <a:rect r="r" b="b" t="t" l="l"/>
              <a:pathLst>
                <a:path h="5906947" w="14293574">
                  <a:moveTo>
                    <a:pt x="0" y="0"/>
                  </a:moveTo>
                  <a:lnTo>
                    <a:pt x="14293574" y="0"/>
                  </a:lnTo>
                  <a:lnTo>
                    <a:pt x="14293574" y="5906947"/>
                  </a:lnTo>
                  <a:lnTo>
                    <a:pt x="0" y="59069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42875"/>
              <a:ext cx="14293574" cy="604982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604519" indent="-302260" lvl="1">
                <a:lnSpc>
                  <a:spcPts val="4871"/>
                </a:lnSpc>
                <a:buFont typeface="Arial"/>
                <a:buChar char="•"/>
              </a:pPr>
              <a:r>
                <a:rPr lang="en-US" sz="2799">
                  <a:solidFill>
                    <a:srgbClr val="5CE1E6"/>
                  </a:solidFill>
                  <a:latin typeface="Open Sans"/>
                  <a:ea typeface="Open Sans"/>
                  <a:cs typeface="Open Sans"/>
                  <a:sym typeface="Open Sans"/>
                </a:rPr>
                <a:t>Boost p</a:t>
              </a:r>
              <a:r>
                <a:rPr lang="en-US" sz="2799">
                  <a:solidFill>
                    <a:srgbClr val="5CE1E6"/>
                  </a:solidFill>
                  <a:latin typeface="Open Sans"/>
                  <a:ea typeface="Open Sans"/>
                  <a:cs typeface="Open Sans"/>
                  <a:sym typeface="Open Sans"/>
                </a:rPr>
                <a:t>atrols</a:t>
              </a: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in high-crime areas, especially </a:t>
              </a:r>
              <a:r>
                <a:rPr lang="en-US" sz="2799">
                  <a:solidFill>
                    <a:srgbClr val="5CE1E6"/>
                  </a:solidFill>
                  <a:latin typeface="Open Sans"/>
                  <a:ea typeface="Open Sans"/>
                  <a:cs typeface="Open Sans"/>
                  <a:sym typeface="Open Sans"/>
                </a:rPr>
                <a:t>at evening and night</a:t>
              </a: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.</a:t>
              </a:r>
            </a:p>
            <a:p>
              <a:pPr algn="l" marL="604519" indent="-302260" lvl="1">
                <a:lnSpc>
                  <a:spcPts val="4871"/>
                </a:lnSpc>
                <a:buFont typeface="Arial"/>
                <a:buChar char="•"/>
              </a:pPr>
              <a:r>
                <a:rPr lang="en-US" sz="2799">
                  <a:solidFill>
                    <a:srgbClr val="5CE1E6"/>
                  </a:solidFill>
                  <a:latin typeface="Open Sans"/>
                  <a:ea typeface="Open Sans"/>
                  <a:cs typeface="Open Sans"/>
                  <a:sym typeface="Open Sans"/>
                </a:rPr>
                <a:t>In</a:t>
              </a:r>
              <a:r>
                <a:rPr lang="en-US" sz="2799">
                  <a:solidFill>
                    <a:srgbClr val="5CE1E6"/>
                  </a:solidFill>
                  <a:latin typeface="Open Sans"/>
                  <a:ea typeface="Open Sans"/>
                  <a:cs typeface="Open Sans"/>
                  <a:sym typeface="Open Sans"/>
                </a:rPr>
                <a:t>stall</a:t>
              </a: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more </a:t>
              </a:r>
              <a:r>
                <a:rPr lang="en-US" sz="2799">
                  <a:solidFill>
                    <a:srgbClr val="5CE1E6"/>
                  </a:solidFill>
                  <a:latin typeface="Open Sans"/>
                  <a:ea typeface="Open Sans"/>
                  <a:cs typeface="Open Sans"/>
                  <a:sym typeface="Open Sans"/>
                </a:rPr>
                <a:t>CCTV</a:t>
              </a: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&amp; </a:t>
              </a:r>
              <a:r>
                <a:rPr lang="en-US" sz="2799">
                  <a:solidFill>
                    <a:srgbClr val="5CE1E6"/>
                  </a:solidFill>
                  <a:latin typeface="Open Sans"/>
                  <a:ea typeface="Open Sans"/>
                  <a:cs typeface="Open Sans"/>
                  <a:sym typeface="Open Sans"/>
                </a:rPr>
                <a:t>streetlights</a:t>
              </a: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in dark hotspots.</a:t>
              </a:r>
            </a:p>
            <a:p>
              <a:pPr algn="l" marL="604519" indent="-302260" lvl="1">
                <a:lnSpc>
                  <a:spcPts val="4871"/>
                </a:lnSpc>
                <a:buFont typeface="Arial"/>
                <a:buChar char="•"/>
              </a:pP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Use</a:t>
              </a:r>
              <a:r>
                <a:rPr lang="en-US" sz="2799">
                  <a:solidFill>
                    <a:srgbClr val="5CE1E6"/>
                  </a:solidFill>
                  <a:latin typeface="Open Sans"/>
                  <a:ea typeface="Open Sans"/>
                  <a:cs typeface="Open Sans"/>
                  <a:sym typeface="Open Sans"/>
                </a:rPr>
                <a:t> data-driven policing</a:t>
              </a: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to track and prevent crime.</a:t>
              </a:r>
            </a:p>
            <a:p>
              <a:pPr algn="l" marL="604519" indent="-302260" lvl="1">
                <a:lnSpc>
                  <a:spcPts val="4871"/>
                </a:lnSpc>
                <a:buFont typeface="Arial"/>
                <a:buChar char="•"/>
              </a:pPr>
              <a:r>
                <a:rPr lang="en-US" sz="2799">
                  <a:solidFill>
                    <a:srgbClr val="5CE1E6"/>
                  </a:solidFill>
                  <a:latin typeface="Open Sans"/>
                  <a:ea typeface="Open Sans"/>
                  <a:cs typeface="Open Sans"/>
                  <a:sym typeface="Open Sans"/>
                </a:rPr>
                <a:t>Engage communities in safety</a:t>
              </a: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programs &amp; neighborhood watches.</a:t>
              </a:r>
            </a:p>
            <a:p>
              <a:pPr algn="l" marL="604519" indent="-302260" lvl="1">
                <a:lnSpc>
                  <a:spcPts val="4871"/>
                </a:lnSpc>
                <a:buFont typeface="Arial"/>
                <a:buChar char="•"/>
              </a:pPr>
              <a:r>
                <a:rPr lang="en-US" sz="2799">
                  <a:solidFill>
                    <a:srgbClr val="5CE1E6"/>
                  </a:solidFill>
                  <a:latin typeface="Open Sans"/>
                  <a:ea typeface="Open Sans"/>
                  <a:cs typeface="Open Sans"/>
                  <a:sym typeface="Open Sans"/>
                </a:rPr>
                <a:t>Raise awareness </a:t>
              </a: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on theft prevention &amp; personal safety.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0802045" y="1166558"/>
            <a:ext cx="7105579" cy="9565543"/>
          </a:xfrm>
          <a:custGeom>
            <a:avLst/>
            <a:gdLst/>
            <a:ahLst/>
            <a:cxnLst/>
            <a:rect r="r" b="b" t="t" l="l"/>
            <a:pathLst>
              <a:path h="9565543" w="7105579">
                <a:moveTo>
                  <a:pt x="0" y="0"/>
                </a:moveTo>
                <a:lnTo>
                  <a:pt x="7105579" y="0"/>
                </a:lnTo>
                <a:lnTo>
                  <a:pt x="7105579" y="9565543"/>
                </a:lnTo>
                <a:lnTo>
                  <a:pt x="0" y="95655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2F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83317" y="-76820"/>
            <a:ext cx="18671317" cy="10572633"/>
          </a:xfrm>
          <a:custGeom>
            <a:avLst/>
            <a:gdLst/>
            <a:ahLst/>
            <a:cxnLst/>
            <a:rect r="r" b="b" t="t" l="l"/>
            <a:pathLst>
              <a:path h="10572633" w="18671317">
                <a:moveTo>
                  <a:pt x="0" y="0"/>
                </a:moveTo>
                <a:lnTo>
                  <a:pt x="18671317" y="0"/>
                </a:lnTo>
                <a:lnTo>
                  <a:pt x="18671317" y="10572634"/>
                </a:lnTo>
                <a:lnTo>
                  <a:pt x="0" y="105726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47025" y="408939"/>
            <a:ext cx="8189499" cy="1496187"/>
            <a:chOff x="0" y="0"/>
            <a:chExt cx="10919332" cy="199491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919332" cy="1994916"/>
            </a:xfrm>
            <a:custGeom>
              <a:avLst/>
              <a:gdLst/>
              <a:ahLst/>
              <a:cxnLst/>
              <a:rect r="r" b="b" t="t" l="l"/>
              <a:pathLst>
                <a:path h="1994916" w="10919332">
                  <a:moveTo>
                    <a:pt x="0" y="0"/>
                  </a:moveTo>
                  <a:lnTo>
                    <a:pt x="10919332" y="0"/>
                  </a:lnTo>
                  <a:lnTo>
                    <a:pt x="10919332" y="1994916"/>
                  </a:lnTo>
                  <a:lnTo>
                    <a:pt x="0" y="19949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61925"/>
              <a:ext cx="10919332" cy="215684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972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295324" y="5209497"/>
            <a:ext cx="11697352" cy="717138"/>
            <a:chOff x="0" y="0"/>
            <a:chExt cx="16325735" cy="100089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325735" cy="1000893"/>
            </a:xfrm>
            <a:custGeom>
              <a:avLst/>
              <a:gdLst/>
              <a:ahLst/>
              <a:cxnLst/>
              <a:rect r="r" b="b" t="t" l="l"/>
              <a:pathLst>
                <a:path h="1000893" w="16325735">
                  <a:moveTo>
                    <a:pt x="0" y="0"/>
                  </a:moveTo>
                  <a:lnTo>
                    <a:pt x="16325735" y="0"/>
                  </a:lnTo>
                  <a:lnTo>
                    <a:pt x="16325735" y="1000893"/>
                  </a:lnTo>
                  <a:lnTo>
                    <a:pt x="0" y="10008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33350"/>
              <a:ext cx="16325735" cy="113424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350"/>
                </a:lnSpc>
              </a:pPr>
              <a:r>
                <a:rPr lang="en-US" sz="25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Data source: Metropolitan Police Department (MPD)| Licensed under CC BY 4.0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743623" y="3840827"/>
            <a:ext cx="8800753" cy="1055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80"/>
              </a:lnSpc>
            </a:pPr>
            <a:r>
              <a:rPr lang="en-US" sz="72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2F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83317" y="-76820"/>
            <a:ext cx="18671317" cy="10572633"/>
          </a:xfrm>
          <a:custGeom>
            <a:avLst/>
            <a:gdLst/>
            <a:ahLst/>
            <a:cxnLst/>
            <a:rect r="r" b="b" t="t" l="l"/>
            <a:pathLst>
              <a:path h="10572633" w="18671317">
                <a:moveTo>
                  <a:pt x="0" y="0"/>
                </a:moveTo>
                <a:lnTo>
                  <a:pt x="18671317" y="0"/>
                </a:lnTo>
                <a:lnTo>
                  <a:pt x="18671317" y="10572634"/>
                </a:lnTo>
                <a:lnTo>
                  <a:pt x="0" y="105726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61938" y="3083842"/>
            <a:ext cx="3806574" cy="692497"/>
            <a:chOff x="0" y="0"/>
            <a:chExt cx="5075432" cy="9233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075431" cy="923330"/>
            </a:xfrm>
            <a:custGeom>
              <a:avLst/>
              <a:gdLst/>
              <a:ahLst/>
              <a:cxnLst/>
              <a:rect r="r" b="b" t="t" l="l"/>
              <a:pathLst>
                <a:path h="923330" w="5075431">
                  <a:moveTo>
                    <a:pt x="0" y="0"/>
                  </a:moveTo>
                  <a:lnTo>
                    <a:pt x="5075431" y="0"/>
                  </a:lnTo>
                  <a:lnTo>
                    <a:pt x="5075431" y="923330"/>
                  </a:lnTo>
                  <a:lnTo>
                    <a:pt x="0" y="92333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5075432" cy="92333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67031" indent="-183515" lvl="1">
                <a:lnSpc>
                  <a:spcPts val="2040"/>
                </a:lnSpc>
                <a:buFont typeface="Arial"/>
                <a:buChar char="•"/>
              </a:pPr>
              <a:r>
                <a:rPr lang="en-US" sz="17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Purpose of the report </a:t>
              </a:r>
            </a:p>
            <a:p>
              <a:pPr algn="l" marL="367031" indent="-183515" lvl="1">
                <a:lnSpc>
                  <a:spcPts val="2040"/>
                </a:lnSpc>
                <a:buFont typeface="Arial"/>
                <a:buChar char="•"/>
              </a:pPr>
              <a:r>
                <a:rPr lang="en-US" sz="17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Data sources and methodology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480988" y="2350778"/>
            <a:ext cx="7348463" cy="797090"/>
            <a:chOff x="0" y="0"/>
            <a:chExt cx="9797951" cy="10627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797951" cy="1062786"/>
            </a:xfrm>
            <a:custGeom>
              <a:avLst/>
              <a:gdLst/>
              <a:ahLst/>
              <a:cxnLst/>
              <a:rect r="r" b="b" t="t" l="l"/>
              <a:pathLst>
                <a:path h="1062786" w="9797951">
                  <a:moveTo>
                    <a:pt x="0" y="0"/>
                  </a:moveTo>
                  <a:lnTo>
                    <a:pt x="9797951" y="0"/>
                  </a:lnTo>
                  <a:lnTo>
                    <a:pt x="9797951" y="1062786"/>
                  </a:lnTo>
                  <a:lnTo>
                    <a:pt x="0" y="106278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9797951" cy="10627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620"/>
                </a:lnSpc>
              </a:pPr>
              <a:r>
                <a:rPr lang="en-US" sz="3850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Overview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52635" y="2154501"/>
            <a:ext cx="1437144" cy="1499443"/>
            <a:chOff x="0" y="0"/>
            <a:chExt cx="1916192" cy="199925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16192" cy="1999257"/>
            </a:xfrm>
            <a:custGeom>
              <a:avLst/>
              <a:gdLst/>
              <a:ahLst/>
              <a:cxnLst/>
              <a:rect r="r" b="b" t="t" l="l"/>
              <a:pathLst>
                <a:path h="1999257" w="1916192">
                  <a:moveTo>
                    <a:pt x="0" y="0"/>
                  </a:moveTo>
                  <a:lnTo>
                    <a:pt x="1916192" y="0"/>
                  </a:lnTo>
                  <a:lnTo>
                    <a:pt x="1916192" y="1999257"/>
                  </a:lnTo>
                  <a:lnTo>
                    <a:pt x="0" y="19992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0"/>
              <a:ext cx="1916192" cy="199925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639"/>
                </a:lnSpc>
              </a:pPr>
              <a:r>
                <a:rPr lang="en-US" sz="7199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01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847025" y="408939"/>
            <a:ext cx="8189499" cy="1496187"/>
            <a:chOff x="0" y="0"/>
            <a:chExt cx="10919332" cy="199491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919332" cy="1994916"/>
            </a:xfrm>
            <a:custGeom>
              <a:avLst/>
              <a:gdLst/>
              <a:ahLst/>
              <a:cxnLst/>
              <a:rect r="r" b="b" t="t" l="l"/>
              <a:pathLst>
                <a:path h="1994916" w="10919332">
                  <a:moveTo>
                    <a:pt x="0" y="0"/>
                  </a:moveTo>
                  <a:lnTo>
                    <a:pt x="10919332" y="0"/>
                  </a:lnTo>
                  <a:lnTo>
                    <a:pt x="10919332" y="1994916"/>
                  </a:lnTo>
                  <a:lnTo>
                    <a:pt x="0" y="19949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61925"/>
              <a:ext cx="10919332" cy="215684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9720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0812211" y="1157033"/>
            <a:ext cx="7237662" cy="9605867"/>
          </a:xfrm>
          <a:custGeom>
            <a:avLst/>
            <a:gdLst/>
            <a:ahLst/>
            <a:cxnLst/>
            <a:rect r="r" b="b" t="t" l="l"/>
            <a:pathLst>
              <a:path h="9605867" w="7237662">
                <a:moveTo>
                  <a:pt x="0" y="0"/>
                </a:moveTo>
                <a:lnTo>
                  <a:pt x="7237661" y="0"/>
                </a:lnTo>
                <a:lnTo>
                  <a:pt x="7237661" y="9605867"/>
                </a:lnTo>
                <a:lnTo>
                  <a:pt x="0" y="96058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28700" y="1066800"/>
            <a:ext cx="8800753" cy="1055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80"/>
              </a:lnSpc>
            </a:pPr>
            <a:r>
              <a:rPr lang="en-US" sz="72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Report Outline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2461940" y="4804684"/>
            <a:ext cx="6474989" cy="692497"/>
            <a:chOff x="0" y="0"/>
            <a:chExt cx="8633319" cy="92333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633319" cy="923330"/>
            </a:xfrm>
            <a:custGeom>
              <a:avLst/>
              <a:gdLst/>
              <a:ahLst/>
              <a:cxnLst/>
              <a:rect r="r" b="b" t="t" l="l"/>
              <a:pathLst>
                <a:path h="923330" w="8633319">
                  <a:moveTo>
                    <a:pt x="0" y="0"/>
                  </a:moveTo>
                  <a:lnTo>
                    <a:pt x="8633319" y="0"/>
                  </a:lnTo>
                  <a:lnTo>
                    <a:pt x="8633319" y="923330"/>
                  </a:lnTo>
                  <a:lnTo>
                    <a:pt x="0" y="92333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0"/>
              <a:ext cx="8633319" cy="92333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67031" indent="-183515" lvl="1">
                <a:lnSpc>
                  <a:spcPts val="2040"/>
                </a:lnSpc>
                <a:buFont typeface="Arial"/>
                <a:buChar char="•"/>
              </a:pPr>
              <a:r>
                <a:rPr lang="en-US" sz="17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Most Common Crime Types and Methods</a:t>
              </a:r>
            </a:p>
            <a:p>
              <a:pPr algn="l" marL="367031" indent="-183515" lvl="1">
                <a:lnSpc>
                  <a:spcPts val="2040"/>
                </a:lnSpc>
                <a:buFont typeface="Arial"/>
                <a:buChar char="•"/>
              </a:pPr>
              <a:r>
                <a:rPr lang="en-US" sz="17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Time-Based Insights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2480990" y="4069744"/>
            <a:ext cx="11590238" cy="797090"/>
            <a:chOff x="0" y="0"/>
            <a:chExt cx="15453651" cy="106278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5453651" cy="1062786"/>
            </a:xfrm>
            <a:custGeom>
              <a:avLst/>
              <a:gdLst/>
              <a:ahLst/>
              <a:cxnLst/>
              <a:rect r="r" b="b" t="t" l="l"/>
              <a:pathLst>
                <a:path h="1062786" w="15453651">
                  <a:moveTo>
                    <a:pt x="0" y="0"/>
                  </a:moveTo>
                  <a:lnTo>
                    <a:pt x="15453651" y="0"/>
                  </a:lnTo>
                  <a:lnTo>
                    <a:pt x="15453651" y="1062786"/>
                  </a:lnTo>
                  <a:lnTo>
                    <a:pt x="0" y="106278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0"/>
              <a:ext cx="15453651" cy="10627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620"/>
                </a:lnSpc>
              </a:pPr>
              <a:r>
                <a:rPr lang="en-US" sz="3850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Crime Patterns in Early 2025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52637" y="3873467"/>
            <a:ext cx="1437144" cy="1499443"/>
            <a:chOff x="0" y="0"/>
            <a:chExt cx="1916192" cy="199925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916192" cy="1999257"/>
            </a:xfrm>
            <a:custGeom>
              <a:avLst/>
              <a:gdLst/>
              <a:ahLst/>
              <a:cxnLst/>
              <a:rect r="r" b="b" t="t" l="l"/>
              <a:pathLst>
                <a:path h="1999257" w="1916192">
                  <a:moveTo>
                    <a:pt x="0" y="0"/>
                  </a:moveTo>
                  <a:lnTo>
                    <a:pt x="1916192" y="0"/>
                  </a:lnTo>
                  <a:lnTo>
                    <a:pt x="1916192" y="1999257"/>
                  </a:lnTo>
                  <a:lnTo>
                    <a:pt x="0" y="19992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0"/>
              <a:ext cx="1916192" cy="199925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639"/>
                </a:lnSpc>
              </a:pPr>
              <a:r>
                <a:rPr lang="en-US" sz="7199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02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2461938" y="6723675"/>
            <a:ext cx="5966529" cy="692497"/>
            <a:chOff x="0" y="0"/>
            <a:chExt cx="7955372" cy="92333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955372" cy="923330"/>
            </a:xfrm>
            <a:custGeom>
              <a:avLst/>
              <a:gdLst/>
              <a:ahLst/>
              <a:cxnLst/>
              <a:rect r="r" b="b" t="t" l="l"/>
              <a:pathLst>
                <a:path h="923330" w="7955372">
                  <a:moveTo>
                    <a:pt x="0" y="0"/>
                  </a:moveTo>
                  <a:lnTo>
                    <a:pt x="7955372" y="0"/>
                  </a:lnTo>
                  <a:lnTo>
                    <a:pt x="7955372" y="923330"/>
                  </a:lnTo>
                  <a:lnTo>
                    <a:pt x="0" y="92333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0"/>
              <a:ext cx="7955372" cy="92333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67031" indent="-183515" lvl="1">
                <a:lnSpc>
                  <a:spcPts val="2040"/>
                </a:lnSpc>
                <a:buFont typeface="Arial"/>
                <a:buChar char="•"/>
              </a:pPr>
              <a:r>
                <a:rPr lang="en-US" sz="17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High-crime wards </a:t>
              </a:r>
            </a:p>
            <a:p>
              <a:pPr algn="l" marL="367031" indent="-183515" lvl="1">
                <a:lnSpc>
                  <a:spcPts val="2040"/>
                </a:lnSpc>
                <a:buFont typeface="Arial"/>
                <a:buChar char="•"/>
              </a:pPr>
              <a:r>
                <a:rPr lang="en-US" sz="17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Crime concentration by type and ward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2480988" y="5988734"/>
            <a:ext cx="8041021" cy="797090"/>
            <a:chOff x="0" y="0"/>
            <a:chExt cx="10721361" cy="1062786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0721361" cy="1062786"/>
            </a:xfrm>
            <a:custGeom>
              <a:avLst/>
              <a:gdLst/>
              <a:ahLst/>
              <a:cxnLst/>
              <a:rect r="r" b="b" t="t" l="l"/>
              <a:pathLst>
                <a:path h="1062786" w="10721361">
                  <a:moveTo>
                    <a:pt x="0" y="0"/>
                  </a:moveTo>
                  <a:lnTo>
                    <a:pt x="10721361" y="0"/>
                  </a:lnTo>
                  <a:lnTo>
                    <a:pt x="10721361" y="1062786"/>
                  </a:lnTo>
                  <a:lnTo>
                    <a:pt x="0" y="106278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0"/>
              <a:ext cx="10721361" cy="10627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620"/>
                </a:lnSpc>
              </a:pPr>
              <a:r>
                <a:rPr lang="en-US" sz="3850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Crime distribution and Hotspot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952635" y="5792457"/>
            <a:ext cx="1437144" cy="1499443"/>
            <a:chOff x="0" y="0"/>
            <a:chExt cx="1916192" cy="1999257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916192" cy="1999257"/>
            </a:xfrm>
            <a:custGeom>
              <a:avLst/>
              <a:gdLst/>
              <a:ahLst/>
              <a:cxnLst/>
              <a:rect r="r" b="b" t="t" l="l"/>
              <a:pathLst>
                <a:path h="1999257" w="1916192">
                  <a:moveTo>
                    <a:pt x="0" y="0"/>
                  </a:moveTo>
                  <a:lnTo>
                    <a:pt x="1916192" y="0"/>
                  </a:lnTo>
                  <a:lnTo>
                    <a:pt x="1916192" y="1999257"/>
                  </a:lnTo>
                  <a:lnTo>
                    <a:pt x="0" y="19992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0"/>
              <a:ext cx="1916192" cy="199925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639"/>
                </a:lnSpc>
              </a:pPr>
              <a:r>
                <a:rPr lang="en-US" sz="7199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03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2389781" y="8702047"/>
            <a:ext cx="6474985" cy="692497"/>
            <a:chOff x="0" y="0"/>
            <a:chExt cx="8633313" cy="92333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633313" cy="923330"/>
            </a:xfrm>
            <a:custGeom>
              <a:avLst/>
              <a:gdLst/>
              <a:ahLst/>
              <a:cxnLst/>
              <a:rect r="r" b="b" t="t" l="l"/>
              <a:pathLst>
                <a:path h="923330" w="8633313">
                  <a:moveTo>
                    <a:pt x="0" y="0"/>
                  </a:moveTo>
                  <a:lnTo>
                    <a:pt x="8633313" y="0"/>
                  </a:lnTo>
                  <a:lnTo>
                    <a:pt x="8633313" y="923330"/>
                  </a:lnTo>
                  <a:lnTo>
                    <a:pt x="0" y="92333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0"/>
              <a:ext cx="8633313" cy="92333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67031" indent="-183515" lvl="1">
                <a:lnSpc>
                  <a:spcPts val="2040"/>
                </a:lnSpc>
                <a:buFont typeface="Arial"/>
                <a:buChar char="•"/>
              </a:pPr>
              <a:r>
                <a:rPr lang="en-US" sz="17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Insight from data analysis</a:t>
              </a:r>
            </a:p>
            <a:p>
              <a:pPr algn="l" marL="367031" indent="-183515" lvl="1">
                <a:lnSpc>
                  <a:spcPts val="2040"/>
                </a:lnSpc>
                <a:buFont typeface="Arial"/>
                <a:buChar char="•"/>
              </a:pPr>
              <a:r>
                <a:rPr lang="en-US" sz="17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Strategic steps for crime prevention and public safety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2480988" y="7907724"/>
            <a:ext cx="8806255" cy="797090"/>
            <a:chOff x="0" y="0"/>
            <a:chExt cx="11741674" cy="1062786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1741673" cy="1062786"/>
            </a:xfrm>
            <a:custGeom>
              <a:avLst/>
              <a:gdLst/>
              <a:ahLst/>
              <a:cxnLst/>
              <a:rect r="r" b="b" t="t" l="l"/>
              <a:pathLst>
                <a:path h="1062786" w="11741673">
                  <a:moveTo>
                    <a:pt x="0" y="0"/>
                  </a:moveTo>
                  <a:lnTo>
                    <a:pt x="11741673" y="0"/>
                  </a:lnTo>
                  <a:lnTo>
                    <a:pt x="11741673" y="1062786"/>
                  </a:lnTo>
                  <a:lnTo>
                    <a:pt x="0" y="106278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0"/>
              <a:ext cx="11741674" cy="10627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620"/>
                </a:lnSpc>
              </a:pPr>
              <a:r>
                <a:rPr lang="en-US" sz="3850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Key Findings and Recomendation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952635" y="7711447"/>
            <a:ext cx="1437144" cy="1499443"/>
            <a:chOff x="0" y="0"/>
            <a:chExt cx="1916192" cy="1999257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916192" cy="1999257"/>
            </a:xfrm>
            <a:custGeom>
              <a:avLst/>
              <a:gdLst/>
              <a:ahLst/>
              <a:cxnLst/>
              <a:rect r="r" b="b" t="t" l="l"/>
              <a:pathLst>
                <a:path h="1999257" w="1916192">
                  <a:moveTo>
                    <a:pt x="0" y="0"/>
                  </a:moveTo>
                  <a:lnTo>
                    <a:pt x="1916192" y="0"/>
                  </a:lnTo>
                  <a:lnTo>
                    <a:pt x="1916192" y="1999257"/>
                  </a:lnTo>
                  <a:lnTo>
                    <a:pt x="0" y="19992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0"/>
              <a:ext cx="1916192" cy="199925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639"/>
                </a:lnSpc>
              </a:pPr>
              <a:r>
                <a:rPr lang="en-US" sz="7199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04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2F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83317" y="-76820"/>
            <a:ext cx="18671317" cy="10572633"/>
          </a:xfrm>
          <a:custGeom>
            <a:avLst/>
            <a:gdLst/>
            <a:ahLst/>
            <a:cxnLst/>
            <a:rect r="r" b="b" t="t" l="l"/>
            <a:pathLst>
              <a:path h="10572633" w="18671317">
                <a:moveTo>
                  <a:pt x="0" y="0"/>
                </a:moveTo>
                <a:lnTo>
                  <a:pt x="18671317" y="0"/>
                </a:lnTo>
                <a:lnTo>
                  <a:pt x="18671317" y="10572634"/>
                </a:lnTo>
                <a:lnTo>
                  <a:pt x="0" y="105726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47025" y="408939"/>
            <a:ext cx="8189499" cy="1496187"/>
            <a:chOff x="0" y="0"/>
            <a:chExt cx="10919332" cy="199491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919332" cy="1994916"/>
            </a:xfrm>
            <a:custGeom>
              <a:avLst/>
              <a:gdLst/>
              <a:ahLst/>
              <a:cxnLst/>
              <a:rect r="r" b="b" t="t" l="l"/>
              <a:pathLst>
                <a:path h="1994916" w="10919332">
                  <a:moveTo>
                    <a:pt x="0" y="0"/>
                  </a:moveTo>
                  <a:lnTo>
                    <a:pt x="10919332" y="0"/>
                  </a:lnTo>
                  <a:lnTo>
                    <a:pt x="10919332" y="1994916"/>
                  </a:lnTo>
                  <a:lnTo>
                    <a:pt x="0" y="19949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61925"/>
              <a:ext cx="10919332" cy="215684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972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111511" y="3228463"/>
            <a:ext cx="1039367" cy="1039367"/>
            <a:chOff x="0" y="0"/>
            <a:chExt cx="1409066" cy="140906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09192" cy="1409192"/>
            </a:xfrm>
            <a:custGeom>
              <a:avLst/>
              <a:gdLst/>
              <a:ahLst/>
              <a:cxnLst/>
              <a:rect r="r" b="b" t="t" l="l"/>
              <a:pathLst>
                <a:path h="1409192" w="1409192">
                  <a:moveTo>
                    <a:pt x="0" y="704596"/>
                  </a:moveTo>
                  <a:cubicBezTo>
                    <a:pt x="0" y="315468"/>
                    <a:pt x="315468" y="0"/>
                    <a:pt x="704596" y="0"/>
                  </a:cubicBezTo>
                  <a:cubicBezTo>
                    <a:pt x="1093724" y="0"/>
                    <a:pt x="1409192" y="315468"/>
                    <a:pt x="1409192" y="704596"/>
                  </a:cubicBezTo>
                  <a:cubicBezTo>
                    <a:pt x="1409192" y="1093724"/>
                    <a:pt x="1093724" y="1409192"/>
                    <a:pt x="704596" y="1409192"/>
                  </a:cubicBezTo>
                  <a:cubicBezTo>
                    <a:pt x="315468" y="1409192"/>
                    <a:pt x="0" y="1093597"/>
                    <a:pt x="0" y="704596"/>
                  </a:cubicBezTo>
                  <a:close/>
                </a:path>
              </a:pathLst>
            </a:custGeom>
            <a:solidFill>
              <a:srgbClr val="0680C3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2381477" y="3261937"/>
            <a:ext cx="5353789" cy="953504"/>
            <a:chOff x="0" y="0"/>
            <a:chExt cx="7258112" cy="129266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58112" cy="1292662"/>
            </a:xfrm>
            <a:custGeom>
              <a:avLst/>
              <a:gdLst/>
              <a:ahLst/>
              <a:cxnLst/>
              <a:rect r="r" b="b" t="t" l="l"/>
              <a:pathLst>
                <a:path h="1292662" w="7258112">
                  <a:moveTo>
                    <a:pt x="0" y="0"/>
                  </a:moveTo>
                  <a:lnTo>
                    <a:pt x="7258112" y="0"/>
                  </a:lnTo>
                  <a:lnTo>
                    <a:pt x="7258112" y="1292662"/>
                  </a:lnTo>
                  <a:lnTo>
                    <a:pt x="0" y="12926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9525"/>
              <a:ext cx="7258112" cy="128313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160"/>
                </a:lnSpc>
              </a:pPr>
              <a:r>
                <a:rPr lang="en-US" sz="1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An</a:t>
              </a:r>
              <a:r>
                <a:rPr lang="en-US" sz="1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alyzing crime trends in Washington, D.C., to provide data-driven insights for policymakers and law enforcement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111511" y="4844136"/>
            <a:ext cx="1039367" cy="1039367"/>
            <a:chOff x="0" y="0"/>
            <a:chExt cx="1409066" cy="140906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09192" cy="1409192"/>
            </a:xfrm>
            <a:custGeom>
              <a:avLst/>
              <a:gdLst/>
              <a:ahLst/>
              <a:cxnLst/>
              <a:rect r="r" b="b" t="t" l="l"/>
              <a:pathLst>
                <a:path h="1409192" w="1409192">
                  <a:moveTo>
                    <a:pt x="0" y="704596"/>
                  </a:moveTo>
                  <a:cubicBezTo>
                    <a:pt x="0" y="315468"/>
                    <a:pt x="315468" y="0"/>
                    <a:pt x="704596" y="0"/>
                  </a:cubicBezTo>
                  <a:cubicBezTo>
                    <a:pt x="1093724" y="0"/>
                    <a:pt x="1409192" y="315468"/>
                    <a:pt x="1409192" y="704596"/>
                  </a:cubicBezTo>
                  <a:cubicBezTo>
                    <a:pt x="1409192" y="1093724"/>
                    <a:pt x="1093724" y="1409192"/>
                    <a:pt x="704596" y="1409192"/>
                  </a:cubicBezTo>
                  <a:cubicBezTo>
                    <a:pt x="315468" y="1409192"/>
                    <a:pt x="0" y="1093597"/>
                    <a:pt x="0" y="704596"/>
                  </a:cubicBezTo>
                  <a:close/>
                </a:path>
              </a:pathLst>
            </a:custGeom>
            <a:solidFill>
              <a:srgbClr val="FBA200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2381477" y="4877610"/>
            <a:ext cx="5353789" cy="953504"/>
            <a:chOff x="0" y="0"/>
            <a:chExt cx="7258112" cy="129266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258112" cy="1292662"/>
            </a:xfrm>
            <a:custGeom>
              <a:avLst/>
              <a:gdLst/>
              <a:ahLst/>
              <a:cxnLst/>
              <a:rect r="r" b="b" t="t" l="l"/>
              <a:pathLst>
                <a:path h="1292662" w="7258112">
                  <a:moveTo>
                    <a:pt x="0" y="0"/>
                  </a:moveTo>
                  <a:lnTo>
                    <a:pt x="7258112" y="0"/>
                  </a:lnTo>
                  <a:lnTo>
                    <a:pt x="7258112" y="1292662"/>
                  </a:lnTo>
                  <a:lnTo>
                    <a:pt x="0" y="12926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9525"/>
              <a:ext cx="7258112" cy="128313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160"/>
                </a:lnSpc>
              </a:pPr>
              <a:r>
                <a:rPr lang="en-US" sz="1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Cr</a:t>
              </a:r>
              <a:r>
                <a:rPr lang="en-US" sz="1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ime data obtained from the Metropolitan Police Department (MPD) of the District of Columbia.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1111511" y="6459809"/>
            <a:ext cx="1039367" cy="1039367"/>
            <a:chOff x="0" y="0"/>
            <a:chExt cx="1409066" cy="140906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409192" cy="1409192"/>
            </a:xfrm>
            <a:custGeom>
              <a:avLst/>
              <a:gdLst/>
              <a:ahLst/>
              <a:cxnLst/>
              <a:rect r="r" b="b" t="t" l="l"/>
              <a:pathLst>
                <a:path h="1409192" w="1409192">
                  <a:moveTo>
                    <a:pt x="0" y="704596"/>
                  </a:moveTo>
                  <a:cubicBezTo>
                    <a:pt x="0" y="315468"/>
                    <a:pt x="315468" y="0"/>
                    <a:pt x="704596" y="0"/>
                  </a:cubicBezTo>
                  <a:cubicBezTo>
                    <a:pt x="1093724" y="0"/>
                    <a:pt x="1409192" y="315468"/>
                    <a:pt x="1409192" y="704596"/>
                  </a:cubicBezTo>
                  <a:cubicBezTo>
                    <a:pt x="1409192" y="1093724"/>
                    <a:pt x="1093724" y="1409192"/>
                    <a:pt x="704596" y="1409192"/>
                  </a:cubicBezTo>
                  <a:cubicBezTo>
                    <a:pt x="315468" y="1409192"/>
                    <a:pt x="0" y="1093597"/>
                    <a:pt x="0" y="704596"/>
                  </a:cubicBezTo>
                  <a:close/>
                </a:path>
              </a:pathLst>
            </a:custGeom>
            <a:solidFill>
              <a:srgbClr val="E62601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2381477" y="6493283"/>
            <a:ext cx="5353789" cy="953504"/>
            <a:chOff x="0" y="0"/>
            <a:chExt cx="7258112" cy="129266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258112" cy="1292662"/>
            </a:xfrm>
            <a:custGeom>
              <a:avLst/>
              <a:gdLst/>
              <a:ahLst/>
              <a:cxnLst/>
              <a:rect r="r" b="b" t="t" l="l"/>
              <a:pathLst>
                <a:path h="1292662" w="7258112">
                  <a:moveTo>
                    <a:pt x="0" y="0"/>
                  </a:moveTo>
                  <a:lnTo>
                    <a:pt x="7258112" y="0"/>
                  </a:lnTo>
                  <a:lnTo>
                    <a:pt x="7258112" y="1292662"/>
                  </a:lnTo>
                  <a:lnTo>
                    <a:pt x="0" y="12926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9525"/>
              <a:ext cx="7258112" cy="128313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160"/>
                </a:lnSpc>
              </a:pPr>
              <a:r>
                <a:rPr lang="en-US" sz="1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Dat</a:t>
              </a:r>
              <a:r>
                <a:rPr lang="en-US" sz="1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a processing, trend analysis, and geospatial mapping to identify crime patterns and key findings.</a:t>
              </a:r>
            </a:p>
          </p:txBody>
        </p:sp>
      </p:grpSp>
      <p:sp>
        <p:nvSpPr>
          <p:cNvPr name="AutoShape 21" id="21"/>
          <p:cNvSpPr/>
          <p:nvPr/>
        </p:nvSpPr>
        <p:spPr>
          <a:xfrm flipH="true">
            <a:off x="9014937" y="6979493"/>
            <a:ext cx="2096574" cy="595"/>
          </a:xfrm>
          <a:prstGeom prst="line">
            <a:avLst/>
          </a:prstGeom>
          <a:ln cap="rnd" w="19050">
            <a:solidFill>
              <a:srgbClr val="E6260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 flipH="true">
            <a:off x="9014937" y="5363820"/>
            <a:ext cx="2096574" cy="5883"/>
          </a:xfrm>
          <a:prstGeom prst="line">
            <a:avLst/>
          </a:prstGeom>
          <a:ln cap="rnd" w="19050">
            <a:solidFill>
              <a:srgbClr val="FBA2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 flipH="true" flipV="true">
            <a:off x="4626453" y="4146091"/>
            <a:ext cx="2059707" cy="2833998"/>
          </a:xfrm>
          <a:prstGeom prst="line">
            <a:avLst/>
          </a:prstGeom>
          <a:ln cap="rnd" w="19050">
            <a:solidFill>
              <a:srgbClr val="E6260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 flipH="true" flipV="true">
            <a:off x="4626453" y="4146091"/>
            <a:ext cx="2059707" cy="1223613"/>
          </a:xfrm>
          <a:prstGeom prst="line">
            <a:avLst/>
          </a:prstGeom>
          <a:ln cap="rnd" w="19050">
            <a:solidFill>
              <a:srgbClr val="FBA2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 flipH="true">
            <a:off x="4626453" y="3759318"/>
            <a:ext cx="2059707" cy="414876"/>
          </a:xfrm>
          <a:prstGeom prst="line">
            <a:avLst/>
          </a:prstGeom>
          <a:ln cap="rnd" w="19050">
            <a:solidFill>
              <a:srgbClr val="0680C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6" id="26"/>
          <p:cNvSpPr/>
          <p:nvPr/>
        </p:nvSpPr>
        <p:spPr>
          <a:xfrm flipH="false" flipV="false" rot="0">
            <a:off x="1028700" y="3000856"/>
            <a:ext cx="3682126" cy="6598923"/>
          </a:xfrm>
          <a:custGeom>
            <a:avLst/>
            <a:gdLst/>
            <a:ahLst/>
            <a:cxnLst/>
            <a:rect r="r" b="b" t="t" l="l"/>
            <a:pathLst>
              <a:path h="6598923" w="3682126">
                <a:moveTo>
                  <a:pt x="0" y="0"/>
                </a:moveTo>
                <a:lnTo>
                  <a:pt x="3682126" y="0"/>
                </a:lnTo>
                <a:lnTo>
                  <a:pt x="3682126" y="6598924"/>
                </a:lnTo>
                <a:lnTo>
                  <a:pt x="0" y="65989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7" id="27"/>
          <p:cNvSpPr/>
          <p:nvPr/>
        </p:nvSpPr>
        <p:spPr>
          <a:xfrm flipH="true">
            <a:off x="9014908" y="3758444"/>
            <a:ext cx="2096574" cy="5883"/>
          </a:xfrm>
          <a:prstGeom prst="line">
            <a:avLst/>
          </a:prstGeom>
          <a:ln cap="rnd" w="19050">
            <a:solidFill>
              <a:srgbClr val="0680C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8" id="28"/>
          <p:cNvGrpSpPr/>
          <p:nvPr/>
        </p:nvGrpSpPr>
        <p:grpSpPr>
          <a:xfrm rot="0">
            <a:off x="6686159" y="3495539"/>
            <a:ext cx="2328778" cy="486300"/>
            <a:chOff x="0" y="0"/>
            <a:chExt cx="567336" cy="118472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67336" cy="118472"/>
            </a:xfrm>
            <a:custGeom>
              <a:avLst/>
              <a:gdLst/>
              <a:ahLst/>
              <a:cxnLst/>
              <a:rect r="r" b="b" t="t" l="l"/>
              <a:pathLst>
                <a:path h="118472" w="567336">
                  <a:moveTo>
                    <a:pt x="0" y="0"/>
                  </a:moveTo>
                  <a:lnTo>
                    <a:pt x="567336" y="0"/>
                  </a:lnTo>
                  <a:lnTo>
                    <a:pt x="567336" y="118472"/>
                  </a:lnTo>
                  <a:lnTo>
                    <a:pt x="0" y="1184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680C3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567336" cy="156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6686130" y="5111212"/>
            <a:ext cx="2328778" cy="486300"/>
            <a:chOff x="0" y="0"/>
            <a:chExt cx="567336" cy="118472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567336" cy="118472"/>
            </a:xfrm>
            <a:custGeom>
              <a:avLst/>
              <a:gdLst/>
              <a:ahLst/>
              <a:cxnLst/>
              <a:rect r="r" b="b" t="t" l="l"/>
              <a:pathLst>
                <a:path h="118472" w="567336">
                  <a:moveTo>
                    <a:pt x="0" y="0"/>
                  </a:moveTo>
                  <a:lnTo>
                    <a:pt x="567336" y="0"/>
                  </a:lnTo>
                  <a:lnTo>
                    <a:pt x="567336" y="118472"/>
                  </a:lnTo>
                  <a:lnTo>
                    <a:pt x="0" y="1184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D58A00">
                      <a:alpha val="100000"/>
                    </a:srgbClr>
                  </a:gs>
                  <a:gs pos="100000">
                    <a:srgbClr val="FBA200">
                      <a:alpha val="100000"/>
                    </a:srgbClr>
                  </a:gs>
                </a:gsLst>
                <a:lin ang="19800000"/>
              </a:gra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567336" cy="156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6686130" y="6730222"/>
            <a:ext cx="2328778" cy="486300"/>
            <a:chOff x="0" y="0"/>
            <a:chExt cx="567336" cy="118472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567336" cy="118472"/>
            </a:xfrm>
            <a:custGeom>
              <a:avLst/>
              <a:gdLst/>
              <a:ahLst/>
              <a:cxnLst/>
              <a:rect r="r" b="b" t="t" l="l"/>
              <a:pathLst>
                <a:path h="118472" w="567336">
                  <a:moveTo>
                    <a:pt x="0" y="0"/>
                  </a:moveTo>
                  <a:lnTo>
                    <a:pt x="567336" y="0"/>
                  </a:lnTo>
                  <a:lnTo>
                    <a:pt x="567336" y="118472"/>
                  </a:lnTo>
                  <a:lnTo>
                    <a:pt x="0" y="1184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E62601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567336" cy="156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7378882" y="3544980"/>
            <a:ext cx="945212" cy="426929"/>
            <a:chOff x="0" y="0"/>
            <a:chExt cx="1224180" cy="552932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224180" cy="552932"/>
            </a:xfrm>
            <a:custGeom>
              <a:avLst/>
              <a:gdLst/>
              <a:ahLst/>
              <a:cxnLst/>
              <a:rect r="r" b="b" t="t" l="l"/>
              <a:pathLst>
                <a:path h="552932" w="1224180">
                  <a:moveTo>
                    <a:pt x="0" y="0"/>
                  </a:moveTo>
                  <a:lnTo>
                    <a:pt x="1224180" y="0"/>
                  </a:lnTo>
                  <a:lnTo>
                    <a:pt x="1224180" y="552932"/>
                  </a:lnTo>
                  <a:lnTo>
                    <a:pt x="0" y="5529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0"/>
              <a:ext cx="1224180" cy="55293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040"/>
                </a:lnSpc>
              </a:pPr>
              <a:r>
                <a:rPr lang="en-US" sz="17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Purpose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7194900" y="5168354"/>
            <a:ext cx="1397673" cy="426929"/>
            <a:chOff x="0" y="0"/>
            <a:chExt cx="1810179" cy="552932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1810179" cy="552932"/>
            </a:xfrm>
            <a:custGeom>
              <a:avLst/>
              <a:gdLst/>
              <a:ahLst/>
              <a:cxnLst/>
              <a:rect r="r" b="b" t="t" l="l"/>
              <a:pathLst>
                <a:path h="552932" w="1810179">
                  <a:moveTo>
                    <a:pt x="0" y="0"/>
                  </a:moveTo>
                  <a:lnTo>
                    <a:pt x="1810179" y="0"/>
                  </a:lnTo>
                  <a:lnTo>
                    <a:pt x="1810179" y="552932"/>
                  </a:lnTo>
                  <a:lnTo>
                    <a:pt x="0" y="5529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0"/>
              <a:ext cx="1810179" cy="55293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040"/>
                </a:lnSpc>
              </a:pPr>
              <a:r>
                <a:rPr lang="en-US" sz="17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Data Source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7111190" y="6774221"/>
            <a:ext cx="1565093" cy="426929"/>
            <a:chOff x="0" y="0"/>
            <a:chExt cx="2027011" cy="552932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2027011" cy="552932"/>
            </a:xfrm>
            <a:custGeom>
              <a:avLst/>
              <a:gdLst/>
              <a:ahLst/>
              <a:cxnLst/>
              <a:rect r="r" b="b" t="t" l="l"/>
              <a:pathLst>
                <a:path h="552932" w="2027011">
                  <a:moveTo>
                    <a:pt x="0" y="0"/>
                  </a:moveTo>
                  <a:lnTo>
                    <a:pt x="2027011" y="0"/>
                  </a:lnTo>
                  <a:lnTo>
                    <a:pt x="2027011" y="552932"/>
                  </a:lnTo>
                  <a:lnTo>
                    <a:pt x="0" y="5529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0"/>
              <a:ext cx="2027011" cy="55293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040"/>
                </a:lnSpc>
              </a:pPr>
              <a:r>
                <a:rPr lang="en-US" sz="17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Methodology</a:t>
              </a:r>
            </a:p>
          </p:txBody>
        </p:sp>
      </p:grpSp>
      <p:sp>
        <p:nvSpPr>
          <p:cNvPr name="Freeform 46" id="46"/>
          <p:cNvSpPr/>
          <p:nvPr/>
        </p:nvSpPr>
        <p:spPr>
          <a:xfrm flipH="false" flipV="false" rot="0">
            <a:off x="11333157" y="3395747"/>
            <a:ext cx="666273" cy="666273"/>
          </a:xfrm>
          <a:custGeom>
            <a:avLst/>
            <a:gdLst/>
            <a:ahLst/>
            <a:cxnLst/>
            <a:rect r="r" b="b" t="t" l="l"/>
            <a:pathLst>
              <a:path h="666273" w="666273">
                <a:moveTo>
                  <a:pt x="0" y="0"/>
                </a:moveTo>
                <a:lnTo>
                  <a:pt x="666273" y="0"/>
                </a:lnTo>
                <a:lnTo>
                  <a:pt x="666273" y="666272"/>
                </a:lnTo>
                <a:lnTo>
                  <a:pt x="0" y="6662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0">
            <a:off x="11362115" y="5014926"/>
            <a:ext cx="538160" cy="678871"/>
          </a:xfrm>
          <a:custGeom>
            <a:avLst/>
            <a:gdLst/>
            <a:ahLst/>
            <a:cxnLst/>
            <a:rect r="r" b="b" t="t" l="l"/>
            <a:pathLst>
              <a:path h="678871" w="538160">
                <a:moveTo>
                  <a:pt x="0" y="0"/>
                </a:moveTo>
                <a:lnTo>
                  <a:pt x="538160" y="0"/>
                </a:lnTo>
                <a:lnTo>
                  <a:pt x="538160" y="678872"/>
                </a:lnTo>
                <a:lnTo>
                  <a:pt x="0" y="6788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8" id="48"/>
          <p:cNvSpPr/>
          <p:nvPr/>
        </p:nvSpPr>
        <p:spPr>
          <a:xfrm flipH="false" flipV="false" rot="0">
            <a:off x="11298635" y="6659358"/>
            <a:ext cx="754367" cy="640269"/>
          </a:xfrm>
          <a:custGeom>
            <a:avLst/>
            <a:gdLst/>
            <a:ahLst/>
            <a:cxnLst/>
            <a:rect r="r" b="b" t="t" l="l"/>
            <a:pathLst>
              <a:path h="640269" w="754367">
                <a:moveTo>
                  <a:pt x="0" y="0"/>
                </a:moveTo>
                <a:lnTo>
                  <a:pt x="754367" y="0"/>
                </a:lnTo>
                <a:lnTo>
                  <a:pt x="754367" y="640270"/>
                </a:lnTo>
                <a:lnTo>
                  <a:pt x="0" y="64027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9" id="49"/>
          <p:cNvSpPr txBox="true"/>
          <p:nvPr/>
        </p:nvSpPr>
        <p:spPr>
          <a:xfrm rot="0">
            <a:off x="1028700" y="1040608"/>
            <a:ext cx="8800753" cy="1055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80"/>
              </a:lnSpc>
            </a:pPr>
            <a:r>
              <a:rPr lang="en-US" sz="72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Overview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2F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83317" y="-285633"/>
            <a:ext cx="18671317" cy="10572633"/>
          </a:xfrm>
          <a:custGeom>
            <a:avLst/>
            <a:gdLst/>
            <a:ahLst/>
            <a:cxnLst/>
            <a:rect r="r" b="b" t="t" l="l"/>
            <a:pathLst>
              <a:path h="10572633" w="18671317">
                <a:moveTo>
                  <a:pt x="0" y="0"/>
                </a:moveTo>
                <a:lnTo>
                  <a:pt x="18671317" y="0"/>
                </a:lnTo>
                <a:lnTo>
                  <a:pt x="18671317" y="10572633"/>
                </a:lnTo>
                <a:lnTo>
                  <a:pt x="0" y="10572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19175" y="2239531"/>
            <a:ext cx="7885541" cy="717138"/>
            <a:chOff x="0" y="0"/>
            <a:chExt cx="11005676" cy="10008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005676" cy="1000893"/>
            </a:xfrm>
            <a:custGeom>
              <a:avLst/>
              <a:gdLst/>
              <a:ahLst/>
              <a:cxnLst/>
              <a:rect r="r" b="b" t="t" l="l"/>
              <a:pathLst>
                <a:path h="1000893" w="11005676">
                  <a:moveTo>
                    <a:pt x="0" y="0"/>
                  </a:moveTo>
                  <a:lnTo>
                    <a:pt x="11005676" y="0"/>
                  </a:lnTo>
                  <a:lnTo>
                    <a:pt x="11005676" y="1000893"/>
                  </a:lnTo>
                  <a:lnTo>
                    <a:pt x="0" y="10008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52400"/>
              <a:ext cx="11005676" cy="115329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220"/>
                </a:lnSpc>
              </a:pPr>
              <a:r>
                <a:rPr lang="en-US" b="true" sz="3000" i="true">
                  <a:solidFill>
                    <a:srgbClr val="FFFFFF"/>
                  </a:solidFill>
                  <a:latin typeface="Open Sans Bold Italics"/>
                  <a:ea typeface="Open Sans Bold Italics"/>
                  <a:cs typeface="Open Sans Bold Italics"/>
                  <a:sym typeface="Open Sans Bold Italics"/>
                </a:rPr>
                <a:t> Crimes Overview (January – March 2025)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3116999"/>
            <a:ext cx="7923641" cy="5451514"/>
            <a:chOff x="0" y="0"/>
            <a:chExt cx="11058851" cy="760855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058851" cy="7608557"/>
            </a:xfrm>
            <a:custGeom>
              <a:avLst/>
              <a:gdLst/>
              <a:ahLst/>
              <a:cxnLst/>
              <a:rect r="r" b="b" t="t" l="l"/>
              <a:pathLst>
                <a:path h="7608557" w="11058851">
                  <a:moveTo>
                    <a:pt x="0" y="0"/>
                  </a:moveTo>
                  <a:lnTo>
                    <a:pt x="11058851" y="0"/>
                  </a:lnTo>
                  <a:lnTo>
                    <a:pt x="11058851" y="7608557"/>
                  </a:lnTo>
                  <a:lnTo>
                    <a:pt x="0" y="76085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42875"/>
              <a:ext cx="11058851" cy="775143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872"/>
                </a:lnSpc>
              </a:pPr>
              <a:r>
                <a:rPr lang="en-US" sz="2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📌 Total</a:t>
              </a:r>
              <a:r>
                <a:rPr lang="en-US" sz="2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Crimes occured: </a:t>
              </a:r>
              <a:r>
                <a:rPr lang="en-US" sz="2800">
                  <a:solidFill>
                    <a:srgbClr val="5CE1E6"/>
                  </a:solidFill>
                  <a:latin typeface="Open Sans"/>
                  <a:ea typeface="Open Sans"/>
                  <a:cs typeface="Open Sans"/>
                  <a:sym typeface="Open Sans"/>
                </a:rPr>
                <a:t>4,005 cases</a:t>
              </a:r>
            </a:p>
            <a:p>
              <a:pPr algn="l">
                <a:lnSpc>
                  <a:spcPts val="4872"/>
                </a:lnSpc>
              </a:pPr>
              <a:r>
                <a:rPr lang="en-US" sz="2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📌 Recorded period: </a:t>
              </a:r>
              <a:r>
                <a:rPr lang="en-US" sz="2800">
                  <a:solidFill>
                    <a:srgbClr val="5CE1E6"/>
                  </a:solidFill>
                  <a:latin typeface="Open Sans"/>
                  <a:ea typeface="Open Sans"/>
                  <a:cs typeface="Open Sans"/>
                  <a:sym typeface="Open Sans"/>
                </a:rPr>
                <a:t>Jan 1 – Mar 4, 2025</a:t>
              </a:r>
            </a:p>
            <a:p>
              <a:pPr algn="l">
                <a:lnSpc>
                  <a:spcPts val="4872"/>
                </a:lnSpc>
              </a:pPr>
              <a:r>
                <a:rPr lang="en-US" sz="2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📌 Key insight:</a:t>
              </a:r>
            </a:p>
            <a:p>
              <a:pPr algn="l" marL="604521" indent="-302261" lvl="1">
                <a:lnSpc>
                  <a:spcPts val="4872"/>
                </a:lnSpc>
                <a:buFont typeface="Arial"/>
                <a:buChar char="•"/>
              </a:pPr>
              <a:r>
                <a:rPr lang="en-US" sz="2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January and February show full-month data, while </a:t>
              </a:r>
              <a:r>
                <a:rPr lang="en-US" sz="2800">
                  <a:solidFill>
                    <a:srgbClr val="5CE1E6"/>
                  </a:solidFill>
                  <a:latin typeface="Open Sans"/>
                  <a:ea typeface="Open Sans"/>
                  <a:cs typeface="Open Sans"/>
                  <a:sym typeface="Open Sans"/>
                </a:rPr>
                <a:t>March covers only 4 days</a:t>
              </a:r>
              <a:r>
                <a:rPr lang="en-US" sz="2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.</a:t>
              </a:r>
            </a:p>
            <a:p>
              <a:pPr algn="l" marL="604521" indent="-302261" lvl="1">
                <a:lnSpc>
                  <a:spcPts val="4872"/>
                </a:lnSpc>
                <a:buFont typeface="Arial"/>
                <a:buChar char="•"/>
              </a:pPr>
              <a:r>
                <a:rPr lang="en-US" sz="2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First 4 days: </a:t>
              </a:r>
              <a:r>
                <a:rPr lang="en-US" sz="2800">
                  <a:solidFill>
                    <a:srgbClr val="5CE1E6"/>
                  </a:solidFill>
                  <a:latin typeface="Open Sans"/>
                  <a:ea typeface="Open Sans"/>
                  <a:cs typeface="Open Sans"/>
                  <a:sym typeface="Open Sans"/>
                </a:rPr>
                <a:t>Jan (272)</a:t>
              </a:r>
              <a:r>
                <a:rPr lang="en-US" sz="2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lang="en-US" sz="2800">
                  <a:solidFill>
                    <a:srgbClr val="5CE1E6"/>
                  </a:solidFill>
                  <a:latin typeface="Open Sans"/>
                  <a:ea typeface="Open Sans"/>
                  <a:cs typeface="Open Sans"/>
                  <a:sym typeface="Open Sans"/>
                </a:rPr>
                <a:t>Feb (269)</a:t>
              </a:r>
              <a:r>
                <a:rPr lang="en-US" sz="2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lang="en-US" sz="2800">
                  <a:solidFill>
                    <a:srgbClr val="5CE1E6"/>
                  </a:solidFill>
                  <a:latin typeface="Open Sans"/>
                  <a:ea typeface="Open Sans"/>
                  <a:cs typeface="Open Sans"/>
                  <a:sym typeface="Open Sans"/>
                </a:rPr>
                <a:t>Mar (163)</a:t>
              </a:r>
            </a:p>
            <a:p>
              <a:pPr algn="l" marL="604521" indent="-302261" lvl="1">
                <a:lnSpc>
                  <a:spcPts val="4872"/>
                </a:lnSpc>
                <a:buFont typeface="Arial"/>
                <a:buChar char="•"/>
              </a:pPr>
              <a:r>
                <a:rPr lang="en-US" sz="2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March shows a drop, but a full-month view is needed.</a:t>
              </a:r>
            </a:p>
            <a:p>
              <a:pPr algn="l">
                <a:lnSpc>
                  <a:spcPts val="4872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9522132" y="2956669"/>
            <a:ext cx="7737168" cy="5772173"/>
          </a:xfrm>
          <a:custGeom>
            <a:avLst/>
            <a:gdLst/>
            <a:ahLst/>
            <a:cxnLst/>
            <a:rect r="r" b="b" t="t" l="l"/>
            <a:pathLst>
              <a:path h="5772173" w="7737168">
                <a:moveTo>
                  <a:pt x="0" y="0"/>
                </a:moveTo>
                <a:lnTo>
                  <a:pt x="7737168" y="0"/>
                </a:lnTo>
                <a:lnTo>
                  <a:pt x="7737168" y="5772173"/>
                </a:lnTo>
                <a:lnTo>
                  <a:pt x="0" y="57721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1040608"/>
            <a:ext cx="13004573" cy="1055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80"/>
              </a:lnSpc>
            </a:pPr>
            <a:r>
              <a:rPr lang="en-US" sz="72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Crime Patterns in Early 2025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2F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83317" y="-285633"/>
            <a:ext cx="18671317" cy="10572633"/>
          </a:xfrm>
          <a:custGeom>
            <a:avLst/>
            <a:gdLst/>
            <a:ahLst/>
            <a:cxnLst/>
            <a:rect r="r" b="b" t="t" l="l"/>
            <a:pathLst>
              <a:path h="10572633" w="18671317">
                <a:moveTo>
                  <a:pt x="0" y="0"/>
                </a:moveTo>
                <a:lnTo>
                  <a:pt x="18671317" y="0"/>
                </a:lnTo>
                <a:lnTo>
                  <a:pt x="18671317" y="10572633"/>
                </a:lnTo>
                <a:lnTo>
                  <a:pt x="0" y="10572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2058556"/>
            <a:ext cx="7885541" cy="717138"/>
            <a:chOff x="0" y="0"/>
            <a:chExt cx="11005676" cy="10008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005676" cy="1000893"/>
            </a:xfrm>
            <a:custGeom>
              <a:avLst/>
              <a:gdLst/>
              <a:ahLst/>
              <a:cxnLst/>
              <a:rect r="r" b="b" t="t" l="l"/>
              <a:pathLst>
                <a:path h="1000893" w="11005676">
                  <a:moveTo>
                    <a:pt x="0" y="0"/>
                  </a:moveTo>
                  <a:lnTo>
                    <a:pt x="11005676" y="0"/>
                  </a:lnTo>
                  <a:lnTo>
                    <a:pt x="11005676" y="1000893"/>
                  </a:lnTo>
                  <a:lnTo>
                    <a:pt x="0" y="10008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52400"/>
              <a:ext cx="11005676" cy="115329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220"/>
                </a:lnSpc>
              </a:pPr>
              <a:r>
                <a:rPr lang="en-US" b="true" sz="3000" i="true">
                  <a:solidFill>
                    <a:srgbClr val="FFFFFF"/>
                  </a:solidFill>
                  <a:latin typeface="Open Sans Bold Italics"/>
                  <a:ea typeface="Open Sans Bold Italics"/>
                  <a:cs typeface="Open Sans Bold Italics"/>
                  <a:sym typeface="Open Sans Bold Italics"/>
                </a:rPr>
                <a:t> Crimes Trends (January 1 – March 4, 2025)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3100219"/>
            <a:ext cx="6153767" cy="2403514"/>
            <a:chOff x="0" y="0"/>
            <a:chExt cx="8588677" cy="33545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588677" cy="3354531"/>
            </a:xfrm>
            <a:custGeom>
              <a:avLst/>
              <a:gdLst/>
              <a:ahLst/>
              <a:cxnLst/>
              <a:rect r="r" b="b" t="t" l="l"/>
              <a:pathLst>
                <a:path h="3354531" w="8588677">
                  <a:moveTo>
                    <a:pt x="0" y="0"/>
                  </a:moveTo>
                  <a:lnTo>
                    <a:pt x="8588677" y="0"/>
                  </a:lnTo>
                  <a:lnTo>
                    <a:pt x="8588677" y="3354531"/>
                  </a:lnTo>
                  <a:lnTo>
                    <a:pt x="0" y="335453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42875"/>
              <a:ext cx="8588677" cy="349740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871"/>
                </a:lnSpc>
              </a:pP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📌 Total</a:t>
              </a: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cases occured: </a:t>
              </a:r>
              <a:r>
                <a:rPr lang="en-US" sz="2799">
                  <a:solidFill>
                    <a:srgbClr val="5CE1E6"/>
                  </a:solidFill>
                  <a:latin typeface="Open Sans"/>
                  <a:ea typeface="Open Sans"/>
                  <a:cs typeface="Open Sans"/>
                  <a:sym typeface="Open Sans"/>
                </a:rPr>
                <a:t>4,005</a:t>
              </a:r>
            </a:p>
            <a:p>
              <a:pPr algn="l">
                <a:lnSpc>
                  <a:spcPts val="4871"/>
                </a:lnSpc>
              </a:pP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📌 Highest:</a:t>
              </a:r>
              <a:r>
                <a:rPr lang="en-US" sz="2799">
                  <a:solidFill>
                    <a:srgbClr val="5CE1E6"/>
                  </a:solidFill>
                  <a:latin typeface="Open Sans"/>
                  <a:ea typeface="Open Sans"/>
                  <a:cs typeface="Open Sans"/>
                  <a:sym typeface="Open Sans"/>
                </a:rPr>
                <a:t> January (2,002 cases)</a:t>
              </a:r>
            </a:p>
            <a:p>
              <a:pPr algn="l">
                <a:lnSpc>
                  <a:spcPts val="4871"/>
                </a:lnSpc>
              </a:pP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📌 Decline: </a:t>
              </a:r>
              <a:r>
                <a:rPr lang="en-US" sz="2799">
                  <a:solidFill>
                    <a:srgbClr val="5CE1E6"/>
                  </a:solidFill>
                  <a:latin typeface="Open Sans"/>
                  <a:ea typeface="Open Sans"/>
                  <a:cs typeface="Open Sans"/>
                  <a:sym typeface="Open Sans"/>
                </a:rPr>
                <a:t>February (1,840 cases)</a:t>
              </a:r>
            </a:p>
            <a:p>
              <a:pPr algn="l">
                <a:lnSpc>
                  <a:spcPts val="4871"/>
                </a:lnSpc>
              </a:pP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📌 March (First 4 Days): </a:t>
              </a:r>
              <a:r>
                <a:rPr lang="en-US" sz="2799">
                  <a:solidFill>
                    <a:srgbClr val="5CE1E6"/>
                  </a:solidFill>
                  <a:latin typeface="Open Sans"/>
                  <a:ea typeface="Open Sans"/>
                  <a:cs typeface="Open Sans"/>
                  <a:sym typeface="Open Sans"/>
                </a:rPr>
                <a:t>163 cases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28700" y="5827582"/>
            <a:ext cx="6472408" cy="1184314"/>
            <a:chOff x="0" y="0"/>
            <a:chExt cx="9033397" cy="165292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033397" cy="1652920"/>
            </a:xfrm>
            <a:custGeom>
              <a:avLst/>
              <a:gdLst/>
              <a:ahLst/>
              <a:cxnLst/>
              <a:rect r="r" b="b" t="t" l="l"/>
              <a:pathLst>
                <a:path h="1652920" w="9033397">
                  <a:moveTo>
                    <a:pt x="0" y="0"/>
                  </a:moveTo>
                  <a:lnTo>
                    <a:pt x="9033397" y="0"/>
                  </a:lnTo>
                  <a:lnTo>
                    <a:pt x="9033397" y="1652920"/>
                  </a:lnTo>
                  <a:lnTo>
                    <a:pt x="0" y="16529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42875"/>
              <a:ext cx="9033397" cy="17957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871"/>
                </a:lnSpc>
              </a:pP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Mar</a:t>
              </a: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ch data is incomplete for full comparison.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8962290" y="2775694"/>
            <a:ext cx="8297010" cy="5484464"/>
          </a:xfrm>
          <a:custGeom>
            <a:avLst/>
            <a:gdLst/>
            <a:ahLst/>
            <a:cxnLst/>
            <a:rect r="r" b="b" t="t" l="l"/>
            <a:pathLst>
              <a:path h="5484464" w="8297010">
                <a:moveTo>
                  <a:pt x="0" y="0"/>
                </a:moveTo>
                <a:lnTo>
                  <a:pt x="8297010" y="0"/>
                </a:lnTo>
                <a:lnTo>
                  <a:pt x="8297010" y="5484464"/>
                </a:lnTo>
                <a:lnTo>
                  <a:pt x="0" y="54844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2F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83317" y="-285633"/>
            <a:ext cx="18671317" cy="10572633"/>
          </a:xfrm>
          <a:custGeom>
            <a:avLst/>
            <a:gdLst/>
            <a:ahLst/>
            <a:cxnLst/>
            <a:rect r="r" b="b" t="t" l="l"/>
            <a:pathLst>
              <a:path h="10572633" w="18671317">
                <a:moveTo>
                  <a:pt x="0" y="0"/>
                </a:moveTo>
                <a:lnTo>
                  <a:pt x="18671317" y="0"/>
                </a:lnTo>
                <a:lnTo>
                  <a:pt x="18671317" y="10572633"/>
                </a:lnTo>
                <a:lnTo>
                  <a:pt x="0" y="10572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2058556"/>
            <a:ext cx="7885541" cy="717138"/>
            <a:chOff x="0" y="0"/>
            <a:chExt cx="11005676" cy="10008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005676" cy="1000893"/>
            </a:xfrm>
            <a:custGeom>
              <a:avLst/>
              <a:gdLst/>
              <a:ahLst/>
              <a:cxnLst/>
              <a:rect r="r" b="b" t="t" l="l"/>
              <a:pathLst>
                <a:path h="1000893" w="11005676">
                  <a:moveTo>
                    <a:pt x="0" y="0"/>
                  </a:moveTo>
                  <a:lnTo>
                    <a:pt x="11005676" y="0"/>
                  </a:lnTo>
                  <a:lnTo>
                    <a:pt x="11005676" y="1000893"/>
                  </a:lnTo>
                  <a:lnTo>
                    <a:pt x="0" y="10008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52400"/>
              <a:ext cx="11005676" cy="115329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220"/>
                </a:lnSpc>
              </a:pPr>
              <a:r>
                <a:rPr lang="en-US" b="true" sz="3000" i="true">
                  <a:solidFill>
                    <a:srgbClr val="FFFFFF"/>
                  </a:solidFill>
                  <a:latin typeface="Open Sans Bold Italics"/>
                  <a:ea typeface="Open Sans Bold Italics"/>
                  <a:cs typeface="Open Sans Bold Italics"/>
                  <a:sym typeface="Open Sans Bold Italics"/>
                </a:rPr>
                <a:t>Crimes by Times of Day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3065692"/>
            <a:ext cx="6779677" cy="2591522"/>
            <a:chOff x="0" y="0"/>
            <a:chExt cx="9462246" cy="361693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462246" cy="3616930"/>
            </a:xfrm>
            <a:custGeom>
              <a:avLst/>
              <a:gdLst/>
              <a:ahLst/>
              <a:cxnLst/>
              <a:rect r="r" b="b" t="t" l="l"/>
              <a:pathLst>
                <a:path h="3616930" w="9462246">
                  <a:moveTo>
                    <a:pt x="0" y="0"/>
                  </a:moveTo>
                  <a:lnTo>
                    <a:pt x="9462246" y="0"/>
                  </a:lnTo>
                  <a:lnTo>
                    <a:pt x="9462246" y="3616930"/>
                  </a:lnTo>
                  <a:lnTo>
                    <a:pt x="0" y="361693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42875"/>
              <a:ext cx="9462246" cy="375980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871"/>
                </a:lnSpc>
              </a:pP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📌 Most</a:t>
              </a: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Crimes:</a:t>
              </a:r>
              <a:r>
                <a:rPr lang="en-US" sz="2799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 </a:t>
              </a:r>
              <a:r>
                <a:rPr lang="en-US" sz="2799">
                  <a:solidFill>
                    <a:srgbClr val="5CE1E6"/>
                  </a:solidFill>
                  <a:latin typeface="Open Sans"/>
                  <a:ea typeface="Open Sans"/>
                  <a:cs typeface="Open Sans"/>
                  <a:sym typeface="Open Sans"/>
                </a:rPr>
                <a:t>Evening (1,481 cases)</a:t>
              </a: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</a:p>
            <a:p>
              <a:pPr algn="l">
                <a:lnSpc>
                  <a:spcPts val="4871"/>
                </a:lnSpc>
              </a:pP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📌 Afternoon: </a:t>
              </a:r>
              <a:r>
                <a:rPr lang="en-US" sz="2799">
                  <a:solidFill>
                    <a:srgbClr val="5CE1E6"/>
                  </a:solidFill>
                  <a:latin typeface="Open Sans"/>
                  <a:ea typeface="Open Sans"/>
                  <a:cs typeface="Open Sans"/>
                  <a:sym typeface="Open Sans"/>
                </a:rPr>
                <a:t>1,124 cases </a:t>
              </a:r>
            </a:p>
            <a:p>
              <a:pPr algn="l">
                <a:lnSpc>
                  <a:spcPts val="4871"/>
                </a:lnSpc>
              </a:pP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📌 Night:</a:t>
              </a:r>
              <a:r>
                <a:rPr lang="en-US" sz="2799">
                  <a:solidFill>
                    <a:srgbClr val="5CE1E6"/>
                  </a:solidFill>
                  <a:latin typeface="Open Sans"/>
                  <a:ea typeface="Open Sans"/>
                  <a:cs typeface="Open Sans"/>
                  <a:sym typeface="Open Sans"/>
                </a:rPr>
                <a:t> 1,004 cases</a:t>
              </a:r>
              <a:r>
                <a:rPr lang="en-US" sz="2799" b="true">
                  <a:solidFill>
                    <a:srgbClr val="5CE1E6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 </a:t>
              </a:r>
            </a:p>
            <a:p>
              <a:pPr algn="l">
                <a:lnSpc>
                  <a:spcPts val="4871"/>
                </a:lnSpc>
              </a:pP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📌 Least Crimes: </a:t>
              </a:r>
              <a:r>
                <a:rPr lang="en-US" sz="2799">
                  <a:solidFill>
                    <a:srgbClr val="5CE1E6"/>
                  </a:solidFill>
                  <a:latin typeface="Open Sans"/>
                  <a:ea typeface="Open Sans"/>
                  <a:cs typeface="Open Sans"/>
                  <a:sym typeface="Open Sans"/>
                </a:rPr>
                <a:t>Morning (396 cases) 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9144000" y="2775694"/>
            <a:ext cx="8115300" cy="5763039"/>
          </a:xfrm>
          <a:custGeom>
            <a:avLst/>
            <a:gdLst/>
            <a:ahLst/>
            <a:cxnLst/>
            <a:rect r="r" b="b" t="t" l="l"/>
            <a:pathLst>
              <a:path h="5763039" w="8115300">
                <a:moveTo>
                  <a:pt x="0" y="0"/>
                </a:moveTo>
                <a:lnTo>
                  <a:pt x="8115300" y="0"/>
                </a:lnTo>
                <a:lnTo>
                  <a:pt x="8115300" y="5763039"/>
                </a:lnTo>
                <a:lnTo>
                  <a:pt x="0" y="57630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2F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83317" y="-285633"/>
            <a:ext cx="18671317" cy="10572633"/>
          </a:xfrm>
          <a:custGeom>
            <a:avLst/>
            <a:gdLst/>
            <a:ahLst/>
            <a:cxnLst/>
            <a:rect r="r" b="b" t="t" l="l"/>
            <a:pathLst>
              <a:path h="10572633" w="18671317">
                <a:moveTo>
                  <a:pt x="0" y="0"/>
                </a:moveTo>
                <a:lnTo>
                  <a:pt x="18671317" y="0"/>
                </a:lnTo>
                <a:lnTo>
                  <a:pt x="18671317" y="10572633"/>
                </a:lnTo>
                <a:lnTo>
                  <a:pt x="0" y="10572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2058556"/>
            <a:ext cx="5395744" cy="717138"/>
            <a:chOff x="0" y="0"/>
            <a:chExt cx="7530720" cy="10008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530720" cy="1000893"/>
            </a:xfrm>
            <a:custGeom>
              <a:avLst/>
              <a:gdLst/>
              <a:ahLst/>
              <a:cxnLst/>
              <a:rect r="r" b="b" t="t" l="l"/>
              <a:pathLst>
                <a:path h="1000893" w="7530720">
                  <a:moveTo>
                    <a:pt x="0" y="0"/>
                  </a:moveTo>
                  <a:lnTo>
                    <a:pt x="7530720" y="0"/>
                  </a:lnTo>
                  <a:lnTo>
                    <a:pt x="7530720" y="1000893"/>
                  </a:lnTo>
                  <a:lnTo>
                    <a:pt x="0" y="10008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52400"/>
              <a:ext cx="7530720" cy="115329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220"/>
                </a:lnSpc>
              </a:pPr>
              <a:r>
                <a:rPr lang="en-US" b="true" sz="3000" i="true">
                  <a:solidFill>
                    <a:srgbClr val="FFFFFF"/>
                  </a:solidFill>
                  <a:latin typeface="Open Sans Bold Italics"/>
                  <a:ea typeface="Open Sans Bold Italics"/>
                  <a:cs typeface="Open Sans Bold Italics"/>
                  <a:sym typeface="Open Sans Bold Italics"/>
                </a:rPr>
                <a:t>Crimes Rate by Times of Day 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5864200"/>
            <a:ext cx="7424523" cy="1934297"/>
            <a:chOff x="0" y="0"/>
            <a:chExt cx="10362243" cy="269965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362243" cy="2699655"/>
            </a:xfrm>
            <a:custGeom>
              <a:avLst/>
              <a:gdLst/>
              <a:ahLst/>
              <a:cxnLst/>
              <a:rect r="r" b="b" t="t" l="l"/>
              <a:pathLst>
                <a:path h="2699655" w="10362243">
                  <a:moveTo>
                    <a:pt x="0" y="0"/>
                  </a:moveTo>
                  <a:lnTo>
                    <a:pt x="10362243" y="0"/>
                  </a:lnTo>
                  <a:lnTo>
                    <a:pt x="10362243" y="2699655"/>
                  </a:lnTo>
                  <a:lnTo>
                    <a:pt x="0" y="26996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52400"/>
              <a:ext cx="10362243" cy="285205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220"/>
                </a:lnSpc>
              </a:pPr>
              <a:r>
                <a:rPr lang="en-US" sz="3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Crime is high</a:t>
              </a:r>
              <a:r>
                <a:rPr lang="en-US" sz="3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3000">
                  <a:solidFill>
                    <a:srgbClr val="5CE1E6"/>
                  </a:solidFill>
                  <a:latin typeface="Open Sans"/>
                  <a:ea typeface="Open Sans"/>
                  <a:cs typeface="Open Sans"/>
                  <a:sym typeface="Open Sans"/>
                </a:rPr>
                <a:t>in the afternoon, evening, and night</a:t>
              </a:r>
              <a:r>
                <a:rPr lang="en-US" sz="3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. Strategic patrols are needed during these hours.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28700" y="3118190"/>
            <a:ext cx="6145690" cy="2403514"/>
            <a:chOff x="0" y="0"/>
            <a:chExt cx="8577403" cy="335453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577403" cy="3354531"/>
            </a:xfrm>
            <a:custGeom>
              <a:avLst/>
              <a:gdLst/>
              <a:ahLst/>
              <a:cxnLst/>
              <a:rect r="r" b="b" t="t" l="l"/>
              <a:pathLst>
                <a:path h="3354531" w="8577403">
                  <a:moveTo>
                    <a:pt x="0" y="0"/>
                  </a:moveTo>
                  <a:lnTo>
                    <a:pt x="8577403" y="0"/>
                  </a:lnTo>
                  <a:lnTo>
                    <a:pt x="8577403" y="3354531"/>
                  </a:lnTo>
                  <a:lnTo>
                    <a:pt x="0" y="335453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42875"/>
              <a:ext cx="8577403" cy="349740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872"/>
                </a:lnSpc>
              </a:pPr>
              <a:r>
                <a:rPr lang="en-US" sz="2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📌 Most</a:t>
              </a:r>
              <a:r>
                <a:rPr lang="en-US" sz="2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Crimes: </a:t>
              </a:r>
              <a:r>
                <a:rPr lang="en-US" sz="2800">
                  <a:solidFill>
                    <a:srgbClr val="5CE1E6"/>
                  </a:solidFill>
                  <a:latin typeface="Open Sans"/>
                  <a:ea typeface="Open Sans"/>
                  <a:cs typeface="Open Sans"/>
                  <a:sym typeface="Open Sans"/>
                </a:rPr>
                <a:t>Evening (24/day)</a:t>
              </a:r>
            </a:p>
            <a:p>
              <a:pPr algn="l">
                <a:lnSpc>
                  <a:spcPts val="4872"/>
                </a:lnSpc>
              </a:pPr>
              <a:r>
                <a:rPr lang="en-US" sz="2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📌 Afternoon: </a:t>
              </a:r>
              <a:r>
                <a:rPr lang="en-US" sz="2800">
                  <a:solidFill>
                    <a:srgbClr val="5CE1E6"/>
                  </a:solidFill>
                  <a:latin typeface="Open Sans"/>
                  <a:ea typeface="Open Sans"/>
                  <a:cs typeface="Open Sans"/>
                  <a:sym typeface="Open Sans"/>
                </a:rPr>
                <a:t>18/day</a:t>
              </a:r>
            </a:p>
            <a:p>
              <a:pPr algn="l">
                <a:lnSpc>
                  <a:spcPts val="4872"/>
                </a:lnSpc>
              </a:pPr>
              <a:r>
                <a:rPr lang="en-US" sz="2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📌 Night: </a:t>
              </a:r>
              <a:r>
                <a:rPr lang="en-US" sz="2800">
                  <a:solidFill>
                    <a:srgbClr val="5CE1E6"/>
                  </a:solidFill>
                  <a:latin typeface="Open Sans"/>
                  <a:ea typeface="Open Sans"/>
                  <a:cs typeface="Open Sans"/>
                  <a:sym typeface="Open Sans"/>
                </a:rPr>
                <a:t>16/day</a:t>
              </a:r>
            </a:p>
            <a:p>
              <a:pPr algn="l">
                <a:lnSpc>
                  <a:spcPts val="4872"/>
                </a:lnSpc>
              </a:pPr>
              <a:r>
                <a:rPr lang="en-US" sz="2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📌 Least Crimes: </a:t>
              </a:r>
              <a:r>
                <a:rPr lang="en-US" sz="2800">
                  <a:solidFill>
                    <a:srgbClr val="5CE1E6"/>
                  </a:solidFill>
                  <a:latin typeface="Open Sans"/>
                  <a:ea typeface="Open Sans"/>
                  <a:cs typeface="Open Sans"/>
                  <a:sym typeface="Open Sans"/>
                </a:rPr>
                <a:t>Morning (7/day)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9144000" y="2775694"/>
            <a:ext cx="8115300" cy="5751278"/>
          </a:xfrm>
          <a:custGeom>
            <a:avLst/>
            <a:gdLst/>
            <a:ahLst/>
            <a:cxnLst/>
            <a:rect r="r" b="b" t="t" l="l"/>
            <a:pathLst>
              <a:path h="5751278" w="8115300">
                <a:moveTo>
                  <a:pt x="0" y="0"/>
                </a:moveTo>
                <a:lnTo>
                  <a:pt x="8115300" y="0"/>
                </a:lnTo>
                <a:lnTo>
                  <a:pt x="8115300" y="5751278"/>
                </a:lnTo>
                <a:lnTo>
                  <a:pt x="0" y="57512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2F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83317" y="-285633"/>
            <a:ext cx="18671317" cy="10572633"/>
          </a:xfrm>
          <a:custGeom>
            <a:avLst/>
            <a:gdLst/>
            <a:ahLst/>
            <a:cxnLst/>
            <a:rect r="r" b="b" t="t" l="l"/>
            <a:pathLst>
              <a:path h="10572633" w="18671317">
                <a:moveTo>
                  <a:pt x="0" y="0"/>
                </a:moveTo>
                <a:lnTo>
                  <a:pt x="18671317" y="0"/>
                </a:lnTo>
                <a:lnTo>
                  <a:pt x="18671317" y="10572633"/>
                </a:lnTo>
                <a:lnTo>
                  <a:pt x="0" y="10572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2058556"/>
            <a:ext cx="5285250" cy="717138"/>
            <a:chOff x="0" y="0"/>
            <a:chExt cx="7376506" cy="10008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376506" cy="1000893"/>
            </a:xfrm>
            <a:custGeom>
              <a:avLst/>
              <a:gdLst/>
              <a:ahLst/>
              <a:cxnLst/>
              <a:rect r="r" b="b" t="t" l="l"/>
              <a:pathLst>
                <a:path h="1000893" w="7376506">
                  <a:moveTo>
                    <a:pt x="0" y="0"/>
                  </a:moveTo>
                  <a:lnTo>
                    <a:pt x="7376506" y="0"/>
                  </a:lnTo>
                  <a:lnTo>
                    <a:pt x="7376506" y="1000893"/>
                  </a:lnTo>
                  <a:lnTo>
                    <a:pt x="0" y="10008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52400"/>
              <a:ext cx="7376506" cy="115329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220"/>
                </a:lnSpc>
              </a:pPr>
              <a:r>
                <a:rPr lang="en-US" b="true" sz="3000" i="true">
                  <a:solidFill>
                    <a:srgbClr val="FFFFFF"/>
                  </a:solidFill>
                  <a:latin typeface="Open Sans Bold Italics"/>
                  <a:ea typeface="Open Sans Bold Italics"/>
                  <a:cs typeface="Open Sans Bold Italics"/>
                  <a:sym typeface="Open Sans Bold Italics"/>
                </a:rPr>
                <a:t>Crime Trends by Crime Type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144000" y="2775694"/>
            <a:ext cx="8115300" cy="4818459"/>
          </a:xfrm>
          <a:custGeom>
            <a:avLst/>
            <a:gdLst/>
            <a:ahLst/>
            <a:cxnLst/>
            <a:rect r="r" b="b" t="t" l="l"/>
            <a:pathLst>
              <a:path h="4818459" w="8115300">
                <a:moveTo>
                  <a:pt x="0" y="0"/>
                </a:moveTo>
                <a:lnTo>
                  <a:pt x="8115300" y="0"/>
                </a:lnTo>
                <a:lnTo>
                  <a:pt x="8115300" y="4818459"/>
                </a:lnTo>
                <a:lnTo>
                  <a:pt x="0" y="48184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28700" y="3046661"/>
            <a:ext cx="7106330" cy="3013114"/>
            <a:chOff x="0" y="0"/>
            <a:chExt cx="9918147" cy="420533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918147" cy="4205336"/>
            </a:xfrm>
            <a:custGeom>
              <a:avLst/>
              <a:gdLst/>
              <a:ahLst/>
              <a:cxnLst/>
              <a:rect r="r" b="b" t="t" l="l"/>
              <a:pathLst>
                <a:path h="4205336" w="9918147">
                  <a:moveTo>
                    <a:pt x="0" y="0"/>
                  </a:moveTo>
                  <a:lnTo>
                    <a:pt x="9918147" y="0"/>
                  </a:lnTo>
                  <a:lnTo>
                    <a:pt x="9918147" y="4205336"/>
                  </a:lnTo>
                  <a:lnTo>
                    <a:pt x="0" y="420533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42875"/>
              <a:ext cx="9918147" cy="434821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871"/>
                </a:lnSpc>
              </a:pP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📌 Most</a:t>
              </a: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: </a:t>
              </a:r>
              <a:r>
                <a:rPr lang="en-US" sz="2799">
                  <a:solidFill>
                    <a:srgbClr val="5CE1E6"/>
                  </a:solidFill>
                  <a:latin typeface="Open Sans"/>
                  <a:ea typeface="Open Sans"/>
                  <a:cs typeface="Open Sans"/>
                  <a:sym typeface="Open Sans"/>
                </a:rPr>
                <a:t>Theft/Other (1,654)</a:t>
              </a:r>
            </a:p>
            <a:p>
              <a:pPr algn="l">
                <a:lnSpc>
                  <a:spcPts val="4871"/>
                </a:lnSpc>
              </a:pP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📌 Auto: </a:t>
              </a:r>
              <a:r>
                <a:rPr lang="en-US" sz="2799">
                  <a:solidFill>
                    <a:srgbClr val="5CE1E6"/>
                  </a:solidFill>
                  <a:latin typeface="Open Sans"/>
                  <a:ea typeface="Open Sans"/>
                  <a:cs typeface="Open Sans"/>
                  <a:sym typeface="Open Sans"/>
                </a:rPr>
                <a:t>Theft f/Auto (918), Vehicle (839)</a:t>
              </a:r>
            </a:p>
            <a:p>
              <a:pPr algn="l">
                <a:lnSpc>
                  <a:spcPts val="4871"/>
                </a:lnSpc>
              </a:pP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📌 Violent: </a:t>
              </a:r>
              <a:r>
                <a:rPr lang="en-US" sz="2799">
                  <a:solidFill>
                    <a:srgbClr val="5CE1E6"/>
                  </a:solidFill>
                  <a:latin typeface="Open Sans"/>
                  <a:ea typeface="Open Sans"/>
                  <a:cs typeface="Open Sans"/>
                  <a:sym typeface="Open Sans"/>
                </a:rPr>
                <a:t>Robbery (282), Assalut (123),</a:t>
              </a: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2799">
                  <a:solidFill>
                    <a:srgbClr val="5CE1E6"/>
                  </a:solidFill>
                  <a:latin typeface="Open Sans"/>
                  <a:ea typeface="Open Sans"/>
                  <a:cs typeface="Open Sans"/>
                  <a:sym typeface="Open Sans"/>
                </a:rPr>
                <a:t>Homicide (24)</a:t>
              </a:r>
            </a:p>
            <a:p>
              <a:pPr algn="l">
                <a:lnSpc>
                  <a:spcPts val="4871"/>
                </a:lnSpc>
              </a:pP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📌 Rare: </a:t>
              </a:r>
              <a:r>
                <a:rPr lang="en-US" sz="2799">
                  <a:solidFill>
                    <a:srgbClr val="5CE1E6"/>
                  </a:solidFill>
                  <a:latin typeface="Open Sans"/>
                  <a:ea typeface="Open Sans"/>
                  <a:cs typeface="Open Sans"/>
                  <a:sym typeface="Open Sans"/>
                </a:rPr>
                <a:t>Arson (2), Sex Abuse (13)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2F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83317" y="-285633"/>
            <a:ext cx="18671317" cy="10572633"/>
          </a:xfrm>
          <a:custGeom>
            <a:avLst/>
            <a:gdLst/>
            <a:ahLst/>
            <a:cxnLst/>
            <a:rect r="r" b="b" t="t" l="l"/>
            <a:pathLst>
              <a:path h="10572633" w="18671317">
                <a:moveTo>
                  <a:pt x="0" y="0"/>
                </a:moveTo>
                <a:lnTo>
                  <a:pt x="18671317" y="0"/>
                </a:lnTo>
                <a:lnTo>
                  <a:pt x="18671317" y="10572633"/>
                </a:lnTo>
                <a:lnTo>
                  <a:pt x="0" y="10572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2058556"/>
            <a:ext cx="5311934" cy="717138"/>
            <a:chOff x="0" y="0"/>
            <a:chExt cx="7413749" cy="10008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413750" cy="1000893"/>
            </a:xfrm>
            <a:custGeom>
              <a:avLst/>
              <a:gdLst/>
              <a:ahLst/>
              <a:cxnLst/>
              <a:rect r="r" b="b" t="t" l="l"/>
              <a:pathLst>
                <a:path h="1000893" w="7413750">
                  <a:moveTo>
                    <a:pt x="0" y="0"/>
                  </a:moveTo>
                  <a:lnTo>
                    <a:pt x="7413750" y="0"/>
                  </a:lnTo>
                  <a:lnTo>
                    <a:pt x="7413750" y="1000893"/>
                  </a:lnTo>
                  <a:lnTo>
                    <a:pt x="0" y="10008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52400"/>
              <a:ext cx="7413749" cy="115329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220"/>
                </a:lnSpc>
              </a:pPr>
              <a:r>
                <a:rPr lang="en-US" b="true" sz="3000" i="true">
                  <a:solidFill>
                    <a:srgbClr val="FFFFFF"/>
                  </a:solidFill>
                  <a:latin typeface="Open Sans Bold Italics"/>
                  <a:ea typeface="Open Sans Bold Italics"/>
                  <a:cs typeface="Open Sans Bold Italics"/>
                  <a:sym typeface="Open Sans Bold Italics"/>
                </a:rPr>
                <a:t>Crime Duration by Types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09650" y="3065501"/>
            <a:ext cx="7942691" cy="3622714"/>
            <a:chOff x="0" y="0"/>
            <a:chExt cx="11085439" cy="505614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085439" cy="5056141"/>
            </a:xfrm>
            <a:custGeom>
              <a:avLst/>
              <a:gdLst/>
              <a:ahLst/>
              <a:cxnLst/>
              <a:rect r="r" b="b" t="t" l="l"/>
              <a:pathLst>
                <a:path h="5056141" w="11085439">
                  <a:moveTo>
                    <a:pt x="0" y="0"/>
                  </a:moveTo>
                  <a:lnTo>
                    <a:pt x="11085439" y="0"/>
                  </a:lnTo>
                  <a:lnTo>
                    <a:pt x="11085439" y="5056141"/>
                  </a:lnTo>
                  <a:lnTo>
                    <a:pt x="0" y="505614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42875"/>
              <a:ext cx="11085439" cy="519901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871"/>
                </a:lnSpc>
              </a:pP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📌 </a:t>
              </a:r>
              <a:r>
                <a:rPr lang="en-US" sz="2799">
                  <a:solidFill>
                    <a:srgbClr val="5CE1E6"/>
                  </a:solidFill>
                  <a:latin typeface="Open Sans"/>
                  <a:ea typeface="Open Sans"/>
                  <a:cs typeface="Open Sans"/>
                  <a:sym typeface="Open Sans"/>
                </a:rPr>
                <a:t>Theft from Auto</a:t>
              </a: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takes the longest </a:t>
              </a:r>
              <a:r>
                <a:rPr lang="en-US" sz="2799">
                  <a:solidFill>
                    <a:srgbClr val="5CE1E6"/>
                  </a:solidFill>
                  <a:latin typeface="Open Sans"/>
                  <a:ea typeface="Open Sans"/>
                  <a:cs typeface="Open Sans"/>
                  <a:sym typeface="Open Sans"/>
                </a:rPr>
                <a:t>(156 min)</a:t>
              </a: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.</a:t>
              </a:r>
            </a:p>
            <a:p>
              <a:pPr algn="l">
                <a:lnSpc>
                  <a:spcPts val="4871"/>
                </a:lnSpc>
              </a:pP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📌 </a:t>
              </a:r>
              <a:r>
                <a:rPr lang="en-US" sz="2799">
                  <a:solidFill>
                    <a:srgbClr val="5CE1E6"/>
                  </a:solidFill>
                  <a:latin typeface="Open Sans"/>
                  <a:ea typeface="Open Sans"/>
                  <a:cs typeface="Open Sans"/>
                  <a:sym typeface="Open Sans"/>
                </a:rPr>
                <a:t>Burglary (133 min)</a:t>
              </a: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&amp; </a:t>
              </a:r>
              <a:r>
                <a:rPr lang="en-US" sz="2799">
                  <a:solidFill>
                    <a:srgbClr val="5CE1E6"/>
                  </a:solidFill>
                  <a:latin typeface="Open Sans"/>
                  <a:ea typeface="Open Sans"/>
                  <a:cs typeface="Open Sans"/>
                  <a:sym typeface="Open Sans"/>
                </a:rPr>
                <a:t>Vehicle Theft (123 min)</a:t>
              </a: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also last long.</a:t>
              </a:r>
            </a:p>
            <a:p>
              <a:pPr algn="l">
                <a:lnSpc>
                  <a:spcPts val="4871"/>
                </a:lnSpc>
              </a:pP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📌 </a:t>
              </a:r>
              <a:r>
                <a:rPr lang="en-US" sz="2799">
                  <a:solidFill>
                    <a:srgbClr val="5CE1E6"/>
                  </a:solidFill>
                  <a:latin typeface="Open Sans"/>
                  <a:ea typeface="Open Sans"/>
                  <a:cs typeface="Open Sans"/>
                  <a:sym typeface="Open Sans"/>
                </a:rPr>
                <a:t>Homicide (81 min)</a:t>
              </a: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&amp; </a:t>
              </a:r>
              <a:r>
                <a:rPr lang="en-US" sz="2799">
                  <a:solidFill>
                    <a:srgbClr val="5CE1E6"/>
                  </a:solidFill>
                  <a:latin typeface="Open Sans"/>
                  <a:ea typeface="Open Sans"/>
                  <a:cs typeface="Open Sans"/>
                  <a:sym typeface="Open Sans"/>
                </a:rPr>
                <a:t>Sex Abuse (92 min)</a:t>
              </a: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take moderate time.</a:t>
              </a:r>
            </a:p>
            <a:p>
              <a:pPr algn="l">
                <a:lnSpc>
                  <a:spcPts val="4871"/>
                </a:lnSpc>
              </a:pP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📌 </a:t>
              </a:r>
              <a:r>
                <a:rPr lang="en-US" sz="2799">
                  <a:solidFill>
                    <a:srgbClr val="5CE1E6"/>
                  </a:solidFill>
                  <a:latin typeface="Open Sans"/>
                  <a:ea typeface="Open Sans"/>
                  <a:cs typeface="Open Sans"/>
                  <a:sym typeface="Open Sans"/>
                </a:rPr>
                <a:t>Theft/Other</a:t>
              </a: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is the </a:t>
              </a:r>
              <a:r>
                <a:rPr lang="en-US" sz="2799">
                  <a:solidFill>
                    <a:srgbClr val="5CE1E6"/>
                  </a:solidFill>
                  <a:latin typeface="Open Sans"/>
                  <a:ea typeface="Open Sans"/>
                  <a:cs typeface="Open Sans"/>
                  <a:sym typeface="Open Sans"/>
                </a:rPr>
                <a:t>quickest (65 min)</a:t>
              </a:r>
              <a:r>
                <a:rPr lang="en-US" sz="27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.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9144000" y="2775694"/>
            <a:ext cx="8115300" cy="4808315"/>
          </a:xfrm>
          <a:custGeom>
            <a:avLst/>
            <a:gdLst/>
            <a:ahLst/>
            <a:cxnLst/>
            <a:rect r="r" b="b" t="t" l="l"/>
            <a:pathLst>
              <a:path h="4808315" w="8115300">
                <a:moveTo>
                  <a:pt x="0" y="0"/>
                </a:moveTo>
                <a:lnTo>
                  <a:pt x="8115300" y="0"/>
                </a:lnTo>
                <a:lnTo>
                  <a:pt x="8115300" y="4808315"/>
                </a:lnTo>
                <a:lnTo>
                  <a:pt x="0" y="48083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DAGhhFA3-Hk</dc:identifier>
  <dcterms:modified xsi:type="dcterms:W3CDTF">2011-08-01T06:04:30Z</dcterms:modified>
  <cp:revision>1</cp:revision>
  <dc:title>DISTRICT OF COLUMBIA CRIME REPORT</dc:title>
</cp:coreProperties>
</file>