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9" r:id="rId4"/>
    <p:sldId id="258" r:id="rId5"/>
    <p:sldId id="297" r:id="rId6"/>
    <p:sldId id="260" r:id="rId7"/>
    <p:sldId id="261" r:id="rId8"/>
    <p:sldId id="262" r:id="rId9"/>
    <p:sldId id="263" r:id="rId10"/>
    <p:sldId id="264" r:id="rId11"/>
    <p:sldId id="271" r:id="rId12"/>
    <p:sldId id="303" r:id="rId13"/>
    <p:sldId id="304" r:id="rId14"/>
    <p:sldId id="302" r:id="rId15"/>
    <p:sldId id="265" r:id="rId16"/>
    <p:sldId id="266" r:id="rId17"/>
    <p:sldId id="267" r:id="rId18"/>
    <p:sldId id="268" r:id="rId19"/>
    <p:sldId id="269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94" r:id="rId28"/>
    <p:sldId id="284" r:id="rId29"/>
    <p:sldId id="280" r:id="rId30"/>
    <p:sldId id="292" r:id="rId31"/>
    <p:sldId id="298" r:id="rId32"/>
    <p:sldId id="279" r:id="rId33"/>
    <p:sldId id="281" r:id="rId34"/>
    <p:sldId id="282" r:id="rId35"/>
    <p:sldId id="283" r:id="rId36"/>
    <p:sldId id="285" r:id="rId37"/>
    <p:sldId id="287" r:id="rId38"/>
    <p:sldId id="288" r:id="rId39"/>
    <p:sldId id="290" r:id="rId40"/>
    <p:sldId id="291" r:id="rId41"/>
    <p:sldId id="289" r:id="rId42"/>
    <p:sldId id="299" r:id="rId43"/>
    <p:sldId id="300" r:id="rId44"/>
    <p:sldId id="301" r:id="rId45"/>
    <p:sldId id="296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82" autoAdjust="0"/>
  </p:normalViewPr>
  <p:slideViewPr>
    <p:cSldViewPr snapToGrid="0" snapToObjects="1">
      <p:cViewPr varScale="1">
        <p:scale>
          <a:sx n="115" d="100"/>
          <a:sy n="115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CEE79-424C-8148-857B-994F3757E1E0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EEDFE-005D-3E4B-A966-9C95521090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2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in something</a:t>
            </a:r>
            <a:r>
              <a:rPr lang="en-US" baseline="0" dirty="0" smtClean="0"/>
              <a:t> about shift?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Starting from an empty array:</a:t>
            </a:r>
          </a:p>
          <a:p>
            <a:pPr lvl="1"/>
            <a:r>
              <a:rPr lang="en-US" dirty="0" smtClean="0"/>
              <a:t>Z = [ ] </a:t>
            </a:r>
          </a:p>
          <a:p>
            <a:pPr lvl="1"/>
            <a:r>
              <a:rPr lang="en-US" dirty="0" smtClean="0"/>
              <a:t>push!(Z, 5)   # what happens?</a:t>
            </a:r>
          </a:p>
          <a:p>
            <a:pPr lvl="1"/>
            <a:r>
              <a:rPr lang="en-US" dirty="0" smtClean="0"/>
              <a:t>Z = [Z, 5] # what happens?</a:t>
            </a:r>
          </a:p>
          <a:p>
            <a:pPr lvl="1"/>
            <a:r>
              <a:rPr lang="en-US" dirty="0" smtClean="0"/>
              <a:t>Z = [ ]; Z = [Z 3]  # what happens?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7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J_1 = \{ j \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 \bar{y}_j = 1\}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J_0 = \{ j \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 \bar{y}_j = 0\}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\sum_{j \in J_1}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\sum_{j \in J_0} (1 -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- 1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89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\lambda_\ell(\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{c}, t) = \begin{array}{l} \text{dual price of leg 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ell$'s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capacity constraint,} \\ \text{when the remaining capacity is 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{c}$}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\text{and $t$ days remain.} \end{array}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pi_t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 = \left\{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\text{Accept} &amp;  \text{if}\ \sum_{\ell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{L}} A_{\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ell,f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\lambda_{\ell}(\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{c},t)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r_f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\text{Reject} &amp; \text{otherwise.}  \end{array}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2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 function provides dot product of two one-dimensional arrays</a:t>
            </a:r>
          </a:p>
          <a:p>
            <a:pPr lvl="1"/>
            <a:r>
              <a:rPr lang="en-US" dirty="0" smtClean="0"/>
              <a:t>dot(A[4,:], x) – b[4] &lt; 0   # does this work?</a:t>
            </a:r>
          </a:p>
          <a:p>
            <a:pPr lvl="1"/>
            <a:r>
              <a:rPr lang="en-US" dirty="0" smtClean="0"/>
              <a:t>dot(A[4,:][:], x[:]) – b[4] &lt; 0   # how about now?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trap:</a:t>
            </a:r>
          </a:p>
          <a:p>
            <a:pPr lvl="1"/>
            <a:r>
              <a:rPr lang="en-US" dirty="0" smtClean="0"/>
              <a:t>x – x[:]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8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mystery = </a:t>
            </a:r>
            <a:r>
              <a:rPr lang="da-DK" b="1" dirty="0" smtClean="0"/>
              <a:t> </a:t>
            </a:r>
            <a:r>
              <a:rPr lang="da-DK" dirty="0" smtClean="0"/>
              <a:t>[ ( [1 1; 1 0]^i* [1;1])[1] for i =1:15]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3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 function provides dot product of two one-dimensional arrays</a:t>
            </a:r>
          </a:p>
          <a:p>
            <a:pPr lvl="1"/>
            <a:r>
              <a:rPr lang="en-US" dirty="0" smtClean="0"/>
              <a:t>dot(A[4,:], x) – b[4] &lt; 0   # does this work?</a:t>
            </a:r>
          </a:p>
          <a:p>
            <a:pPr lvl="1"/>
            <a:r>
              <a:rPr lang="en-US" dirty="0" smtClean="0"/>
              <a:t>dot(A[4,:][:], x[:]) – b[4] &lt; 0   # how about now?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8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find(-(A * x - b) .&gt; 0 )</a:t>
            </a:r>
            <a:endParaRPr lang="da-DK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</a:p>
          <a:p>
            <a:endParaRPr lang="da-DK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findVio2(x,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indFull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[1:1:length(b)]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logInd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A*x - b .&lt; 0 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indFull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logInd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[:] ]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</a:p>
          <a:p>
            <a:endParaRPr lang="fr-F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findVio3(x,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for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1:length(b)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diff = (A[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,:] * x - b[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])[1]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if ( diff &lt; 0)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return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findVio4(x,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Int64[]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for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1:length(b)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diff = (A[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,:] * x - b[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])[1]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if ( diff &lt; 0)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push!(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return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take a moment 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12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1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\text{minimize} \qquad &amp; \sum_{i=1}^M \sum_{j=1}^N d_{ij} x_{ij}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\text{subject to}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qquad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x_{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=1,\dots, M, \ j =1,\dots, N, \\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\sum_{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=1}^N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= 1,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dots,M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,\\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\sum_{j=1}^N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K, \\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0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1,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M, \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N, \\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0, 1\},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2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312.143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ulialang.org/en/latest/manual/" TargetMode="External"/><Relationship Id="rId4" Type="http://schemas.openxmlformats.org/officeDocument/2006/relationships/hyperlink" Target="https://jump.readthedocs.org/en/release-0.2/jump.html" TargetMode="External"/><Relationship Id="rId5" Type="http://schemas.openxmlformats.org/officeDocument/2006/relationships/hyperlink" Target="https://github.com/JuliaOpt/JuMP.jl/issu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xinyminutes.com/docs/juli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ulialang.org/en/latest/manual/" TargetMode="External"/><Relationship Id="rId4" Type="http://schemas.openxmlformats.org/officeDocument/2006/relationships/hyperlink" Target="https://jump.readthedocs.org/en/release-0.2/jump.html" TargetMode="External"/><Relationship Id="rId5" Type="http://schemas.openxmlformats.org/officeDocument/2006/relationships/hyperlink" Target="https://github.com/JuliaOpt/JuMP.jl/issu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xinyminutes.com/docs/julia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LP Modeling Using Julia/</a:t>
            </a:r>
            <a:r>
              <a:rPr lang="en-US" cap="none" dirty="0" err="1" smtClean="0"/>
              <a:t>JuMP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15.S60, IAP 2014</a:t>
            </a:r>
          </a:p>
          <a:p>
            <a:endParaRPr lang="en-US" dirty="0" smtClean="0"/>
          </a:p>
          <a:p>
            <a:r>
              <a:rPr lang="en-US" dirty="0" smtClean="0"/>
              <a:t>Velibor Misic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9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arrays:</a:t>
            </a:r>
          </a:p>
          <a:p>
            <a:pPr lvl="1"/>
            <a:r>
              <a:rPr lang="en-US" dirty="0" smtClean="0"/>
              <a:t>a = [1, 2, 3]</a:t>
            </a:r>
          </a:p>
          <a:p>
            <a:pPr lvl="1"/>
            <a:r>
              <a:rPr lang="en-US" dirty="0" smtClean="0"/>
              <a:t>a[end+1] = 4    # won’t work!</a:t>
            </a:r>
          </a:p>
          <a:p>
            <a:r>
              <a:rPr lang="en-US" dirty="0" smtClean="0"/>
              <a:t>Push/pop commands:</a:t>
            </a:r>
          </a:p>
          <a:p>
            <a:pPr lvl="1"/>
            <a:r>
              <a:rPr lang="en-US" dirty="0" smtClean="0"/>
              <a:t>push!(a, 4)  # append 4 to end of 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op!(a)  # remove last element of a; 4</a:t>
            </a:r>
          </a:p>
          <a:p>
            <a:pPr lvl="1"/>
            <a:r>
              <a:rPr lang="en-US" dirty="0" smtClean="0"/>
              <a:t>a     # a is back to being [1, 2, 3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z = [ ]</a:t>
            </a:r>
          </a:p>
          <a:p>
            <a:pPr lvl="1"/>
            <a:r>
              <a:rPr lang="en-US" dirty="0" smtClean="0"/>
              <a:t>push!(z, 5)  # what happens?</a:t>
            </a:r>
          </a:p>
          <a:p>
            <a:pPr lvl="1"/>
            <a:r>
              <a:rPr lang="en-US" dirty="0" smtClean="0"/>
              <a:t>z = </a:t>
            </a:r>
            <a:r>
              <a:rPr lang="en-US" dirty="0" smtClean="0"/>
              <a:t>Int64[ ] </a:t>
            </a:r>
          </a:p>
          <a:p>
            <a:pPr lvl="1"/>
            <a:r>
              <a:rPr lang="en-US" dirty="0" smtClean="0"/>
              <a:t>push!(z,5) # how about now?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345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the arrays A, x and b as follows:</a:t>
            </a:r>
          </a:p>
          <a:p>
            <a:pPr lvl="1"/>
            <a:r>
              <a:rPr lang="en-US" dirty="0" smtClean="0"/>
              <a:t>A = rand(10,3); x = rand(3,1); b = rand(10,1)</a:t>
            </a:r>
          </a:p>
          <a:p>
            <a:r>
              <a:rPr lang="en-US" dirty="0" smtClean="0"/>
              <a:t>Write an expression that evaluates to </a:t>
            </a:r>
          </a:p>
          <a:p>
            <a:pPr lvl="1"/>
            <a:r>
              <a:rPr lang="en-US" b="1" dirty="0" smtClean="0"/>
              <a:t>true</a:t>
            </a:r>
            <a:r>
              <a:rPr lang="en-US" dirty="0" smtClean="0"/>
              <a:t> if the inner product of the fourth row of A and x is greater than the fourth element of b; and </a:t>
            </a:r>
          </a:p>
          <a:p>
            <a:pPr lvl="1"/>
            <a:r>
              <a:rPr lang="en-US" b="1" dirty="0" smtClean="0"/>
              <a:t>false</a:t>
            </a:r>
            <a:r>
              <a:rPr lang="en-US" dirty="0" smtClean="0"/>
              <a:t> otherwise.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do you find? </a:t>
            </a:r>
          </a:p>
        </p:txBody>
      </p:sp>
    </p:spTree>
    <p:extLst>
      <p:ext uri="{BB962C8B-B14F-4D97-AF65-F5344CB8AC3E}">
        <p14:creationId xmlns:p14="http://schemas.microsoft.com/office/powerpoint/2010/main" val="323294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1a’s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is much stricter with arrays than MATLAB!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 = rand(10,3); x = rand(3,1); b = rand(10,1)</a:t>
            </a:r>
          </a:p>
          <a:p>
            <a:pPr lvl="1"/>
            <a:r>
              <a:rPr lang="en-US" dirty="0"/>
              <a:t>A[4,:] * x – b[4]</a:t>
            </a:r>
          </a:p>
          <a:p>
            <a:pPr lvl="1"/>
            <a:r>
              <a:rPr lang="en-US" dirty="0"/>
              <a:t>A[4,:] * x – b[4] &lt; 0    # what happens?</a:t>
            </a:r>
          </a:p>
          <a:p>
            <a:pPr lvl="1"/>
            <a:r>
              <a:rPr lang="en-US" dirty="0"/>
              <a:t>(A[4,:] * x – b[4])[1] &lt; 0  # how about now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Yet </a:t>
            </a:r>
            <a:r>
              <a:rPr lang="en-US" dirty="0" smtClean="0"/>
              <a:t>another trap!</a:t>
            </a:r>
            <a:endParaRPr lang="en-US" dirty="0"/>
          </a:p>
          <a:p>
            <a:pPr lvl="1"/>
            <a:r>
              <a:rPr lang="en-US" dirty="0"/>
              <a:t>z = [1:1:3]  # what is it? </a:t>
            </a:r>
          </a:p>
          <a:p>
            <a:pPr lvl="1"/>
            <a:r>
              <a:rPr lang="en-US" dirty="0"/>
              <a:t>z[:]   # what do you get?</a:t>
            </a:r>
          </a:p>
          <a:p>
            <a:pPr lvl="1"/>
            <a:r>
              <a:rPr lang="en-US" dirty="0"/>
              <a:t>z[:,:]  # how about now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</a:t>
            </a:r>
          </a:p>
          <a:p>
            <a:pPr lvl="1"/>
            <a:r>
              <a:rPr lang="en-US" dirty="0" err="1" smtClean="0"/>
              <a:t>oddNumbers</a:t>
            </a:r>
            <a:r>
              <a:rPr lang="en-US" dirty="0" smtClean="0"/>
              <a:t> = [ 2*</a:t>
            </a:r>
            <a:r>
              <a:rPr lang="en-US" dirty="0" err="1" smtClean="0"/>
              <a:t>i</a:t>
            </a:r>
            <a:r>
              <a:rPr lang="en-US" dirty="0" smtClean="0"/>
              <a:t> - 1 for </a:t>
            </a:r>
            <a:r>
              <a:rPr lang="en-US" dirty="0" err="1" smtClean="0"/>
              <a:t>i</a:t>
            </a:r>
            <a:r>
              <a:rPr lang="en-US" dirty="0" smtClean="0"/>
              <a:t> in 1:10]</a:t>
            </a:r>
          </a:p>
          <a:p>
            <a:pPr lvl="1"/>
            <a:r>
              <a:rPr lang="en-US" dirty="0" err="1" smtClean="0"/>
              <a:t>evenNumbers</a:t>
            </a:r>
            <a:r>
              <a:rPr lang="en-US" dirty="0" smtClean="0"/>
              <a:t> = [j + 1 for j in </a:t>
            </a:r>
            <a:r>
              <a:rPr lang="en-US" dirty="0" err="1" smtClean="0"/>
              <a:t>oddNumbers</a:t>
            </a:r>
            <a:r>
              <a:rPr lang="en-US" dirty="0" smtClean="0"/>
              <a:t>]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build matrices this way:</a:t>
            </a:r>
          </a:p>
          <a:p>
            <a:pPr lvl="1"/>
            <a:r>
              <a:rPr lang="en-US" dirty="0" smtClean="0"/>
              <a:t>A = [ </a:t>
            </a:r>
            <a:r>
              <a:rPr lang="en-US" dirty="0" err="1" smtClean="0"/>
              <a:t>i</a:t>
            </a:r>
            <a:r>
              <a:rPr lang="en-US" dirty="0" smtClean="0"/>
              <a:t> + j for </a:t>
            </a:r>
            <a:r>
              <a:rPr lang="en-US" dirty="0" err="1" smtClean="0"/>
              <a:t>i</a:t>
            </a:r>
            <a:r>
              <a:rPr lang="en-US" dirty="0" smtClean="0"/>
              <a:t> in 1:5, j in 1:5]</a:t>
            </a:r>
          </a:p>
        </p:txBody>
      </p:sp>
    </p:spTree>
    <p:extLst>
      <p:ext uri="{BB962C8B-B14F-4D97-AF65-F5344CB8AC3E}">
        <p14:creationId xmlns:p14="http://schemas.microsoft.com/office/powerpoint/2010/main" val="343850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Julia is much stricter with arrays than MATLAB!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A = rand(10,3); x = rand(3,1); b = rand(10,1)</a:t>
            </a:r>
          </a:p>
          <a:p>
            <a:pPr lvl="1"/>
            <a:r>
              <a:rPr lang="en-US" dirty="0" smtClean="0"/>
              <a:t>A[4,:] * x – b[4]</a:t>
            </a:r>
          </a:p>
          <a:p>
            <a:pPr lvl="1"/>
            <a:r>
              <a:rPr lang="en-US" dirty="0" smtClean="0"/>
              <a:t>A[4,:] * x – b[4] &lt; 0    # what happens?</a:t>
            </a:r>
          </a:p>
          <a:p>
            <a:pPr lvl="1"/>
            <a:r>
              <a:rPr lang="en-US" dirty="0" smtClean="0"/>
              <a:t>(A[4,:] * x – b[4])[1] &lt; 0  # how about now?</a:t>
            </a:r>
          </a:p>
          <a:p>
            <a:r>
              <a:rPr lang="en-US" dirty="0" smtClean="0"/>
              <a:t>What is the type of x? Try this:</a:t>
            </a:r>
          </a:p>
          <a:p>
            <a:pPr lvl="1"/>
            <a:r>
              <a:rPr lang="en-US" dirty="0" smtClean="0"/>
              <a:t>x[:]  # how is this different?</a:t>
            </a:r>
          </a:p>
          <a:p>
            <a:r>
              <a:rPr lang="en-US" dirty="0" smtClean="0"/>
              <a:t>Try this: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 = [1:1:3]  # what is it? </a:t>
            </a:r>
          </a:p>
          <a:p>
            <a:pPr lvl="1"/>
            <a:r>
              <a:rPr lang="en-US" dirty="0" smtClean="0"/>
              <a:t>z[:]   # what do you get?</a:t>
            </a:r>
          </a:p>
          <a:p>
            <a:pPr lvl="1"/>
            <a:r>
              <a:rPr lang="en-US" dirty="0" smtClean="0"/>
              <a:t>z[:,:]  # how about now?</a:t>
            </a:r>
          </a:p>
        </p:txBody>
      </p:sp>
    </p:spTree>
    <p:extLst>
      <p:ext uri="{BB962C8B-B14F-4D97-AF65-F5344CB8AC3E}">
        <p14:creationId xmlns:p14="http://schemas.microsoft.com/office/powerpoint/2010/main" val="247640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Tuples are “fixed” arrays:</a:t>
            </a:r>
          </a:p>
          <a:p>
            <a:pPr lvl="1"/>
            <a:r>
              <a:rPr lang="en-US" dirty="0" smtClean="0"/>
              <a:t>t = (1, 2, 3)</a:t>
            </a:r>
          </a:p>
          <a:p>
            <a:r>
              <a:rPr lang="en-US" dirty="0" smtClean="0"/>
              <a:t>Can access them like arrays, but can’t change them:</a:t>
            </a:r>
          </a:p>
          <a:p>
            <a:pPr lvl="1"/>
            <a:r>
              <a:rPr lang="en-US" dirty="0" smtClean="0"/>
              <a:t>t[1]    # gives back 1</a:t>
            </a:r>
          </a:p>
          <a:p>
            <a:pPr lvl="1"/>
            <a:r>
              <a:rPr lang="en-US" dirty="0" smtClean="0"/>
              <a:t>t[1] = 5  # error!</a:t>
            </a:r>
          </a:p>
          <a:p>
            <a:r>
              <a:rPr lang="en-US" dirty="0" smtClean="0"/>
              <a:t>Tuples can be initialized in other ways: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= tuple(1, 2, 3)</a:t>
            </a:r>
          </a:p>
          <a:p>
            <a:pPr lvl="1"/>
            <a:r>
              <a:rPr lang="en-US" dirty="0" smtClean="0"/>
              <a:t>y = [1:5]</a:t>
            </a:r>
          </a:p>
          <a:p>
            <a:pPr lvl="1"/>
            <a:r>
              <a:rPr lang="en-US" dirty="0" smtClean="0"/>
              <a:t>z = tuple( y...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9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 are like arrays, except they can be indexed by arbitrary objects: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ydict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()    # makes an empty dictionary.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ydict</a:t>
            </a:r>
            <a:r>
              <a:rPr lang="en-US" dirty="0" smtClean="0"/>
              <a:t>[“Velibor”] = “is alright”    # add key-value pairs…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ydict</a:t>
            </a:r>
            <a:r>
              <a:rPr lang="en-US" dirty="0" smtClean="0"/>
              <a:t>[“Vishal”] = “is awesome!”</a:t>
            </a:r>
          </a:p>
          <a:p>
            <a:pPr lvl="1"/>
            <a:r>
              <a:rPr lang="en-US" dirty="0" err="1" smtClean="0"/>
              <a:t>myotherdict</a:t>
            </a:r>
            <a:r>
              <a:rPr lang="en-US" dirty="0" smtClean="0"/>
              <a:t> = [“King’s Landing”=&gt; 1, “</a:t>
            </a:r>
            <a:r>
              <a:rPr lang="en-US" dirty="0" err="1" smtClean="0"/>
              <a:t>Winterfell</a:t>
            </a:r>
            <a:r>
              <a:rPr lang="en-US" dirty="0" smtClean="0"/>
              <a:t>”=&gt; 2, “</a:t>
            </a:r>
            <a:r>
              <a:rPr lang="en-US" dirty="0" err="1" smtClean="0"/>
              <a:t>Qarth</a:t>
            </a:r>
            <a:r>
              <a:rPr lang="en-US" dirty="0" smtClean="0"/>
              <a:t>”=&gt;3]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yotherdict</a:t>
            </a:r>
            <a:r>
              <a:rPr lang="en-US" dirty="0" smtClean="0"/>
              <a:t>[“</a:t>
            </a:r>
            <a:r>
              <a:rPr lang="en-US" dirty="0" err="1" smtClean="0"/>
              <a:t>Pyke</a:t>
            </a:r>
            <a:r>
              <a:rPr lang="en-US" dirty="0" smtClean="0"/>
              <a:t>”]   # gives an error</a:t>
            </a:r>
          </a:p>
          <a:p>
            <a:r>
              <a:rPr lang="en-US" dirty="0" smtClean="0"/>
              <a:t>Keys of dictionary: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eys(</a:t>
            </a:r>
            <a:r>
              <a:rPr lang="en-US" dirty="0" err="1" smtClean="0"/>
              <a:t>mydict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Values of dictionary: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alues(</a:t>
            </a:r>
            <a:r>
              <a:rPr lang="en-US" dirty="0" err="1" smtClean="0"/>
              <a:t>mydict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91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If-then-else:</a:t>
            </a:r>
            <a:endParaRPr lang="en-US" dirty="0" smtClean="0"/>
          </a:p>
          <a:p>
            <a:pPr lvl="1"/>
            <a:r>
              <a:rPr lang="en-US" dirty="0" smtClean="0"/>
              <a:t>x = </a:t>
            </a:r>
            <a:r>
              <a:rPr lang="en-US" dirty="0" smtClean="0"/>
              <a:t>2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f x &gt; 6</a:t>
            </a:r>
            <a:br>
              <a:rPr lang="en-US" dirty="0" smtClean="0"/>
            </a:br>
            <a:r>
              <a:rPr lang="en-US" dirty="0" smtClean="0"/>
              <a:t>	x = x + 20</a:t>
            </a:r>
            <a:br>
              <a:rPr lang="en-US" dirty="0" smtClean="0"/>
            </a:br>
            <a:r>
              <a:rPr lang="en-US" dirty="0" err="1" smtClean="0"/>
              <a:t>elseif</a:t>
            </a:r>
            <a:r>
              <a:rPr lang="en-US" dirty="0" smtClean="0"/>
              <a:t> (x &lt; 5) </a:t>
            </a:r>
            <a:br>
              <a:rPr lang="en-US" dirty="0" smtClean="0"/>
            </a:br>
            <a:r>
              <a:rPr lang="en-US" dirty="0" smtClean="0"/>
              <a:t>	x = factorial</a:t>
            </a:r>
            <a:r>
              <a:rPr lang="en-US" dirty="0" smtClean="0"/>
              <a:t>(x)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else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(“Not changing x”)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loops:</a:t>
            </a:r>
          </a:p>
          <a:p>
            <a:pPr lvl="1"/>
            <a:r>
              <a:rPr lang="en-US" dirty="0"/>
              <a:t>for k =1:5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println</a:t>
            </a:r>
            <a:r>
              <a:rPr lang="en-US" dirty="0"/>
              <a:t>( k^2 )</a:t>
            </a:r>
            <a:br>
              <a:rPr lang="en-US" dirty="0"/>
            </a:br>
            <a:r>
              <a:rPr lang="en-US" dirty="0" smtClean="0"/>
              <a:t>end</a:t>
            </a:r>
          </a:p>
          <a:p>
            <a:pPr lvl="1"/>
            <a:endParaRPr lang="en-US" dirty="0"/>
          </a:p>
          <a:p>
            <a:r>
              <a:rPr lang="en-US" dirty="0" smtClean="0"/>
              <a:t>while loops:</a:t>
            </a:r>
          </a:p>
          <a:p>
            <a:pPr lvl="1"/>
            <a:r>
              <a:rPr lang="en-US" dirty="0" smtClean="0"/>
              <a:t>while </a:t>
            </a:r>
            <a:r>
              <a:rPr lang="en-US" dirty="0"/>
              <a:t>x &lt; 2000</a:t>
            </a:r>
            <a:br>
              <a:rPr lang="en-US" dirty="0"/>
            </a:br>
            <a:r>
              <a:rPr lang="en-US" dirty="0"/>
              <a:t>	print(“*”)</a:t>
            </a:r>
            <a:br>
              <a:rPr lang="en-US" dirty="0"/>
            </a:br>
            <a:r>
              <a:rPr lang="en-US" dirty="0"/>
              <a:t>	x = 2 * x</a:t>
            </a:r>
            <a:br>
              <a:rPr lang="en-US" dirty="0"/>
            </a:b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3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loops:</a:t>
            </a:r>
          </a:p>
          <a:p>
            <a:pPr lvl="1"/>
            <a:r>
              <a:rPr lang="en-US" dirty="0" smtClean="0"/>
              <a:t>for k =1:5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 k^2 )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for v in keys(</a:t>
            </a:r>
            <a:r>
              <a:rPr lang="en-US" dirty="0" err="1" smtClean="0"/>
              <a:t>myotherdict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(“$v is cool”)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dirty="0" err="1" smtClean="0"/>
              <a:t>,</a:t>
            </a:r>
            <a:r>
              <a:rPr lang="en-US" dirty="0" err="1" smtClean="0"/>
              <a:t>v</a:t>
            </a:r>
            <a:r>
              <a:rPr lang="en-US" dirty="0" smtClean="0"/>
              <a:t>) </a:t>
            </a:r>
            <a:r>
              <a:rPr lang="en-US" dirty="0" smtClean="0"/>
              <a:t>in </a:t>
            </a:r>
            <a:r>
              <a:rPr lang="en-US" dirty="0" err="1" smtClean="0"/>
              <a:t>myotherdict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(“$k’s squared value is $(v^2)”)</a:t>
            </a:r>
            <a:br>
              <a:rPr lang="en-US" dirty="0" smtClean="0"/>
            </a:b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hile loops:</a:t>
            </a:r>
          </a:p>
          <a:p>
            <a:pPr lvl="1"/>
            <a:r>
              <a:rPr lang="en-US" dirty="0" smtClean="0"/>
              <a:t>x = 2</a:t>
            </a:r>
          </a:p>
          <a:p>
            <a:pPr lvl="1"/>
            <a:r>
              <a:rPr lang="en-US" dirty="0" smtClean="0"/>
              <a:t>while x &lt; 2000</a:t>
            </a:r>
            <a:br>
              <a:rPr lang="en-US" dirty="0" smtClean="0"/>
            </a:br>
            <a:r>
              <a:rPr lang="en-US" dirty="0" smtClean="0"/>
              <a:t>	print(“*”)</a:t>
            </a:r>
            <a:br>
              <a:rPr lang="en-US" dirty="0" smtClean="0"/>
            </a:br>
            <a:r>
              <a:rPr lang="en-US" dirty="0" smtClean="0"/>
              <a:t>	x = 2 * x</a:t>
            </a:r>
            <a:br>
              <a:rPr lang="en-US" dirty="0" smtClean="0"/>
            </a:b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408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defined using the keyword function: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convexcomb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, theta)</a:t>
            </a:r>
            <a:br>
              <a:rPr lang="en-US" dirty="0" smtClean="0"/>
            </a:br>
            <a:r>
              <a:rPr lang="en-US" dirty="0" smtClean="0"/>
              <a:t>	(1 – theta) * x + theta * y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r>
              <a:rPr lang="en-US" dirty="0" smtClean="0"/>
              <a:t>Functions by default return the last statement, but you can also use return: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 convexcomb2(x, y, theta)</a:t>
            </a:r>
            <a:br>
              <a:rPr lang="en-US" dirty="0" smtClean="0"/>
            </a:br>
            <a:r>
              <a:rPr lang="en-US" dirty="0" smtClean="0"/>
              <a:t>	if (theta &lt; 0 || theta &gt; 1)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println</a:t>
            </a:r>
            <a:r>
              <a:rPr lang="en-US" dirty="0" smtClean="0"/>
              <a:t>(“Bad theta!!!”)</a:t>
            </a:r>
            <a:br>
              <a:rPr lang="en-US" dirty="0" smtClean="0"/>
            </a:br>
            <a:r>
              <a:rPr lang="en-US" dirty="0" smtClean="0"/>
              <a:t>	else</a:t>
            </a:r>
            <a:br>
              <a:rPr lang="en-US" dirty="0" smtClean="0"/>
            </a:br>
            <a:r>
              <a:rPr lang="en-US" dirty="0" smtClean="0"/>
              <a:t>		return </a:t>
            </a:r>
            <a:r>
              <a:rPr lang="en-US" dirty="0"/>
              <a:t>(1 – theta) * x + theta * y</a:t>
            </a:r>
            <a:br>
              <a:rPr lang="en-US" dirty="0"/>
            </a:br>
            <a:r>
              <a:rPr lang="en-US" dirty="0" smtClean="0"/>
              <a:t>	end</a:t>
            </a:r>
            <a:br>
              <a:rPr lang="en-US" dirty="0" smtClean="0"/>
            </a:b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0135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OR-related research, chances are you’ll need to solve a linear or mixed integer program at some point.</a:t>
            </a:r>
          </a:p>
          <a:p>
            <a:r>
              <a:rPr lang="en-US" dirty="0" smtClean="0"/>
              <a:t>In this class, we’re going to learn how to model LPs and MIPs in Julia, solve them, and do interesting things with them. </a:t>
            </a:r>
          </a:p>
          <a:p>
            <a:r>
              <a:rPr lang="en-US" dirty="0" smtClean="0"/>
              <a:t>We’re going to use a new programming language called </a:t>
            </a:r>
            <a:r>
              <a:rPr lang="en-US" b="1" dirty="0" smtClean="0"/>
              <a:t>Julia</a:t>
            </a:r>
            <a:r>
              <a:rPr lang="en-US" dirty="0"/>
              <a:t> </a:t>
            </a:r>
            <a:r>
              <a:rPr lang="en-US" dirty="0" smtClean="0"/>
              <a:t>and a package for Julia called </a:t>
            </a:r>
            <a:r>
              <a:rPr lang="en-US" b="1" dirty="0" err="1" smtClean="0"/>
              <a:t>JuMP</a:t>
            </a:r>
            <a:r>
              <a:rPr lang="en-US" dirty="0" smtClean="0"/>
              <a:t> (</a:t>
            </a:r>
            <a:r>
              <a:rPr lang="en-US" b="1" dirty="0" smtClean="0"/>
              <a:t>Julia for Mathematical Programming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81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takes a matrix A, vectors x and b, and returns a vector containing the row indices for which Ax &gt;= b does not hold.</a:t>
            </a:r>
          </a:p>
          <a:p>
            <a:r>
              <a:rPr lang="en-US" dirty="0" smtClean="0"/>
              <a:t>There are many ways to do this!</a:t>
            </a:r>
          </a:p>
          <a:p>
            <a:endParaRPr lang="en-US" dirty="0"/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.&lt; performs element-wise comparisons</a:t>
            </a:r>
          </a:p>
          <a:p>
            <a:pPr lvl="1"/>
            <a:r>
              <a:rPr lang="en-US" dirty="0" smtClean="0"/>
              <a:t>“find” </a:t>
            </a:r>
            <a:r>
              <a:rPr lang="en-US" dirty="0" smtClean="0"/>
              <a:t>function returns indices of non-zero elements for Int64 or Float64 arrays,  true elements for Bit arrays</a:t>
            </a:r>
          </a:p>
        </p:txBody>
      </p:sp>
    </p:spTree>
    <p:extLst>
      <p:ext uri="{BB962C8B-B14F-4D97-AF65-F5344CB8AC3E}">
        <p14:creationId xmlns:p14="http://schemas.microsoft.com/office/powerpoint/2010/main" val="297026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in Julia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 scripts are plain text files with the extension “.</a:t>
            </a:r>
            <a:r>
              <a:rPr lang="en-US" dirty="0" err="1" smtClean="0"/>
              <a:t>jl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In a terminal window, you can run one (say </a:t>
            </a:r>
            <a:r>
              <a:rPr lang="en-US" dirty="0" err="1" smtClean="0"/>
              <a:t>script.jl</a:t>
            </a:r>
            <a:r>
              <a:rPr lang="en-US" dirty="0" smtClean="0"/>
              <a:t>) by passing it as a command line argument to Julia – e.g., </a:t>
            </a:r>
          </a:p>
          <a:p>
            <a:pPr lvl="1"/>
            <a:r>
              <a:rPr lang="en-US" dirty="0" err="1" smtClean="0"/>
              <a:t>julia</a:t>
            </a:r>
            <a:r>
              <a:rPr lang="en-US" dirty="0" smtClean="0"/>
              <a:t> </a:t>
            </a:r>
            <a:r>
              <a:rPr lang="en-US" dirty="0" err="1" smtClean="0"/>
              <a:t>script.jl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27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a session, you can use the keyword ‘using’ to </a:t>
            </a:r>
            <a:r>
              <a:rPr lang="en-US" dirty="0" smtClean="0"/>
              <a:t>load everything in a script.</a:t>
            </a:r>
          </a:p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suppose </a:t>
            </a:r>
            <a:r>
              <a:rPr lang="en-US" dirty="0" err="1" smtClean="0"/>
              <a:t>test.jl</a:t>
            </a:r>
            <a:r>
              <a:rPr lang="en-US" dirty="0" smtClean="0"/>
              <a:t> was:</a:t>
            </a:r>
            <a:endParaRPr lang="en-US" dirty="0"/>
          </a:p>
          <a:p>
            <a:pPr lvl="1"/>
            <a:r>
              <a:rPr lang="en-US" dirty="0"/>
              <a:t>function </a:t>
            </a:r>
            <a:r>
              <a:rPr lang="en-US" dirty="0" err="1"/>
              <a:t>VeliborsFunction</a:t>
            </a:r>
            <a:r>
              <a:rPr lang="en-US" dirty="0"/>
              <a:t>(x, y)</a:t>
            </a:r>
            <a:br>
              <a:rPr lang="en-US" dirty="0"/>
            </a:br>
            <a:r>
              <a:rPr lang="en-US" dirty="0"/>
              <a:t>	return gamma(x)*gamma(y)/gamma(</a:t>
            </a:r>
            <a:r>
              <a:rPr lang="en-US" dirty="0" err="1"/>
              <a:t>x+y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end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rintln</a:t>
            </a:r>
            <a:r>
              <a:rPr lang="en-US" dirty="0" smtClean="0"/>
              <a:t>(“</a:t>
            </a:r>
            <a:r>
              <a:rPr lang="en-US" dirty="0" err="1" smtClean="0"/>
              <a:t>Velibor’s</a:t>
            </a:r>
            <a:r>
              <a:rPr lang="en-US" dirty="0" smtClean="0"/>
              <a:t> function loaded!”)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J</a:t>
            </a:r>
            <a:r>
              <a:rPr lang="en-US" dirty="0" smtClean="0"/>
              <a:t>ulia session: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test.jl</a:t>
            </a:r>
            <a:endParaRPr lang="en-US" dirty="0" smtClean="0"/>
          </a:p>
          <a:p>
            <a:pPr lvl="1"/>
            <a:r>
              <a:rPr lang="en-US" dirty="0" err="1" smtClean="0"/>
              <a:t>VeliborsFunction</a:t>
            </a:r>
            <a:r>
              <a:rPr lang="en-US" dirty="0" smtClean="0"/>
              <a:t>(1,2)</a:t>
            </a:r>
          </a:p>
          <a:p>
            <a:pPr lvl="1"/>
            <a:r>
              <a:rPr lang="en-US" dirty="0" err="1" smtClean="0"/>
              <a:t>VeliborsFunction</a:t>
            </a:r>
            <a:r>
              <a:rPr lang="en-US" dirty="0" smtClean="0"/>
              <a:t>(0.5,0.5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867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JuMP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18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model a simple LP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the following: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JuMP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 = Model()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x &gt;= 0)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0 &lt;= y &lt;= 3)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(m, x + y &lt;= 3)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(m, 5x + 3y &lt;= 11)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setObjective</a:t>
            </a:r>
            <a:r>
              <a:rPr lang="en-US" dirty="0" smtClean="0"/>
              <a:t>(m, Max, 1x + 4y)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print(m)</a:t>
            </a:r>
          </a:p>
          <a:p>
            <a:endParaRPr lang="en-US" dirty="0"/>
          </a:p>
          <a:p>
            <a:r>
              <a:rPr lang="en-US" dirty="0" smtClean="0"/>
              <a:t>What did we just model?</a:t>
            </a:r>
          </a:p>
        </p:txBody>
      </p:sp>
    </p:spTree>
    <p:extLst>
      <p:ext uri="{BB962C8B-B14F-4D97-AF65-F5344CB8AC3E}">
        <p14:creationId xmlns:p14="http://schemas.microsoft.com/office/powerpoint/2010/main" val="3060127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solve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following:</a:t>
            </a:r>
          </a:p>
          <a:p>
            <a:pPr lvl="1"/>
            <a:r>
              <a:rPr lang="en-US" dirty="0" smtClean="0"/>
              <a:t>status = solve(m)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println</a:t>
            </a:r>
            <a:r>
              <a:rPr lang="en-US" dirty="0"/>
              <a:t>("Z = ", </a:t>
            </a:r>
            <a:r>
              <a:rPr lang="en-US" dirty="0" err="1"/>
              <a:t>getObjectiveValue</a:t>
            </a:r>
            <a:r>
              <a:rPr lang="en-US" dirty="0"/>
              <a:t>(m))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x </a:t>
            </a:r>
            <a:r>
              <a:rPr lang="en-US" dirty="0"/>
              <a:t>= "</a:t>
            </a:r>
            <a:r>
              <a:rPr lang="en-US" dirty="0" smtClean="0"/>
              <a:t>, </a:t>
            </a:r>
            <a:r>
              <a:rPr lang="en-US" dirty="0" err="1" smtClean="0"/>
              <a:t>getValue</a:t>
            </a:r>
            <a:r>
              <a:rPr lang="en-US" dirty="0" smtClean="0"/>
              <a:t>(x))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y = 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 err="1" smtClean="0"/>
              <a:t>getValue</a:t>
            </a:r>
            <a:r>
              <a:rPr lang="en-US" dirty="0" smtClean="0"/>
              <a:t>(y))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0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more general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general ways to build things:</a:t>
            </a:r>
          </a:p>
          <a:p>
            <a:pPr lvl="1"/>
            <a:r>
              <a:rPr lang="en-US" dirty="0" smtClean="0"/>
              <a:t>m2 = Model()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(m2, x[1:10, 1:2] &gt;= 0)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(m2, sum{ x[</a:t>
            </a:r>
            <a:r>
              <a:rPr lang="en-US" dirty="0" err="1" smtClean="0"/>
              <a:t>i,j</a:t>
            </a:r>
            <a:r>
              <a:rPr lang="en-US" dirty="0" smtClean="0"/>
              <a:t>] , </a:t>
            </a:r>
            <a:r>
              <a:rPr lang="en-US" dirty="0" err="1" smtClean="0"/>
              <a:t>i</a:t>
            </a:r>
            <a:r>
              <a:rPr lang="en-US" dirty="0" smtClean="0"/>
              <a:t> =1:10, j=1:2} &lt;= 1)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primes = [2, 3, 5, 7]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(m2, sum{x[</a:t>
            </a:r>
            <a:r>
              <a:rPr lang="en-US" dirty="0" err="1" smtClean="0"/>
              <a:t>i,j</a:t>
            </a:r>
            <a:r>
              <a:rPr lang="en-US" dirty="0" smtClean="0"/>
              <a:t>] , </a:t>
            </a:r>
            <a:r>
              <a:rPr lang="en-US" dirty="0" err="1" smtClean="0"/>
              <a:t>i</a:t>
            </a:r>
            <a:r>
              <a:rPr lang="en-US" dirty="0" smtClean="0"/>
              <a:t> in primes, j = 1:2} &gt;=0.2)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@</a:t>
            </a:r>
            <a:r>
              <a:rPr lang="en-US" dirty="0" err="1"/>
              <a:t>addConstraint</a:t>
            </a:r>
            <a:r>
              <a:rPr lang="en-US" dirty="0"/>
              <a:t>(m2, sum{x[</a:t>
            </a:r>
            <a:r>
              <a:rPr lang="en-US" dirty="0" err="1"/>
              <a:t>i,j</a:t>
            </a:r>
            <a:r>
              <a:rPr lang="en-US" dirty="0"/>
              <a:t>], </a:t>
            </a:r>
            <a:r>
              <a:rPr lang="en-US" dirty="0" err="1"/>
              <a:t>i</a:t>
            </a:r>
            <a:r>
              <a:rPr lang="en-US" dirty="0"/>
              <a:t> =1:10, j =1:2; </a:t>
            </a:r>
            <a:r>
              <a:rPr lang="en-US" dirty="0" err="1"/>
              <a:t>i</a:t>
            </a:r>
            <a:r>
              <a:rPr lang="en-US" dirty="0"/>
              <a:t> + j &lt;= 5} &gt;= </a:t>
            </a:r>
            <a:r>
              <a:rPr lang="en-US" dirty="0" smtClean="0"/>
              <a:t>0.05)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myTest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= </a:t>
            </a:r>
            <a:r>
              <a:rPr lang="en-US" dirty="0" err="1" smtClean="0"/>
              <a:t>i</a:t>
            </a:r>
            <a:r>
              <a:rPr lang="en-US" dirty="0" smtClean="0"/>
              <a:t> + j &lt;= 5     # what did we do here?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(m2, sum{x[</a:t>
            </a:r>
            <a:r>
              <a:rPr lang="en-US" dirty="0" err="1" smtClean="0"/>
              <a:t>i,j</a:t>
            </a:r>
            <a:r>
              <a:rPr lang="en-US" dirty="0" smtClean="0"/>
              <a:t>], </a:t>
            </a:r>
            <a:r>
              <a:rPr lang="en-US" dirty="0" err="1" smtClean="0"/>
              <a:t>i</a:t>
            </a:r>
            <a:r>
              <a:rPr lang="en-US" dirty="0" smtClean="0"/>
              <a:t> = 1:10, j=1:2; </a:t>
            </a:r>
            <a:r>
              <a:rPr lang="en-US" dirty="0" err="1" smtClean="0"/>
              <a:t>myTest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)} &gt;= 0.05)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528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Model() constructor accepts a specification of a solver – e.g.,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JuMP</a:t>
            </a:r>
            <a:r>
              <a:rPr lang="en-US" dirty="0" smtClean="0"/>
              <a:t>, </a:t>
            </a:r>
            <a:r>
              <a:rPr lang="en-US" dirty="0" err="1" smtClean="0"/>
              <a:t>Gurobi</a:t>
            </a:r>
            <a:endParaRPr lang="en-US" dirty="0" smtClean="0"/>
          </a:p>
          <a:p>
            <a:pPr lvl="1"/>
            <a:r>
              <a:rPr lang="en-US" dirty="0" smtClean="0"/>
              <a:t>m = Model(solver = </a:t>
            </a:r>
            <a:r>
              <a:rPr lang="en-US" dirty="0" err="1" smtClean="0"/>
              <a:t>GurobiSolver</a:t>
            </a:r>
            <a:r>
              <a:rPr lang="en-US" dirty="0" smtClean="0"/>
              <a:t>() 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solver constructor (</a:t>
            </a:r>
            <a:r>
              <a:rPr lang="en-US" dirty="0" err="1" smtClean="0"/>
              <a:t>GurobiSolver</a:t>
            </a:r>
            <a:r>
              <a:rPr lang="en-US" dirty="0" smtClean="0"/>
              <a:t>()) accepts parameters. Parameter names/values follow the same naming/meaning as within the solver – e.g.,</a:t>
            </a:r>
          </a:p>
          <a:p>
            <a:pPr lvl="1"/>
            <a:r>
              <a:rPr lang="en-US" dirty="0" smtClean="0"/>
              <a:t>m = Model(solver = </a:t>
            </a:r>
            <a:r>
              <a:rPr lang="en-US" dirty="0" err="1" smtClean="0"/>
              <a:t>GurobiSolver</a:t>
            </a:r>
            <a:r>
              <a:rPr lang="en-US" dirty="0" smtClean="0"/>
              <a:t>(Method = 2, Crossover = 0) ) </a:t>
            </a:r>
            <a:endParaRPr lang="en-US" dirty="0"/>
          </a:p>
          <a:p>
            <a:pPr lvl="1"/>
            <a:r>
              <a:rPr lang="en-US" dirty="0" smtClean="0"/>
              <a:t>m = Model(solver = </a:t>
            </a:r>
            <a:r>
              <a:rPr lang="en-US" dirty="0" err="1" smtClean="0"/>
              <a:t>GurobiSolver</a:t>
            </a:r>
            <a:r>
              <a:rPr lang="en-US" dirty="0" smtClean="0"/>
              <a:t>(</a:t>
            </a:r>
            <a:r>
              <a:rPr lang="en-US" dirty="0" err="1" smtClean="0"/>
              <a:t>Presolve</a:t>
            </a:r>
            <a:r>
              <a:rPr lang="en-US" dirty="0" smtClean="0"/>
              <a:t> = 0))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043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Facility Location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3" y="1695568"/>
            <a:ext cx="7364272" cy="43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that we live in a 1D world, where customers and facilities are located on a line as follows: </a:t>
            </a:r>
          </a:p>
          <a:p>
            <a:pPr lvl="1"/>
            <a:r>
              <a:rPr lang="en-US" dirty="0" err="1" smtClean="0"/>
              <a:t>customerLocs</a:t>
            </a:r>
            <a:r>
              <a:rPr lang="en-US" dirty="0" smtClean="0"/>
              <a:t> = [3, 7, 9, 10, 12, 15, 18, 20]</a:t>
            </a:r>
          </a:p>
          <a:p>
            <a:pPr lvl="1"/>
            <a:r>
              <a:rPr lang="en-US" dirty="0" err="1" smtClean="0"/>
              <a:t>facilityLocs</a:t>
            </a:r>
            <a:r>
              <a:rPr lang="en-US" dirty="0" smtClean="0"/>
              <a:t> = [1, 5, 10, 12, 24]</a:t>
            </a:r>
          </a:p>
          <a:p>
            <a:pPr lvl="1"/>
            <a:r>
              <a:rPr lang="en-US" dirty="0" err="1" smtClean="0"/>
              <a:t>d_ij</a:t>
            </a:r>
            <a:r>
              <a:rPr lang="en-US" dirty="0" smtClean="0"/>
              <a:t> = absolute value distance between customer </a:t>
            </a:r>
            <a:r>
              <a:rPr lang="en-US" dirty="0" err="1" smtClean="0"/>
              <a:t>i</a:t>
            </a:r>
            <a:r>
              <a:rPr lang="en-US" dirty="0" smtClean="0"/>
              <a:t> and facility j</a:t>
            </a:r>
          </a:p>
          <a:p>
            <a:pPr lvl="1"/>
            <a:endParaRPr lang="en-US" dirty="0"/>
          </a:p>
          <a:p>
            <a:r>
              <a:rPr lang="en-US" dirty="0" smtClean="0"/>
              <a:t>Model and solve this problem in Julia using </a:t>
            </a:r>
            <a:r>
              <a:rPr lang="en-US" dirty="0" err="1" smtClean="0"/>
              <a:t>JuMP</a:t>
            </a:r>
            <a:r>
              <a:rPr lang="en-US" dirty="0" smtClean="0"/>
              <a:t>! </a:t>
            </a:r>
            <a:br>
              <a:rPr lang="en-US" dirty="0" smtClean="0"/>
            </a:br>
            <a:r>
              <a:rPr lang="en-US" dirty="0" smtClean="0"/>
              <a:t>(Set K = 3.)</a:t>
            </a:r>
          </a:p>
          <a:p>
            <a:endParaRPr lang="en-US" dirty="0"/>
          </a:p>
          <a:p>
            <a:r>
              <a:rPr lang="en-US" dirty="0" smtClean="0"/>
              <a:t>HINT: to make a variable binary, use “Bin” in @</a:t>
            </a:r>
            <a:r>
              <a:rPr lang="en-US" dirty="0" err="1" smtClean="0"/>
              <a:t>defVar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z[1:5], Bin)</a:t>
            </a:r>
          </a:p>
        </p:txBody>
      </p:sp>
    </p:spTree>
    <p:extLst>
      <p:ext uri="{BB962C8B-B14F-4D97-AF65-F5344CB8AC3E}">
        <p14:creationId xmlns:p14="http://schemas.microsoft.com/office/powerpoint/2010/main" val="31299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Julia and </a:t>
            </a:r>
            <a:r>
              <a:rPr lang="en-US" dirty="0" err="1" smtClean="0"/>
              <a:t>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Julia:</a:t>
            </a:r>
          </a:p>
          <a:p>
            <a:pPr lvl="1"/>
            <a:r>
              <a:rPr lang="en-US" dirty="0" smtClean="0"/>
              <a:t>“high-level, high-performance, open-source dynamic language for technical computing”</a:t>
            </a:r>
          </a:p>
          <a:p>
            <a:pPr lvl="1"/>
            <a:r>
              <a:rPr lang="en-US" dirty="0" smtClean="0"/>
              <a:t>Dynamic nature allows rapid development, but Julia is also </a:t>
            </a:r>
            <a:r>
              <a:rPr lang="en-US" i="1" dirty="0" smtClean="0"/>
              <a:t>fast</a:t>
            </a:r>
            <a:endParaRPr lang="en-US" dirty="0" smtClean="0"/>
          </a:p>
          <a:p>
            <a:pPr lvl="2"/>
            <a:r>
              <a:rPr lang="en-US" dirty="0" smtClean="0"/>
              <a:t>Within factor of 2 of C/C++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Lubin</a:t>
            </a:r>
            <a:r>
              <a:rPr lang="en-US" dirty="0" smtClean="0"/>
              <a:t> </a:t>
            </a:r>
            <a:r>
              <a:rPr lang="en-US" dirty="0"/>
              <a:t>and Dunning (2013</a:t>
            </a:r>
            <a:r>
              <a:rPr lang="en-US" dirty="0" smtClean="0"/>
              <a:t>)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://arxiv.org/abs/</a:t>
            </a:r>
            <a:r>
              <a:rPr lang="en-US" dirty="0" smtClean="0">
                <a:hlinkClick r:id="rId2"/>
              </a:rPr>
              <a:t>1312.1431</a:t>
            </a:r>
            <a:r>
              <a:rPr lang="en-US" dirty="0" smtClean="0"/>
              <a:t>) for comprehensive experiments</a:t>
            </a:r>
          </a:p>
          <a:p>
            <a:r>
              <a:rPr lang="en-US" dirty="0" err="1" smtClean="0"/>
              <a:t>JuMP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Algebraic Modeling Language (AML) for Julia developed by Miles and Iain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502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MIPs, it is sometimes useful to know not only the best solution, but also the second best, third best and so on.</a:t>
            </a:r>
          </a:p>
          <a:p>
            <a:endParaRPr lang="en-US" dirty="0" smtClean="0"/>
          </a:p>
          <a:p>
            <a:r>
              <a:rPr lang="en-US" dirty="0" smtClean="0"/>
              <a:t>Modify your code so that, after the first solve, the model is solved another three times. </a:t>
            </a:r>
          </a:p>
          <a:p>
            <a:endParaRPr lang="en-US" dirty="0"/>
          </a:p>
          <a:p>
            <a:r>
              <a:rPr lang="en-US" dirty="0" smtClean="0"/>
              <a:t>Each time, add a constraint that cuts off the current facility decision, re-solve the model and output the objective value.</a:t>
            </a:r>
          </a:p>
        </p:txBody>
      </p:sp>
    </p:spTree>
    <p:extLst>
      <p:ext uri="{BB962C8B-B14F-4D97-AF65-F5344CB8AC3E}">
        <p14:creationId xmlns:p14="http://schemas.microsoft.com/office/powerpoint/2010/main" val="35009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our current solution 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Suppose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Then the following constraint cuts off the current solution: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70" y="2132115"/>
            <a:ext cx="1447800" cy="596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1" y="3527982"/>
            <a:ext cx="3251200" cy="4826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8" y="3527982"/>
            <a:ext cx="3251200" cy="4826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24" y="5039057"/>
            <a:ext cx="5969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4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revenue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26165"/>
          </a:xfrm>
        </p:spPr>
        <p:txBody>
          <a:bodyPr/>
          <a:lstStyle/>
          <a:p>
            <a:r>
              <a:rPr lang="en-US" dirty="0" smtClean="0"/>
              <a:t>Suppose we are running an airline that operates the following network: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8805" y="2823584"/>
            <a:ext cx="9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Boston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8805" y="39351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smtClean="0"/>
              <a:t>York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8805" y="5208920"/>
            <a:ext cx="189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Washington</a:t>
            </a:r>
            <a:r>
              <a:rPr lang="en-US" dirty="0" smtClean="0"/>
              <a:t> </a:t>
            </a:r>
            <a:r>
              <a:rPr lang="en-US" b="1" dirty="0" smtClean="0"/>
              <a:t>DC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72421" y="3935192"/>
            <a:ext cx="109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Chicago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09865" y="2823584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Seattle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09865" y="3935192"/>
            <a:ext cx="176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San Francisco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9865" y="5093260"/>
            <a:ext cx="15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Los</a:t>
            </a:r>
            <a:r>
              <a:rPr lang="en-US" dirty="0" smtClean="0"/>
              <a:t> </a:t>
            </a:r>
            <a:r>
              <a:rPr lang="en-US" b="1" dirty="0" smtClean="0"/>
              <a:t>Angeles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558423" y="3008250"/>
            <a:ext cx="2413998" cy="926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1815041" y="4119858"/>
            <a:ext cx="21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 flipV="1">
            <a:off x="2473074" y="4304524"/>
            <a:ext cx="1499347" cy="1089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5067680" y="3008250"/>
            <a:ext cx="1742185" cy="926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>
            <a:off x="5067680" y="4119858"/>
            <a:ext cx="1742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>
            <a:off x="5067680" y="4304524"/>
            <a:ext cx="1742185" cy="973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96823" y="301281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71408" y="3750526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96823" y="453926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62387" y="3155580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32705" y="377179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7554" y="453926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4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revenue management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sell fares that may use capacity on one or two of the links in the network.</a:t>
            </a:r>
          </a:p>
          <a:p>
            <a:pPr lvl="1"/>
            <a:r>
              <a:rPr lang="en-US" dirty="0" smtClean="0"/>
              <a:t>E.g.: we may sell Boston -&gt; Chicago, Chicago -&gt; LA, or Boston -&gt; LA </a:t>
            </a:r>
            <a:r>
              <a:rPr lang="en-US" i="1" dirty="0" smtClean="0"/>
              <a:t>via </a:t>
            </a:r>
            <a:r>
              <a:rPr lang="en-US" dirty="0" smtClean="0"/>
              <a:t>Chicago.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now, we’d like to decide how many requests of each fare to accept, so as to maximize our revenue, subject to:</a:t>
            </a:r>
          </a:p>
          <a:p>
            <a:pPr lvl="1"/>
            <a:r>
              <a:rPr lang="en-US" dirty="0" smtClean="0"/>
              <a:t>How much capacity is on each flight.</a:t>
            </a:r>
          </a:p>
          <a:p>
            <a:pPr lvl="1"/>
            <a:r>
              <a:rPr lang="en-US" dirty="0" smtClean="0"/>
              <a:t>How many requests we expect of each fare, given that we are selling over </a:t>
            </a:r>
            <a:r>
              <a:rPr lang="en-US" i="1" dirty="0" smtClean="0"/>
              <a:t>T</a:t>
            </a:r>
            <a:r>
              <a:rPr lang="en-US" dirty="0" smtClean="0"/>
              <a:t> days.</a:t>
            </a:r>
          </a:p>
        </p:txBody>
      </p:sp>
    </p:spTree>
    <p:extLst>
      <p:ext uri="{BB962C8B-B14F-4D97-AF65-F5344CB8AC3E}">
        <p14:creationId xmlns:p14="http://schemas.microsoft.com/office/powerpoint/2010/main" val="365824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 Formulation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1524000"/>
            <a:ext cx="6061048" cy="909157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2629164"/>
            <a:ext cx="5067300" cy="469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3334373"/>
            <a:ext cx="6705600" cy="977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4553380"/>
            <a:ext cx="4305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63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 Formulation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3" y="2215427"/>
            <a:ext cx="6636409" cy="25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04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following data:</a:t>
            </a:r>
          </a:p>
          <a:p>
            <a:pPr lvl="1"/>
            <a:r>
              <a:rPr lang="en-US" dirty="0" smtClean="0"/>
              <a:t>legs = [1, 2, 3, 4, 5, 6]</a:t>
            </a:r>
          </a:p>
          <a:p>
            <a:pPr lvl="1"/>
            <a:r>
              <a:rPr lang="en-US" dirty="0" err="1" smtClean="0"/>
              <a:t>fareLegs</a:t>
            </a:r>
            <a:r>
              <a:rPr lang="en-US" dirty="0" smtClean="0"/>
              <a:t> = [ (1), (2), (3), (4), (5), (6), (1,4), (1,5), (1,6), (2,4), (2,5), (2,6), (3,4), (3,5), (3,6)]</a:t>
            </a:r>
          </a:p>
          <a:p>
            <a:pPr lvl="1"/>
            <a:r>
              <a:rPr lang="en-US" dirty="0" err="1" smtClean="0"/>
              <a:t>fareProbabilities</a:t>
            </a:r>
            <a:r>
              <a:rPr lang="en-US" dirty="0" smtClean="0"/>
              <a:t> = [0.06, 0.096, 0.046, 0.073, 0.159, 0.067, 0.043, 0.019, 0.112, 0.075, 0.031, 0.044, 0.012, 0.0210, 0.1130]</a:t>
            </a:r>
          </a:p>
          <a:p>
            <a:pPr lvl="1"/>
            <a:r>
              <a:rPr lang="en-US" dirty="0" err="1" smtClean="0"/>
              <a:t>fareRevenues</a:t>
            </a:r>
            <a:r>
              <a:rPr lang="en-US" dirty="0" smtClean="0"/>
              <a:t> = [40, 30, 30, 10, 40, 10, 190, 80, 90, 70, 60, 190, 60, 50, 10]</a:t>
            </a:r>
          </a:p>
          <a:p>
            <a:pPr lvl="1"/>
            <a:r>
              <a:rPr lang="en-US" dirty="0" err="1" smtClean="0"/>
              <a:t>legCapacities</a:t>
            </a:r>
            <a:r>
              <a:rPr lang="en-US" dirty="0" smtClean="0"/>
              <a:t> = [20, 20, 20, 20, 20, 20]</a:t>
            </a:r>
          </a:p>
          <a:p>
            <a:pPr lvl="1"/>
            <a:r>
              <a:rPr lang="en-US" dirty="0" smtClean="0"/>
              <a:t>T = 100</a:t>
            </a:r>
          </a:p>
        </p:txBody>
      </p:sp>
    </p:spTree>
    <p:extLst>
      <p:ext uri="{BB962C8B-B14F-4D97-AF65-F5344CB8AC3E}">
        <p14:creationId xmlns:p14="http://schemas.microsoft.com/office/powerpoint/2010/main" val="319728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the LO problem in Julia and </a:t>
            </a:r>
            <a:r>
              <a:rPr lang="en-US" dirty="0" err="1"/>
              <a:t>JuMP</a:t>
            </a:r>
            <a:r>
              <a:rPr lang="en-US" dirty="0"/>
              <a:t>, and solve </a:t>
            </a:r>
            <a:r>
              <a:rPr lang="en-US" dirty="0" smtClean="0"/>
              <a:t>it. What </a:t>
            </a:r>
            <a:r>
              <a:rPr lang="en-US" dirty="0"/>
              <a:t>is the optimal revenue?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Hint: what happens when you try this:</a:t>
            </a:r>
          </a:p>
          <a:p>
            <a:pPr lvl="1"/>
            <a:r>
              <a:rPr lang="en-US" dirty="0" smtClean="0"/>
              <a:t>z = (1, 2, 3) # what is the type of z?</a:t>
            </a:r>
          </a:p>
          <a:p>
            <a:pPr lvl="1"/>
            <a:r>
              <a:rPr lang="en-US" dirty="0" smtClean="0"/>
              <a:t>2 in z   # what happens?</a:t>
            </a:r>
          </a:p>
          <a:p>
            <a:pPr lvl="1"/>
            <a:r>
              <a:rPr lang="en-US" dirty="0" smtClean="0"/>
              <a:t>4 in z   # 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82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to solve the problem, that takes</a:t>
            </a:r>
          </a:p>
          <a:p>
            <a:pPr lvl="1"/>
            <a:r>
              <a:rPr lang="en-US" dirty="0" smtClean="0"/>
              <a:t>legs, </a:t>
            </a:r>
            <a:r>
              <a:rPr lang="en-US" dirty="0" err="1" smtClean="0"/>
              <a:t>fareLegs</a:t>
            </a:r>
            <a:r>
              <a:rPr lang="en-US" dirty="0" smtClean="0"/>
              <a:t>, </a:t>
            </a:r>
            <a:r>
              <a:rPr lang="en-US" dirty="0" err="1" smtClean="0"/>
              <a:t>fareProbabilities</a:t>
            </a:r>
            <a:r>
              <a:rPr lang="en-US" dirty="0" smtClean="0"/>
              <a:t>, </a:t>
            </a:r>
            <a:r>
              <a:rPr lang="en-US" dirty="0" err="1" smtClean="0"/>
              <a:t>fareRevenues</a:t>
            </a:r>
            <a:r>
              <a:rPr lang="en-US" dirty="0" smtClean="0"/>
              <a:t>, </a:t>
            </a:r>
            <a:r>
              <a:rPr lang="en-US" dirty="0" err="1" smtClean="0"/>
              <a:t>legCapacities</a:t>
            </a:r>
            <a:r>
              <a:rPr lang="en-US" dirty="0" smtClean="0"/>
              <a:t>, T</a:t>
            </a:r>
          </a:p>
          <a:p>
            <a:r>
              <a:rPr lang="en-US" dirty="0" smtClean="0"/>
              <a:t>as inputs.</a:t>
            </a:r>
          </a:p>
          <a:p>
            <a:r>
              <a:rPr lang="en-US" dirty="0"/>
              <a:t>You may use </a:t>
            </a:r>
            <a:r>
              <a:rPr lang="en-US" dirty="0" smtClean="0"/>
              <a:t>Ex5_NRM_Function_test.jl </a:t>
            </a:r>
            <a:r>
              <a:rPr lang="en-US" dirty="0"/>
              <a:t>to test it.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4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variables, constraints can have a “name” – in </a:t>
            </a:r>
            <a:r>
              <a:rPr lang="en-US" dirty="0" err="1" smtClean="0"/>
              <a:t>JuMP</a:t>
            </a:r>
            <a:r>
              <a:rPr lang="en-US" dirty="0" smtClean="0"/>
              <a:t>, this is a </a:t>
            </a:r>
            <a:r>
              <a:rPr lang="en-US" i="1" dirty="0" smtClean="0"/>
              <a:t>constraint reference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Constraint references are created using the @</a:t>
            </a:r>
            <a:r>
              <a:rPr lang="en-US" dirty="0" err="1" smtClean="0"/>
              <a:t>defConstrRef</a:t>
            </a:r>
            <a:r>
              <a:rPr lang="en-US" dirty="0" smtClean="0"/>
              <a:t> macro.</a:t>
            </a:r>
          </a:p>
          <a:p>
            <a:r>
              <a:rPr lang="en-US" dirty="0" smtClean="0"/>
              <a:t>The output of @</a:t>
            </a:r>
            <a:r>
              <a:rPr lang="en-US" dirty="0" err="1" smtClean="0"/>
              <a:t>addConstraint</a:t>
            </a:r>
            <a:r>
              <a:rPr lang="en-US" dirty="0" smtClean="0"/>
              <a:t> can then be assigned to a constraint reference.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 = Model(:Max)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x[1:4] &gt;= 0)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defConstrRef</a:t>
            </a:r>
            <a:r>
              <a:rPr lang="en-US" dirty="0"/>
              <a:t> </a:t>
            </a:r>
            <a:r>
              <a:rPr lang="en-US" dirty="0" err="1" smtClean="0"/>
              <a:t>myCons</a:t>
            </a:r>
            <a:r>
              <a:rPr lang="en-US" dirty="0" smtClean="0"/>
              <a:t>[1:4]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=1:4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myCons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@</a:t>
            </a:r>
            <a:r>
              <a:rPr lang="en-US" dirty="0" err="1" smtClean="0"/>
              <a:t>addConstraint</a:t>
            </a:r>
            <a:r>
              <a:rPr lang="en-US" dirty="0" smtClean="0"/>
              <a:t>(m, x[</a:t>
            </a:r>
            <a:r>
              <a:rPr lang="en-US" dirty="0" err="1" smtClean="0"/>
              <a:t>i</a:t>
            </a:r>
            <a:r>
              <a:rPr lang="en-US" dirty="0" smtClean="0"/>
              <a:t>] &lt;= 10)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5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 basics</a:t>
            </a:r>
          </a:p>
          <a:p>
            <a:endParaRPr lang="en-US" dirty="0" smtClean="0"/>
          </a:p>
          <a:p>
            <a:r>
              <a:rPr lang="en-US" dirty="0" err="1" smtClean="0"/>
              <a:t>JuMP</a:t>
            </a:r>
            <a:r>
              <a:rPr lang="en-US" dirty="0" smtClean="0"/>
              <a:t> basics</a:t>
            </a:r>
          </a:p>
          <a:p>
            <a:endParaRPr lang="en-US" dirty="0" smtClean="0"/>
          </a:p>
          <a:p>
            <a:r>
              <a:rPr lang="en-US" dirty="0" smtClean="0"/>
              <a:t>Facility location exercises</a:t>
            </a:r>
          </a:p>
          <a:p>
            <a:endParaRPr lang="en-US" dirty="0"/>
          </a:p>
          <a:p>
            <a:r>
              <a:rPr lang="en-US" dirty="0" smtClean="0"/>
              <a:t>Network revenue management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70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JuMP</a:t>
            </a:r>
            <a:r>
              <a:rPr lang="en-US" dirty="0" smtClean="0"/>
              <a:t> also provides a function, </a:t>
            </a:r>
            <a:r>
              <a:rPr lang="en-US" dirty="0" err="1" smtClean="0"/>
              <a:t>getDual</a:t>
            </a:r>
            <a:r>
              <a:rPr lang="en-US" dirty="0" smtClean="0"/>
              <a:t>, for obtaining dual information.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cRef</a:t>
            </a:r>
            <a:r>
              <a:rPr lang="en-US" dirty="0" smtClean="0"/>
              <a:t> is a constraint reference, then </a:t>
            </a:r>
            <a:r>
              <a:rPr lang="en-US" dirty="0" err="1" smtClean="0"/>
              <a:t>getDual</a:t>
            </a:r>
            <a:r>
              <a:rPr lang="en-US" dirty="0" smtClean="0"/>
              <a:t>(</a:t>
            </a:r>
            <a:r>
              <a:rPr lang="en-US" dirty="0" err="1" smtClean="0"/>
              <a:t>cRef</a:t>
            </a:r>
            <a:r>
              <a:rPr lang="en-US" dirty="0" smtClean="0"/>
              <a:t>) returns the shadow price of the constraint.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var</a:t>
            </a:r>
            <a:r>
              <a:rPr lang="en-US" dirty="0" smtClean="0"/>
              <a:t> is a variable, then </a:t>
            </a:r>
            <a:r>
              <a:rPr lang="en-US" dirty="0" err="1" smtClean="0"/>
              <a:t>getDual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) returns the reduced cost of the variable.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65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function from Exercise 5 to return the shadow prices of the leg constraints in an array, as well as the optimal objective.</a:t>
            </a:r>
          </a:p>
          <a:p>
            <a:r>
              <a:rPr lang="en-US" dirty="0"/>
              <a:t>You may use </a:t>
            </a:r>
            <a:r>
              <a:rPr lang="en-US" dirty="0" smtClean="0"/>
              <a:t>Ex6_NRM_DualFunction_test.jl to test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85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NRM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reality, the problem is an </a:t>
            </a:r>
            <a:r>
              <a:rPr lang="en-US" i="1" dirty="0" smtClean="0"/>
              <a:t>online</a:t>
            </a:r>
            <a:r>
              <a:rPr lang="en-US" dirty="0" smtClean="0"/>
              <a:t> problem.</a:t>
            </a:r>
          </a:p>
          <a:p>
            <a:r>
              <a:rPr lang="en-US" dirty="0" smtClean="0"/>
              <a:t>On each day, there is a request for a fare. We must decide whether to accept it or reject it.</a:t>
            </a:r>
          </a:p>
          <a:p>
            <a:pPr lvl="1"/>
            <a:r>
              <a:rPr lang="en-US" dirty="0" smtClean="0"/>
              <a:t>Accepting a fare now gives us revenue, but uses capacity that could be used on more lucrative fares later.</a:t>
            </a:r>
          </a:p>
          <a:p>
            <a:pPr lvl="1"/>
            <a:r>
              <a:rPr lang="en-US" dirty="0" smtClean="0"/>
              <a:t>Rejecting a fare keeps our capacity intact, but we do not earn any revenue.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a notoriously difficult stochastic control problem.</a:t>
            </a:r>
          </a:p>
        </p:txBody>
      </p:sp>
    </p:spTree>
    <p:extLst>
      <p:ext uri="{BB962C8B-B14F-4D97-AF65-F5344CB8AC3E}">
        <p14:creationId xmlns:p14="http://schemas.microsoft.com/office/powerpoint/2010/main" val="3083620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Bid-price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BPC, the action to take (when there is sufficient capacity) is given by comparing the dual prices to the revenue of the fare: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7" y="2210725"/>
            <a:ext cx="7392047" cy="1110673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7" y="5230047"/>
            <a:ext cx="7392047" cy="8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9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Ex7_NRM_SimulateControl.jl contains two simulation functions – one for BPC and one for a greedy policy. The BPC function is missing two lines of code that you need to fill in.</a:t>
            </a:r>
          </a:p>
          <a:p>
            <a:r>
              <a:rPr lang="en-US" dirty="0" smtClean="0"/>
              <a:t>To test it, use Ex7_NRM_SimulateControl_test.jl.</a:t>
            </a:r>
          </a:p>
          <a:p>
            <a:endParaRPr lang="en-US" dirty="0" smtClean="0"/>
          </a:p>
          <a:p>
            <a:r>
              <a:rPr lang="en-US" dirty="0" smtClean="0"/>
              <a:t>How does BPC compare to the greedy policy?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01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further information on Julia:</a:t>
            </a:r>
          </a:p>
          <a:p>
            <a:pPr lvl="1"/>
            <a:r>
              <a:rPr lang="en-US" dirty="0" smtClean="0"/>
              <a:t>Speed </a:t>
            </a:r>
            <a:r>
              <a:rPr lang="en-US" dirty="0"/>
              <a:t>tutorial: </a:t>
            </a:r>
            <a:r>
              <a:rPr lang="en-US" dirty="0">
                <a:hlinkClick r:id="rId2"/>
              </a:rPr>
              <a:t>http://learnxinyminutes.com/docs/julia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oc: </a:t>
            </a:r>
            <a:r>
              <a:rPr lang="en-US" dirty="0">
                <a:hlinkClick r:id="rId3"/>
              </a:rPr>
              <a:t>http://docs.julialang.org/en/latest/manual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further information on </a:t>
            </a:r>
            <a:r>
              <a:rPr lang="en-US" dirty="0" err="1" smtClean="0"/>
              <a:t>JuMP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Doc: </a:t>
            </a:r>
            <a:r>
              <a:rPr lang="en-US" dirty="0">
                <a:hlinkClick r:id="rId4"/>
              </a:rPr>
              <a:t>https://jump.readthedocs.org/en/release-0.2/</a:t>
            </a:r>
            <a:r>
              <a:rPr lang="en-US" dirty="0" smtClean="0">
                <a:hlinkClick r:id="rId4"/>
              </a:rPr>
              <a:t>jump.html</a:t>
            </a:r>
            <a:endParaRPr lang="en-US" dirty="0" smtClean="0"/>
          </a:p>
          <a:p>
            <a:pPr lvl="1"/>
            <a:r>
              <a:rPr lang="en-US" dirty="0" smtClean="0"/>
              <a:t>Issues: </a:t>
            </a:r>
            <a:r>
              <a:rPr lang="en-US" dirty="0" smtClean="0">
                <a:hlinkClick r:id="rId5"/>
              </a:rPr>
              <a:t>https://github.com/JuliaOpt/JuMP.jl/issues</a:t>
            </a:r>
            <a:endParaRPr lang="en-US" dirty="0" smtClean="0"/>
          </a:p>
          <a:p>
            <a:pPr lvl="1"/>
            <a:r>
              <a:rPr lang="en-US" dirty="0" smtClean="0"/>
              <a:t>Contact Miles and Iain</a:t>
            </a:r>
          </a:p>
          <a:p>
            <a:endParaRPr lang="en-US" dirty="0" smtClean="0"/>
          </a:p>
          <a:p>
            <a:r>
              <a:rPr lang="en-US" dirty="0" smtClean="0"/>
              <a:t>If you find </a:t>
            </a:r>
            <a:r>
              <a:rPr lang="en-US" dirty="0" err="1" smtClean="0"/>
              <a:t>JuMP</a:t>
            </a:r>
            <a:r>
              <a:rPr lang="en-US" dirty="0" smtClean="0"/>
              <a:t> useful, please cite Miles and Iain’s paper!</a:t>
            </a:r>
          </a:p>
          <a:p>
            <a:pPr lvl="1"/>
            <a:r>
              <a:rPr lang="en-US" dirty="0" smtClean="0"/>
              <a:t>M. </a:t>
            </a:r>
            <a:r>
              <a:rPr lang="en-US" dirty="0" err="1" smtClean="0"/>
              <a:t>Lubin</a:t>
            </a:r>
            <a:r>
              <a:rPr lang="en-US" dirty="0" smtClean="0"/>
              <a:t> and I. Dunning, “Computing in Operations Research using Julia”, under review.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1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further information on Julia:</a:t>
            </a:r>
          </a:p>
          <a:p>
            <a:pPr lvl="1"/>
            <a:r>
              <a:rPr lang="en-US" dirty="0"/>
              <a:t>Speed tutorial: </a:t>
            </a:r>
            <a:r>
              <a:rPr lang="en-US" dirty="0">
                <a:hlinkClick r:id="rId2"/>
              </a:rPr>
              <a:t>http://learnxinyminutes.com/docs/julia/</a:t>
            </a:r>
            <a:endParaRPr lang="en-US" dirty="0"/>
          </a:p>
          <a:p>
            <a:pPr lvl="1"/>
            <a:r>
              <a:rPr lang="en-US" dirty="0"/>
              <a:t>Doc: </a:t>
            </a:r>
            <a:r>
              <a:rPr lang="en-US" dirty="0">
                <a:hlinkClick r:id="rId3"/>
              </a:rPr>
              <a:t>http://docs.julialang.org/en/latest/manual/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further information on </a:t>
            </a:r>
            <a:r>
              <a:rPr lang="en-US" dirty="0" err="1"/>
              <a:t>JuMP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Doc: </a:t>
            </a:r>
            <a:r>
              <a:rPr lang="en-US" dirty="0">
                <a:hlinkClick r:id="rId4"/>
              </a:rPr>
              <a:t>https://jump.readthedocs.org/en/release-0.2/jump.html</a:t>
            </a:r>
            <a:endParaRPr lang="en-US" dirty="0"/>
          </a:p>
          <a:p>
            <a:pPr lvl="1"/>
            <a:r>
              <a:rPr lang="en-US" dirty="0"/>
              <a:t>Issues: </a:t>
            </a:r>
            <a:r>
              <a:rPr lang="en-US" dirty="0">
                <a:hlinkClick r:id="rId5"/>
              </a:rPr>
              <a:t>https://github.com/JuliaOpt/JuMP.jl/issues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may find it useful to have these open as we go through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9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Julia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a terminal window, and type in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julia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5945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arithmetic: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3 + 7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4.8 / 9.3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11^5</a:t>
            </a:r>
          </a:p>
          <a:p>
            <a:r>
              <a:rPr lang="en-US" dirty="0" smtClean="0">
                <a:latin typeface="Arial (Body)"/>
                <a:cs typeface="Arial (Body)"/>
              </a:rPr>
              <a:t>Comparisons: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12 &lt;= 5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!(5 == 8)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5 != 8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(2014 % 4) == 0</a:t>
            </a:r>
          </a:p>
          <a:p>
            <a:r>
              <a:rPr lang="en-US" dirty="0" smtClean="0">
                <a:latin typeface="Arial (Body)"/>
                <a:cs typeface="Arial (Body)"/>
              </a:rPr>
              <a:t>Strings: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“Velibor and Vishal are office mates”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“Velibor has $(25 % 2) cat”</a:t>
            </a:r>
            <a:endParaRPr lang="en-US" dirty="0">
              <a:latin typeface="Arial (Body)"/>
              <a:cs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5158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easy:</a:t>
            </a:r>
          </a:p>
          <a:p>
            <a:pPr lvl="1"/>
            <a:r>
              <a:rPr lang="en-US" dirty="0" smtClean="0"/>
              <a:t>x = 5</a:t>
            </a:r>
          </a:p>
          <a:p>
            <a:pPr lvl="1"/>
            <a:r>
              <a:rPr lang="en-US" dirty="0" smtClean="0"/>
              <a:t>y = 12</a:t>
            </a:r>
          </a:p>
          <a:p>
            <a:pPr lvl="1"/>
            <a:r>
              <a:rPr lang="en-US" dirty="0" smtClean="0"/>
              <a:t>z = x – y</a:t>
            </a:r>
          </a:p>
          <a:p>
            <a:pPr lvl="1"/>
            <a:r>
              <a:rPr lang="en-US" dirty="0"/>
              <a:t>z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</a:p>
          <a:p>
            <a:r>
              <a:rPr lang="en-US" dirty="0" smtClean="0"/>
              <a:t>Everything has a type: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(z)    #Int64</a:t>
            </a:r>
          </a:p>
          <a:p>
            <a:pPr lvl="1"/>
            <a:r>
              <a:rPr lang="en-US" dirty="0" err="1" smtClean="0"/>
              <a:t>typeof</a:t>
            </a:r>
            <a:r>
              <a:rPr lang="en-US" dirty="0" smtClean="0"/>
              <a:t>(z + 1.5)  #Float64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( z &gt;= 0)   #</a:t>
            </a:r>
            <a:r>
              <a:rPr lang="en-US" dirty="0" err="1" smtClean="0"/>
              <a:t>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8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Arrays are for sequences of values, indexed from 1 to n:</a:t>
            </a:r>
          </a:p>
          <a:p>
            <a:pPr lvl="1"/>
            <a:r>
              <a:rPr lang="en-US" dirty="0" smtClean="0"/>
              <a:t>v = [1, 2, 3]</a:t>
            </a:r>
          </a:p>
          <a:p>
            <a:pPr lvl="1"/>
            <a:r>
              <a:rPr lang="en-US" dirty="0" smtClean="0"/>
              <a:t>v</a:t>
            </a:r>
            <a:r>
              <a:rPr lang="en-US" dirty="0"/>
              <a:t>(1) </a:t>
            </a:r>
            <a:r>
              <a:rPr lang="en-US" dirty="0" smtClean="0"/>
              <a:t>    # </a:t>
            </a:r>
            <a:r>
              <a:rPr lang="en-US" dirty="0"/>
              <a:t>you’ll get an error – different from </a:t>
            </a:r>
            <a:r>
              <a:rPr lang="en-US" dirty="0" smtClean="0"/>
              <a:t>MATLAB</a:t>
            </a:r>
          </a:p>
          <a:p>
            <a:pPr lvl="1"/>
            <a:r>
              <a:rPr lang="en-US" dirty="0" smtClean="0"/>
              <a:t>v[1]     # access elements using [ ]; starts from 1</a:t>
            </a:r>
          </a:p>
          <a:p>
            <a:pPr lvl="1"/>
            <a:r>
              <a:rPr lang="en-US" dirty="0" smtClean="0"/>
              <a:t>v[0]     # gives an error!</a:t>
            </a:r>
          </a:p>
          <a:p>
            <a:pPr lvl="1"/>
            <a:r>
              <a:rPr lang="en-US" dirty="0" smtClean="0"/>
              <a:t>v[end]     # last </a:t>
            </a:r>
            <a:r>
              <a:rPr lang="en-US" dirty="0" smtClean="0"/>
              <a:t>element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2D arrays are made the same way as in MATLAB:</a:t>
            </a:r>
          </a:p>
          <a:p>
            <a:pPr lvl="1"/>
            <a:r>
              <a:rPr lang="en-US" dirty="0" smtClean="0"/>
              <a:t>A = [1 1 1; -1 -1 -</a:t>
            </a:r>
            <a:r>
              <a:rPr lang="en-US" dirty="0" smtClean="0"/>
              <a:t>2; 0 0 0]</a:t>
            </a:r>
            <a:endParaRPr lang="en-US" dirty="0" smtClean="0"/>
          </a:p>
          <a:p>
            <a:pPr lvl="1"/>
            <a:r>
              <a:rPr lang="en-US" dirty="0" smtClean="0"/>
              <a:t>B = </a:t>
            </a:r>
            <a:r>
              <a:rPr lang="en-US" dirty="0"/>
              <a:t>[0.1 0.5 0.4; 0.2 0.3 0.5; 0.8 0.1 0.1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B[2,3]</a:t>
            </a:r>
          </a:p>
          <a:p>
            <a:pPr lvl="1"/>
            <a:r>
              <a:rPr lang="en-US" dirty="0" smtClean="0"/>
              <a:t>A + B</a:t>
            </a:r>
          </a:p>
          <a:p>
            <a:pPr lvl="1"/>
            <a:r>
              <a:rPr lang="en-US" dirty="0" smtClean="0"/>
              <a:t>B^100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[1,:]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82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3237</TotalTime>
  <Words>3725</Words>
  <Application>Microsoft Macintosh PowerPoint</Application>
  <PresentationFormat>On-screen Show (4:3)</PresentationFormat>
  <Paragraphs>437</Paragraphs>
  <Slides>45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Clarity</vt:lpstr>
      <vt:lpstr>LP Modeling Using Julia/JuMP</vt:lpstr>
      <vt:lpstr>Our Goal</vt:lpstr>
      <vt:lpstr>Background of Julia and JuMP</vt:lpstr>
      <vt:lpstr>Outline</vt:lpstr>
      <vt:lpstr>References</vt:lpstr>
      <vt:lpstr>Getting started with Julia</vt:lpstr>
      <vt:lpstr>Basic stuff</vt:lpstr>
      <vt:lpstr>Variables</vt:lpstr>
      <vt:lpstr>Arrays</vt:lpstr>
      <vt:lpstr>Arrays continued</vt:lpstr>
      <vt:lpstr>Exercise 1a</vt:lpstr>
      <vt:lpstr>Exercise 1a’s lesson</vt:lpstr>
      <vt:lpstr>Initializing arrays</vt:lpstr>
      <vt:lpstr>Beware…</vt:lpstr>
      <vt:lpstr>Tuples</vt:lpstr>
      <vt:lpstr>Dictionaries</vt:lpstr>
      <vt:lpstr>Conditionals and loops</vt:lpstr>
      <vt:lpstr>Loops</vt:lpstr>
      <vt:lpstr>Functions</vt:lpstr>
      <vt:lpstr>Exercise 1b</vt:lpstr>
      <vt:lpstr>Scripts in Julia</vt:lpstr>
      <vt:lpstr>Scripts continued</vt:lpstr>
      <vt:lpstr>Time to JuMP!</vt:lpstr>
      <vt:lpstr>Let’s model a simple LP </vt:lpstr>
      <vt:lpstr>Now solve it!</vt:lpstr>
      <vt:lpstr>Building more general models</vt:lpstr>
      <vt:lpstr>Solver options</vt:lpstr>
      <vt:lpstr>Facility Location</vt:lpstr>
      <vt:lpstr>Exercise 2</vt:lpstr>
      <vt:lpstr>Exercise 3</vt:lpstr>
      <vt:lpstr>Exercise 3 Hint</vt:lpstr>
      <vt:lpstr>Network revenue management</vt:lpstr>
      <vt:lpstr>Network revenue management - II</vt:lpstr>
      <vt:lpstr>LO Formulation</vt:lpstr>
      <vt:lpstr>LO Formulation</vt:lpstr>
      <vt:lpstr>Data</vt:lpstr>
      <vt:lpstr>Exercise 4</vt:lpstr>
      <vt:lpstr>Exercise 5</vt:lpstr>
      <vt:lpstr>Constraint references</vt:lpstr>
      <vt:lpstr>Dual information</vt:lpstr>
      <vt:lpstr>Exercise 6</vt:lpstr>
      <vt:lpstr>Online NRM</vt:lpstr>
      <vt:lpstr>Bid-price control</vt:lpstr>
      <vt:lpstr>Exercise 7 </vt:lpstr>
      <vt:lpstr>Thank you for listening!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Modeling Using Julia/JuMP</dc:title>
  <dc:creator>Velibor Misic</dc:creator>
  <cp:lastModifiedBy>Velibor Misic</cp:lastModifiedBy>
  <cp:revision>122</cp:revision>
  <dcterms:created xsi:type="dcterms:W3CDTF">2014-01-10T20:31:08Z</dcterms:created>
  <dcterms:modified xsi:type="dcterms:W3CDTF">2014-01-15T17:56:00Z</dcterms:modified>
</cp:coreProperties>
</file>