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8733-DD94-9649-ABF5-65442A1DFB39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617AF-79E4-EC4A-AACC-6B8DBDB38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89B5-D415-6245-AE1B-ED154C7ABB6E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Silberholz</a:t>
            </a:r>
          </a:p>
          <a:p>
            <a:r>
              <a:rPr lang="en-US" dirty="0" smtClean="0"/>
              <a:t>January 9, 2014</a:t>
            </a:r>
          </a:p>
          <a:p>
            <a:r>
              <a:rPr lang="en-US" dirty="0" smtClean="0"/>
              <a:t>15.S60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trips, create data frame </a:t>
            </a:r>
            <a:r>
              <a:rPr lang="en-US" dirty="0" err="1" smtClean="0"/>
              <a:t>bicycle.info</a:t>
            </a:r>
            <a:r>
              <a:rPr lang="en-US" dirty="0" smtClean="0"/>
              <a:t>, where each row corresponds to a bicycle. Include the following variables:</a:t>
            </a:r>
          </a:p>
          <a:p>
            <a:pPr lvl="1"/>
            <a:r>
              <a:rPr lang="en-US" i="1" dirty="0" err="1" smtClean="0"/>
              <a:t>bike.nr</a:t>
            </a:r>
            <a:r>
              <a:rPr lang="en-US" dirty="0" smtClean="0"/>
              <a:t>: This bike’s bike number</a:t>
            </a:r>
          </a:p>
          <a:p>
            <a:pPr lvl="1"/>
            <a:r>
              <a:rPr lang="en-US" i="1" dirty="0" err="1" smtClean="0"/>
              <a:t>mean.duration</a:t>
            </a:r>
            <a:r>
              <a:rPr lang="en-US" dirty="0" smtClean="0"/>
              <a:t>: This bike’s avg. duration (sec.)</a:t>
            </a:r>
          </a:p>
          <a:p>
            <a:pPr lvl="1"/>
            <a:r>
              <a:rPr lang="en-US" i="1" dirty="0" err="1" smtClean="0"/>
              <a:t>sd.duration</a:t>
            </a:r>
            <a:r>
              <a:rPr lang="en-US" i="1" dirty="0" smtClean="0"/>
              <a:t>: </a:t>
            </a:r>
            <a:r>
              <a:rPr lang="en-US" dirty="0" smtClean="0"/>
              <a:t>This bike’s std. deviation duration (sec.)</a:t>
            </a:r>
          </a:p>
          <a:p>
            <a:pPr lvl="1"/>
            <a:r>
              <a:rPr lang="en-US" i="1" dirty="0" err="1"/>
              <a:t>n</a:t>
            </a:r>
            <a:r>
              <a:rPr lang="en-US" i="1" dirty="0" err="1" smtClean="0"/>
              <a:t>um.trips</a:t>
            </a:r>
            <a:r>
              <a:rPr lang="en-US" i="1" dirty="0" smtClean="0"/>
              <a:t>: </a:t>
            </a:r>
            <a:r>
              <a:rPr lang="en-US" dirty="0" smtClean="0"/>
              <a:t>This number of trips on this bike</a:t>
            </a:r>
          </a:p>
          <a:p>
            <a:r>
              <a:rPr lang="en-US" dirty="0" smtClean="0"/>
              <a:t>Bonus: Add the following variables:</a:t>
            </a:r>
          </a:p>
          <a:p>
            <a:pPr lvl="1"/>
            <a:r>
              <a:rPr lang="en-US" i="1" dirty="0" err="1"/>
              <a:t>m</a:t>
            </a:r>
            <a:r>
              <a:rPr lang="en-US" i="1" dirty="0" err="1" smtClean="0"/>
              <a:t>ulti.day</a:t>
            </a:r>
            <a:r>
              <a:rPr lang="en-US" i="1" dirty="0" smtClean="0"/>
              <a:t>: </a:t>
            </a:r>
            <a:r>
              <a:rPr lang="en-US" dirty="0" smtClean="0"/>
              <a:t>Number of trips starting on one day and ending on another</a:t>
            </a:r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ommon.start</a:t>
            </a:r>
            <a:r>
              <a:rPr lang="en-US" dirty="0" smtClean="0"/>
              <a:t>: Most common start location</a:t>
            </a:r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ommon.end</a:t>
            </a:r>
            <a:r>
              <a:rPr lang="en-US" i="1" dirty="0" smtClean="0"/>
              <a:t>: </a:t>
            </a:r>
            <a:r>
              <a:rPr lang="en-US" dirty="0" smtClean="0"/>
              <a:t>Most common end location</a:t>
            </a:r>
          </a:p>
          <a:p>
            <a:pPr lvl="1"/>
            <a:r>
              <a:rPr lang="en-US" dirty="0" smtClean="0"/>
              <a:t>Hint: length(tab) is the # of values in table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3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erge() – 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525963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erge(trips, stations, </a:t>
            </a:r>
            <a:r>
              <a:rPr lang="en-US" dirty="0" err="1" smtClean="0"/>
              <a:t>by.x</a:t>
            </a:r>
            <a:r>
              <a:rPr lang="en-US" dirty="0" smtClean="0"/>
              <a:t>=“station”, </a:t>
            </a:r>
            <a:r>
              <a:rPr lang="en-US" dirty="0" err="1" smtClean="0"/>
              <a:t>by.y</a:t>
            </a:r>
            <a:r>
              <a:rPr lang="en-US" dirty="0" smtClean="0"/>
              <a:t>=“id”)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2022"/>
              </p:ext>
            </p:extLst>
          </p:nvPr>
        </p:nvGraphicFramePr>
        <p:xfrm>
          <a:off x="362619" y="2273183"/>
          <a:ext cx="23261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40"/>
                <a:gridCol w="783675"/>
                <a:gridCol w="675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47066"/>
              </p:ext>
            </p:extLst>
          </p:nvPr>
        </p:nvGraphicFramePr>
        <p:xfrm>
          <a:off x="3375717" y="3835233"/>
          <a:ext cx="212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16"/>
                <a:gridCol w="914125"/>
                <a:gridCol w="72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88816" y="2837094"/>
            <a:ext cx="673389" cy="1945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702328" y="3188353"/>
            <a:ext cx="673389" cy="138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702328" y="3580142"/>
            <a:ext cx="673389" cy="996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2702328" y="3944912"/>
            <a:ext cx="673389" cy="63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8816" y="4391493"/>
            <a:ext cx="673389" cy="391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8816" y="4687960"/>
            <a:ext cx="673389" cy="94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8816" y="4782530"/>
            <a:ext cx="673389" cy="270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702328" y="4576913"/>
            <a:ext cx="673389" cy="85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88816" y="4782530"/>
            <a:ext cx="673389" cy="1086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88816" y="4782530"/>
            <a:ext cx="673389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7118"/>
              </p:ext>
            </p:extLst>
          </p:nvPr>
        </p:nvGraphicFramePr>
        <p:xfrm>
          <a:off x="5946697" y="2273183"/>
          <a:ext cx="29980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50"/>
                <a:gridCol w="782690"/>
                <a:gridCol w="754954"/>
                <a:gridCol w="594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3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erge() – 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525963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erge(trips, stations, </a:t>
            </a:r>
            <a:r>
              <a:rPr lang="en-US" dirty="0" err="1" smtClean="0"/>
              <a:t>by.x</a:t>
            </a:r>
            <a:r>
              <a:rPr lang="en-US" dirty="0" smtClean="0"/>
              <a:t>=“station”, </a:t>
            </a:r>
            <a:r>
              <a:rPr lang="en-US" dirty="0" err="1" smtClean="0"/>
              <a:t>by.y</a:t>
            </a:r>
            <a:r>
              <a:rPr lang="en-US" dirty="0" smtClean="0"/>
              <a:t>=“id”,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b="1" dirty="0" err="1" smtClean="0"/>
              <a:t>all.x</a:t>
            </a:r>
            <a:r>
              <a:rPr lang="en-US" b="1" dirty="0" smtClean="0"/>
              <a:t>=TRUE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73102"/>
              </p:ext>
            </p:extLst>
          </p:nvPr>
        </p:nvGraphicFramePr>
        <p:xfrm>
          <a:off x="362619" y="2273183"/>
          <a:ext cx="23261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40"/>
                <a:gridCol w="783675"/>
                <a:gridCol w="675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87323"/>
              </p:ext>
            </p:extLst>
          </p:nvPr>
        </p:nvGraphicFramePr>
        <p:xfrm>
          <a:off x="3375717" y="3835233"/>
          <a:ext cx="212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16"/>
                <a:gridCol w="914125"/>
                <a:gridCol w="72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88816" y="2837094"/>
            <a:ext cx="673389" cy="1945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702328" y="3188353"/>
            <a:ext cx="673389" cy="138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702328" y="3580142"/>
            <a:ext cx="673389" cy="996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2702328" y="3944912"/>
            <a:ext cx="673389" cy="63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8816" y="4391493"/>
            <a:ext cx="673389" cy="391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8816" y="4687960"/>
            <a:ext cx="673389" cy="94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8816" y="4782530"/>
            <a:ext cx="673389" cy="270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702328" y="4576913"/>
            <a:ext cx="673389" cy="85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88816" y="4782530"/>
            <a:ext cx="673389" cy="1086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88816" y="4782530"/>
            <a:ext cx="673389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14866"/>
              </p:ext>
            </p:extLst>
          </p:nvPr>
        </p:nvGraphicFramePr>
        <p:xfrm>
          <a:off x="5946697" y="2273183"/>
          <a:ext cx="29980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50"/>
                <a:gridCol w="782690"/>
                <a:gridCol w="754954"/>
                <a:gridCol w="594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pply() – operating by row/column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</a:t>
            </a:r>
            <a:r>
              <a:rPr lang="en-US" dirty="0" err="1" smtClean="0"/>
              <a:t>lat.long</a:t>
            </a:r>
            <a:r>
              <a:rPr lang="en-US" dirty="0" smtClean="0"/>
              <a:t>, 1, </a:t>
            </a:r>
            <a:r>
              <a:rPr lang="en-US" dirty="0" err="1" smtClean="0"/>
              <a:t>lat.long.dist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19952"/>
              </p:ext>
            </p:extLst>
          </p:nvPr>
        </p:nvGraphicFramePr>
        <p:xfrm>
          <a:off x="457201" y="2491308"/>
          <a:ext cx="46096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72"/>
                <a:gridCol w="1121466"/>
                <a:gridCol w="1175512"/>
                <a:gridCol w="117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lat.y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lng.x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lng.y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-71.07730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-71.10081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-71.08258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42.35226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-71.12383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42.33717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42.35099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-71.07364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94274"/>
              </p:ext>
            </p:extLst>
          </p:nvPr>
        </p:nvGraphicFramePr>
        <p:xfrm>
          <a:off x="6392581" y="2491308"/>
          <a:ext cx="11469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2.2141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1.6410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2.3337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0.3563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2.5487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066863" y="3039744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6863" y="3404513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066863" y="3789248"/>
            <a:ext cx="1325718" cy="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66863" y="4161072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6863" y="4539351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66863" y="4917630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9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9733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charges a variable amount per trip based on duration. Casual users pay the fee from the table, and registered users pay 75% that fee. Add a variable </a:t>
            </a:r>
            <a:r>
              <a:rPr lang="en-US" i="1" dirty="0" smtClean="0"/>
              <a:t>fee</a:t>
            </a:r>
            <a:r>
              <a:rPr lang="en-US" dirty="0" smtClean="0"/>
              <a:t> to trips with each trip’s fee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56481"/>
              </p:ext>
            </p:extLst>
          </p:nvPr>
        </p:nvGraphicFramePr>
        <p:xfrm>
          <a:off x="4987990" y="2783320"/>
          <a:ext cx="36988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38"/>
                <a:gridCol w="21449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Fee ($)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0-1799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1800-3599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3600-25199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8*floor(sec/1800)-10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25200+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2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cleaning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in time/date information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trptime</a:t>
            </a:r>
            <a:endParaRPr lang="en-US" i="1" dirty="0" smtClean="0"/>
          </a:p>
          <a:p>
            <a:r>
              <a:rPr lang="en-US" dirty="0" smtClean="0"/>
              <a:t>Find/replace/manipulate strings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repl</a:t>
            </a:r>
            <a:r>
              <a:rPr lang="en-US" i="1" dirty="0" smtClean="0"/>
              <a:t>, </a:t>
            </a:r>
            <a:r>
              <a:rPr lang="en-US" i="1" dirty="0" err="1" smtClean="0"/>
              <a:t>gsub</a:t>
            </a:r>
            <a:r>
              <a:rPr lang="en-US" i="1" dirty="0" smtClean="0"/>
              <a:t>, </a:t>
            </a:r>
            <a:r>
              <a:rPr lang="en-US" i="1" dirty="0" err="1" smtClean="0"/>
              <a:t>strsplit</a:t>
            </a:r>
            <a:endParaRPr lang="en-US" i="1" dirty="0" smtClean="0"/>
          </a:p>
          <a:p>
            <a:r>
              <a:rPr lang="en-US" dirty="0" smtClean="0"/>
              <a:t>Converting between string, numeric, factor</a:t>
            </a:r>
          </a:p>
          <a:p>
            <a:pPr lvl="1"/>
            <a:r>
              <a:rPr lang="en-US" i="1" dirty="0" err="1"/>
              <a:t>a</a:t>
            </a:r>
            <a:r>
              <a:rPr lang="en-US" i="1" dirty="0" err="1" smtClean="0"/>
              <a:t>s.character</a:t>
            </a:r>
            <a:r>
              <a:rPr lang="en-US" i="1" dirty="0" smtClean="0"/>
              <a:t>, </a:t>
            </a:r>
            <a:r>
              <a:rPr lang="en-US" i="1" dirty="0" err="1" smtClean="0"/>
              <a:t>as.numeric</a:t>
            </a:r>
            <a:r>
              <a:rPr lang="en-US" i="1" dirty="0" smtClean="0"/>
              <a:t>, </a:t>
            </a:r>
            <a:r>
              <a:rPr lang="en-US" i="1" dirty="0" err="1" smtClean="0"/>
              <a:t>as.factor</a:t>
            </a:r>
            <a:endParaRPr lang="en-US" i="1" dirty="0" smtClean="0"/>
          </a:p>
          <a:p>
            <a:pPr lvl="1"/>
            <a:r>
              <a:rPr lang="en-US" i="1" dirty="0" smtClean="0"/>
              <a:t>factor -&gt; numeric: </a:t>
            </a:r>
            <a:r>
              <a:rPr lang="en-US" i="1" dirty="0" err="1" smtClean="0"/>
              <a:t>as.numeric</a:t>
            </a:r>
            <a:r>
              <a:rPr lang="en-US" i="1" dirty="0" smtClean="0"/>
              <a:t>(</a:t>
            </a:r>
            <a:r>
              <a:rPr lang="en-US" i="1" dirty="0" err="1" smtClean="0"/>
              <a:t>as.character</a:t>
            </a:r>
            <a:r>
              <a:rPr lang="en-US" i="1" dirty="0" smtClean="0"/>
              <a:t>(</a:t>
            </a:r>
            <a:r>
              <a:rPr lang="en-US" i="1" dirty="0" err="1" smtClean="0"/>
              <a:t>fac</a:t>
            </a:r>
            <a:r>
              <a:rPr lang="en-US" i="1" dirty="0" smtClean="0"/>
              <a:t>))</a:t>
            </a:r>
          </a:p>
          <a:p>
            <a:r>
              <a:rPr lang="en-US" dirty="0" smtClean="0"/>
              <a:t>Finding missing data</a:t>
            </a:r>
          </a:p>
          <a:p>
            <a:pPr lvl="1"/>
            <a:r>
              <a:rPr lang="en-US" i="1" dirty="0" err="1" smtClean="0"/>
              <a:t>is.na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2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() – summarizing by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is the mean income of each country?”</a:t>
            </a:r>
          </a:p>
          <a:p>
            <a:r>
              <a:rPr lang="en-US" dirty="0" err="1" smtClean="0"/>
              <a:t>tapply</a:t>
            </a:r>
            <a:r>
              <a:rPr lang="en-US" dirty="0" smtClean="0"/>
              <a:t>(income, country, mean)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9984"/>
              </p:ext>
            </p:extLst>
          </p:nvPr>
        </p:nvGraphicFramePr>
        <p:xfrm>
          <a:off x="930122" y="3072237"/>
          <a:ext cx="21370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84"/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11493"/>
              </p:ext>
            </p:extLst>
          </p:nvPr>
        </p:nvGraphicFramePr>
        <p:xfrm>
          <a:off x="4508517" y="5443193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60287"/>
              </p:ext>
            </p:extLst>
          </p:nvPr>
        </p:nvGraphicFramePr>
        <p:xfrm>
          <a:off x="4508517" y="416531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72915"/>
              </p:ext>
            </p:extLst>
          </p:nvPr>
        </p:nvGraphicFramePr>
        <p:xfrm>
          <a:off x="4508517" y="281554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05869"/>
              </p:ext>
            </p:extLst>
          </p:nvPr>
        </p:nvGraphicFramePr>
        <p:xfrm>
          <a:off x="7117268" y="3794477"/>
          <a:ext cx="110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067158" y="3371807"/>
            <a:ext cx="1441359" cy="248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67158" y="3794477"/>
            <a:ext cx="1441359" cy="169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067158" y="4025972"/>
            <a:ext cx="1441359" cy="69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67158" y="5120280"/>
            <a:ext cx="1441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>
            <a:off x="3067158" y="4370177"/>
            <a:ext cx="1441359" cy="162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67158" y="4721577"/>
            <a:ext cx="1441359" cy="1695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5614469" y="2815547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5614469" y="4165317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5614469" y="5443193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>
            <a:off x="5832850" y="3371807"/>
            <a:ext cx="1284418" cy="99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>
            <a:off x="5832850" y="4721577"/>
            <a:ext cx="1284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</p:cNvCxnSpPr>
          <p:nvPr/>
        </p:nvCxnSpPr>
        <p:spPr>
          <a:xfrm flipV="1">
            <a:off x="5832850" y="5120280"/>
            <a:ext cx="1284418" cy="879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average trip duration by gender?</a:t>
            </a:r>
          </a:p>
          <a:p>
            <a:r>
              <a:rPr lang="en-US" dirty="0" smtClean="0"/>
              <a:t>What is the sum of trip durations by gender?</a:t>
            </a:r>
          </a:p>
          <a:p>
            <a:r>
              <a:rPr lang="en-US" dirty="0" smtClean="0"/>
              <a:t>What is the average trip duration by day of the week at the start of the trip?</a:t>
            </a:r>
          </a:p>
          <a:p>
            <a:r>
              <a:rPr lang="en-US" dirty="0" smtClean="0"/>
              <a:t>What is the average trip duration by the month of the year at the end of the trip?</a:t>
            </a:r>
          </a:p>
          <a:p>
            <a:r>
              <a:rPr lang="en-US" dirty="0" smtClean="0"/>
              <a:t>Bonus: What is the proportion of users who are casual users by start location? Which start locations have the highest and lowest proportion?</a:t>
            </a:r>
          </a:p>
          <a:p>
            <a:pPr lvl="1"/>
            <a:r>
              <a:rPr lang="en-US" dirty="0" smtClean="0"/>
              <a:t>Hint 1: Use == instead of = to check equality</a:t>
            </a:r>
          </a:p>
          <a:p>
            <a:pPr lvl="1"/>
            <a:r>
              <a:rPr lang="en-US" dirty="0" smtClean="0"/>
              <a:t>Hint 2: The mean of TRUE/FALSE values is the proportion that are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4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() for top two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wday</a:t>
            </a:r>
            <a:r>
              <a:rPr lang="en-US" dirty="0" smtClean="0"/>
              <a:t>, type, get.top.2)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66297"/>
              </p:ext>
            </p:extLst>
          </p:nvPr>
        </p:nvGraphicFramePr>
        <p:xfrm>
          <a:off x="984170" y="2529873"/>
          <a:ext cx="213703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84"/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10158"/>
              </p:ext>
            </p:extLst>
          </p:nvPr>
        </p:nvGraphicFramePr>
        <p:xfrm>
          <a:off x="6887572" y="379447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23850"/>
              </p:ext>
            </p:extLst>
          </p:nvPr>
        </p:nvGraphicFramePr>
        <p:xfrm>
          <a:off x="4477716" y="4262120"/>
          <a:ext cx="110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19829"/>
              </p:ext>
            </p:extLst>
          </p:nvPr>
        </p:nvGraphicFramePr>
        <p:xfrm>
          <a:off x="4477716" y="2268235"/>
          <a:ext cx="110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21206" y="3066764"/>
            <a:ext cx="1356510" cy="172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21206" y="2837094"/>
            <a:ext cx="1356510" cy="62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3121206" y="3195335"/>
            <a:ext cx="1356510" cy="599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21206" y="3566633"/>
            <a:ext cx="1356510" cy="695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21206" y="3944912"/>
            <a:ext cx="1356510" cy="1715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121206" y="4566371"/>
            <a:ext cx="1356510" cy="60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1"/>
          </p:cNvCxnSpPr>
          <p:nvPr/>
        </p:nvCxnSpPr>
        <p:spPr>
          <a:xfrm>
            <a:off x="3121206" y="4906997"/>
            <a:ext cx="1356510" cy="65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1206" y="5295909"/>
            <a:ext cx="1356510" cy="621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21206" y="6126163"/>
            <a:ext cx="1356510" cy="196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21206" y="6446993"/>
            <a:ext cx="1356510" cy="24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5624203" y="2268235"/>
            <a:ext cx="154595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5624203" y="4262121"/>
            <a:ext cx="154595" cy="25958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7" idx="1"/>
            <a:endCxn id="8" idx="1"/>
          </p:cNvCxnSpPr>
          <p:nvPr/>
        </p:nvCxnSpPr>
        <p:spPr>
          <a:xfrm>
            <a:off x="5778798" y="3195335"/>
            <a:ext cx="1108774" cy="1155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1"/>
          </p:cNvCxnSpPr>
          <p:nvPr/>
        </p:nvCxnSpPr>
        <p:spPr>
          <a:xfrm flipV="1">
            <a:off x="5778798" y="4796040"/>
            <a:ext cx="1108774" cy="76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charges a fee for any trip longer than 30 minutes. Use </a:t>
            </a:r>
            <a:r>
              <a:rPr lang="en-US" dirty="0" err="1" smtClean="0"/>
              <a:t>tapply</a:t>
            </a:r>
            <a:r>
              <a:rPr lang="en-US" dirty="0" smtClean="0"/>
              <a:t>() to compute the proportion of trips from each start location longer than 30 minutes (1800 seconds).</a:t>
            </a:r>
          </a:p>
          <a:p>
            <a:r>
              <a:rPr lang="en-US" dirty="0" smtClean="0"/>
              <a:t>Bonus: compute the most common subscription type (Registered/Casual/Tie) between each start/end location pair (treat A to B as different from B to A). How many of each type of pair are there?</a:t>
            </a:r>
          </a:p>
          <a:p>
            <a:pPr lvl="1"/>
            <a:r>
              <a:rPr lang="en-US" dirty="0" smtClean="0"/>
              <a:t> Hint: check out ?paste for building the vector of start/end pair groupings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Split</a:t>
            </a:r>
            <a:r>
              <a:rPr lang="en-US" dirty="0" smtClean="0"/>
              <a:t>-Apply-Combine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pl</a:t>
            </a:r>
            <a:r>
              <a:rPr lang="en-US" dirty="0" smtClean="0"/>
              <a:t> = split(trips, station)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0982"/>
              </p:ext>
            </p:extLst>
          </p:nvPr>
        </p:nvGraphicFramePr>
        <p:xfrm>
          <a:off x="362618" y="2529873"/>
          <a:ext cx="36908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85265"/>
              </p:ext>
            </p:extLst>
          </p:nvPr>
        </p:nvGraphicFramePr>
        <p:xfrm>
          <a:off x="4995925" y="4047551"/>
          <a:ext cx="369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77865"/>
              </p:ext>
            </p:extLst>
          </p:nvPr>
        </p:nvGraphicFramePr>
        <p:xfrm>
          <a:off x="4995925" y="2010565"/>
          <a:ext cx="369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053493" y="3080274"/>
            <a:ext cx="942432" cy="1553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53493" y="4633921"/>
            <a:ext cx="942432" cy="3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1"/>
          </p:cNvCxnSpPr>
          <p:nvPr/>
        </p:nvCxnSpPr>
        <p:spPr>
          <a:xfrm>
            <a:off x="4053493" y="4971670"/>
            <a:ext cx="942432" cy="37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3493" y="5345491"/>
            <a:ext cx="942432" cy="369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53493" y="6085633"/>
            <a:ext cx="9424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53493" y="6444257"/>
            <a:ext cx="942432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53493" y="2529873"/>
            <a:ext cx="942432" cy="928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1"/>
          </p:cNvCxnSpPr>
          <p:nvPr/>
        </p:nvCxnSpPr>
        <p:spPr>
          <a:xfrm flipV="1">
            <a:off x="4053493" y="2937665"/>
            <a:ext cx="942432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53493" y="3309943"/>
            <a:ext cx="942432" cy="87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053493" y="3701733"/>
            <a:ext cx="942432" cy="2012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1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</a:t>
            </a:r>
            <a:r>
              <a:rPr lang="en-US" b="1" dirty="0" smtClean="0"/>
              <a:t>Apply</a:t>
            </a:r>
            <a:r>
              <a:rPr lang="en-US" dirty="0" smtClean="0"/>
              <a:t>-Combine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pl2 = apply(</a:t>
            </a:r>
            <a:r>
              <a:rPr lang="en-US" dirty="0" err="1" smtClean="0"/>
              <a:t>spl</a:t>
            </a:r>
            <a:r>
              <a:rPr lang="en-US" dirty="0" smtClean="0"/>
              <a:t>, get.top.2.df)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48058"/>
              </p:ext>
            </p:extLst>
          </p:nvPr>
        </p:nvGraphicFramePr>
        <p:xfrm>
          <a:off x="457200" y="4262120"/>
          <a:ext cx="369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875"/>
              </p:ext>
            </p:extLst>
          </p:nvPr>
        </p:nvGraphicFramePr>
        <p:xfrm>
          <a:off x="457200" y="2225134"/>
          <a:ext cx="369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1227"/>
              </p:ext>
            </p:extLst>
          </p:nvPr>
        </p:nvGraphicFramePr>
        <p:xfrm>
          <a:off x="5482344" y="3012609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43348"/>
              </p:ext>
            </p:extLst>
          </p:nvPr>
        </p:nvGraphicFramePr>
        <p:xfrm>
          <a:off x="5482344" y="5181834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148075" y="2225134"/>
            <a:ext cx="162137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148075" y="4262120"/>
            <a:ext cx="162137" cy="25958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17" idx="1"/>
          </p:cNvCxnSpPr>
          <p:nvPr/>
        </p:nvCxnSpPr>
        <p:spPr>
          <a:xfrm>
            <a:off x="4310212" y="3147824"/>
            <a:ext cx="1172132" cy="235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18" idx="1"/>
          </p:cNvCxnSpPr>
          <p:nvPr/>
        </p:nvCxnSpPr>
        <p:spPr>
          <a:xfrm flipV="1">
            <a:off x="4310212" y="5552674"/>
            <a:ext cx="1172132" cy="7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Split-Apply-</a:t>
            </a:r>
            <a:r>
              <a:rPr lang="en-US" b="1" dirty="0" smtClean="0"/>
              <a:t>Combine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station.info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rbind</a:t>
            </a:r>
            <a:r>
              <a:rPr lang="en-US" dirty="0" smtClean="0"/>
              <a:t>(spl2[[1]], spl2[[2]], …)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tation.info</a:t>
            </a:r>
            <a:r>
              <a:rPr lang="en-US" dirty="0" smtClean="0"/>
              <a:t> = </a:t>
            </a:r>
            <a:r>
              <a:rPr lang="en-US" dirty="0" err="1" smtClean="0"/>
              <a:t>do.call</a:t>
            </a:r>
            <a:r>
              <a:rPr lang="en-US" dirty="0" smtClean="0"/>
              <a:t>(</a:t>
            </a:r>
            <a:r>
              <a:rPr lang="en-US" dirty="0" err="1" smtClean="0"/>
              <a:t>rbind</a:t>
            </a:r>
            <a:r>
              <a:rPr lang="en-US" dirty="0" smtClean="0"/>
              <a:t>, spl2)</a:t>
            </a:r>
          </a:p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34215"/>
              </p:ext>
            </p:extLst>
          </p:nvPr>
        </p:nvGraphicFramePr>
        <p:xfrm>
          <a:off x="457200" y="3383449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34550"/>
              </p:ext>
            </p:extLst>
          </p:nvPr>
        </p:nvGraphicFramePr>
        <p:xfrm>
          <a:off x="457200" y="5181834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51688"/>
              </p:ext>
            </p:extLst>
          </p:nvPr>
        </p:nvGraphicFramePr>
        <p:xfrm>
          <a:off x="5325161" y="4188052"/>
          <a:ext cx="30253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12" idx="1"/>
          </p:cNvCxnSpPr>
          <p:nvPr/>
        </p:nvCxnSpPr>
        <p:spPr>
          <a:xfrm>
            <a:off x="3482588" y="3917892"/>
            <a:ext cx="1842573" cy="826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82588" y="5079750"/>
            <a:ext cx="1842573" cy="648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1110</Words>
  <Application>Microsoft Macintosh PowerPoint</Application>
  <PresentationFormat>On-screen Show (4:3)</PresentationFormat>
  <Paragraphs>532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Intermediate R</vt:lpstr>
      <vt:lpstr>R data cleaning functions</vt:lpstr>
      <vt:lpstr>tapply() – summarizing by group</vt:lpstr>
      <vt:lpstr>Assignment 1</vt:lpstr>
      <vt:lpstr>tapply() for top two days</vt:lpstr>
      <vt:lpstr>Assignment 2</vt:lpstr>
      <vt:lpstr>Split-Apply-Combine</vt:lpstr>
      <vt:lpstr>Split-Apply-Combine</vt:lpstr>
      <vt:lpstr>Split-Apply-Combine</vt:lpstr>
      <vt:lpstr>Assignment 3</vt:lpstr>
      <vt:lpstr>merge() – inner join</vt:lpstr>
      <vt:lpstr>merge() – left outer join</vt:lpstr>
      <vt:lpstr>apply() – operating by row/column</vt:lpstr>
      <vt:lpstr>Assignment 4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</dc:title>
  <dc:creator>John Silberholz</dc:creator>
  <cp:lastModifiedBy>John Silberholz</cp:lastModifiedBy>
  <cp:revision>52</cp:revision>
  <dcterms:created xsi:type="dcterms:W3CDTF">2013-12-20T21:45:42Z</dcterms:created>
  <dcterms:modified xsi:type="dcterms:W3CDTF">2013-12-21T19:56:51Z</dcterms:modified>
</cp:coreProperties>
</file>