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1" r:id="rId3"/>
    <p:sldId id="270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8733-DD94-9649-ABF5-65442A1DFB39}" type="datetimeFigureOut">
              <a:rPr lang="en-US" smtClean="0"/>
              <a:t>1/8/14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617AF-79E4-EC4A-AACC-6B8DBDB38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57F89B5-D415-6245-AE1B-ED154C7ABB6E}" type="datetimeFigureOut">
              <a:rPr lang="en-US" smtClean="0"/>
              <a:t>1/8/14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57F89B5-D415-6245-AE1B-ED154C7ABB6E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1/8/14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57F89B5-D415-6245-AE1B-ED154C7ABB6E}" type="datetimeFigureOut">
              <a:rPr lang="en-US" smtClean="0"/>
              <a:t>1/8/14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57F89B5-D415-6245-AE1B-ED154C7ABB6E}" type="datetimeFigureOut">
              <a:rPr lang="en-US" smtClean="0"/>
              <a:t>1/8/14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7F89B5-D415-6245-AE1B-ED154C7ABB6E}" type="datetimeFigureOut">
              <a:rPr lang="en-US" smtClean="0"/>
              <a:t>1/8/14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7F89B5-D415-6245-AE1B-ED154C7ABB6E}" type="datetimeFigureOut">
              <a:rPr lang="en-US" smtClean="0"/>
              <a:t>1/8/14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Intermediate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Silberholz		       January </a:t>
            </a:r>
            <a:r>
              <a:rPr lang="en-US" dirty="0" smtClean="0"/>
              <a:t>9, </a:t>
            </a:r>
            <a:r>
              <a:rPr lang="en-US" dirty="0" smtClean="0"/>
              <a:t>2014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47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Split-Apply-</a:t>
            </a:r>
            <a:r>
              <a:rPr lang="en-US" b="1" dirty="0" smtClean="0"/>
              <a:t>Combine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station.info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rbind</a:t>
            </a:r>
            <a:r>
              <a:rPr lang="en-US" dirty="0" smtClean="0"/>
              <a:t>(spl2[[1]], spl2[[2]], …)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tation.info</a:t>
            </a:r>
            <a:r>
              <a:rPr lang="en-US" dirty="0" smtClean="0"/>
              <a:t> = </a:t>
            </a:r>
            <a:r>
              <a:rPr lang="en-US" dirty="0" err="1" smtClean="0"/>
              <a:t>do.call</a:t>
            </a:r>
            <a:r>
              <a:rPr lang="en-US" dirty="0" smtClean="0"/>
              <a:t>(</a:t>
            </a:r>
            <a:r>
              <a:rPr lang="en-US" dirty="0" err="1" smtClean="0"/>
              <a:t>rbind</a:t>
            </a:r>
            <a:r>
              <a:rPr lang="en-US" dirty="0" smtClean="0"/>
              <a:t>, spl2)</a:t>
            </a:r>
          </a:p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34215"/>
              </p:ext>
            </p:extLst>
          </p:nvPr>
        </p:nvGraphicFramePr>
        <p:xfrm>
          <a:off x="457200" y="3383449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34550"/>
              </p:ext>
            </p:extLst>
          </p:nvPr>
        </p:nvGraphicFramePr>
        <p:xfrm>
          <a:off x="457200" y="5181834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51688"/>
              </p:ext>
            </p:extLst>
          </p:nvPr>
        </p:nvGraphicFramePr>
        <p:xfrm>
          <a:off x="5325161" y="4188052"/>
          <a:ext cx="30253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12" idx="1"/>
          </p:cNvCxnSpPr>
          <p:nvPr/>
        </p:nvCxnSpPr>
        <p:spPr>
          <a:xfrm>
            <a:off x="3482588" y="3917892"/>
            <a:ext cx="1842573" cy="826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82588" y="5079750"/>
            <a:ext cx="1842573" cy="648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5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trips, create data frame </a:t>
            </a:r>
            <a:r>
              <a:rPr lang="en-US" dirty="0" err="1" smtClean="0"/>
              <a:t>bicycle.info</a:t>
            </a:r>
            <a:r>
              <a:rPr lang="en-US" dirty="0" smtClean="0"/>
              <a:t>, where each row corresponds to a bicycle. Include the following variables:</a:t>
            </a:r>
          </a:p>
          <a:p>
            <a:pPr lvl="1"/>
            <a:r>
              <a:rPr lang="en-US" i="1" dirty="0" err="1" smtClean="0"/>
              <a:t>bike.nr</a:t>
            </a:r>
            <a:r>
              <a:rPr lang="en-US" dirty="0" smtClean="0"/>
              <a:t>: This bike’s bike number</a:t>
            </a:r>
          </a:p>
          <a:p>
            <a:pPr lvl="1"/>
            <a:r>
              <a:rPr lang="en-US" i="1" dirty="0" err="1" smtClean="0"/>
              <a:t>mean.duration</a:t>
            </a:r>
            <a:r>
              <a:rPr lang="en-US" dirty="0" smtClean="0"/>
              <a:t>: This bike’s avg. duration </a:t>
            </a:r>
            <a:r>
              <a:rPr lang="en-US" dirty="0" smtClean="0"/>
              <a:t>(min.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sd.duration</a:t>
            </a:r>
            <a:r>
              <a:rPr lang="en-US" i="1" dirty="0" smtClean="0"/>
              <a:t>: </a:t>
            </a:r>
            <a:r>
              <a:rPr lang="en-US" dirty="0" smtClean="0"/>
              <a:t>This bike’s std. deviation duration </a:t>
            </a:r>
            <a:r>
              <a:rPr lang="en-US" dirty="0" smtClean="0"/>
              <a:t>(min.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/>
              <a:t>n</a:t>
            </a:r>
            <a:r>
              <a:rPr lang="en-US" i="1" dirty="0" err="1" smtClean="0"/>
              <a:t>um.trips</a:t>
            </a:r>
            <a:r>
              <a:rPr lang="en-US" i="1" dirty="0" smtClean="0"/>
              <a:t>: </a:t>
            </a:r>
            <a:r>
              <a:rPr lang="en-US" dirty="0" smtClean="0"/>
              <a:t>This number of trips on this bike</a:t>
            </a:r>
          </a:p>
          <a:p>
            <a:r>
              <a:rPr lang="en-US" dirty="0" smtClean="0"/>
              <a:t>Bonus: Add the following variables:</a:t>
            </a:r>
          </a:p>
          <a:p>
            <a:pPr lvl="1"/>
            <a:r>
              <a:rPr lang="en-US" i="1" dirty="0" err="1"/>
              <a:t>m</a:t>
            </a:r>
            <a:r>
              <a:rPr lang="en-US" i="1" dirty="0" err="1" smtClean="0"/>
              <a:t>ulti.day</a:t>
            </a:r>
            <a:r>
              <a:rPr lang="en-US" i="1" dirty="0" smtClean="0"/>
              <a:t>: </a:t>
            </a:r>
            <a:r>
              <a:rPr lang="en-US" dirty="0" smtClean="0"/>
              <a:t>Number of trips starting on one day and ending on another</a:t>
            </a:r>
          </a:p>
          <a:p>
            <a:pPr lvl="1"/>
            <a:r>
              <a:rPr lang="en-US" i="1" dirty="0" err="1"/>
              <a:t>c</a:t>
            </a:r>
            <a:r>
              <a:rPr lang="en-US" i="1" dirty="0" err="1" smtClean="0"/>
              <a:t>ommon.start</a:t>
            </a:r>
            <a:r>
              <a:rPr lang="en-US" dirty="0" smtClean="0"/>
              <a:t>: Most common start location</a:t>
            </a:r>
          </a:p>
          <a:p>
            <a:pPr lvl="1"/>
            <a:r>
              <a:rPr lang="en-US" i="1" dirty="0" err="1"/>
              <a:t>c</a:t>
            </a:r>
            <a:r>
              <a:rPr lang="en-US" i="1" dirty="0" err="1" smtClean="0"/>
              <a:t>ommon.end</a:t>
            </a:r>
            <a:r>
              <a:rPr lang="en-US" i="1" dirty="0" smtClean="0"/>
              <a:t>: </a:t>
            </a:r>
            <a:r>
              <a:rPr lang="en-US" dirty="0" smtClean="0"/>
              <a:t>Most common end location</a:t>
            </a:r>
          </a:p>
          <a:p>
            <a:pPr lvl="1"/>
            <a:r>
              <a:rPr lang="en-US" dirty="0" smtClean="0"/>
              <a:t>Hint: length(tab) is the # of values in table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3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erge() – 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87503" cy="4525963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erge(trips, stations, </a:t>
            </a:r>
            <a:r>
              <a:rPr lang="en-US" dirty="0" err="1" smtClean="0"/>
              <a:t>by.x</a:t>
            </a:r>
            <a:r>
              <a:rPr lang="en-US" dirty="0" smtClean="0"/>
              <a:t>=“station”, </a:t>
            </a:r>
            <a:r>
              <a:rPr lang="en-US" dirty="0" err="1" smtClean="0"/>
              <a:t>by.y</a:t>
            </a:r>
            <a:r>
              <a:rPr lang="en-US" dirty="0" smtClean="0"/>
              <a:t>=“id”)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2022"/>
              </p:ext>
            </p:extLst>
          </p:nvPr>
        </p:nvGraphicFramePr>
        <p:xfrm>
          <a:off x="362619" y="2273183"/>
          <a:ext cx="23261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940"/>
                <a:gridCol w="783675"/>
                <a:gridCol w="6755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47066"/>
              </p:ext>
            </p:extLst>
          </p:nvPr>
        </p:nvGraphicFramePr>
        <p:xfrm>
          <a:off x="3375717" y="3835233"/>
          <a:ext cx="2123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16"/>
                <a:gridCol w="914125"/>
                <a:gridCol w="72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688816" y="2837094"/>
            <a:ext cx="673389" cy="19454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702328" y="3188353"/>
            <a:ext cx="673389" cy="1388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2702328" y="3580142"/>
            <a:ext cx="673389" cy="9967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2702328" y="3944912"/>
            <a:ext cx="673389" cy="63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8816" y="4391493"/>
            <a:ext cx="673389" cy="391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8816" y="4687960"/>
            <a:ext cx="673389" cy="94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88816" y="4782530"/>
            <a:ext cx="673389" cy="2701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702328" y="4576913"/>
            <a:ext cx="673389" cy="85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88816" y="4782530"/>
            <a:ext cx="673389" cy="10869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88816" y="4782530"/>
            <a:ext cx="673389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87118"/>
              </p:ext>
            </p:extLst>
          </p:nvPr>
        </p:nvGraphicFramePr>
        <p:xfrm>
          <a:off x="5946697" y="2273183"/>
          <a:ext cx="29980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50"/>
                <a:gridCol w="782690"/>
                <a:gridCol w="754954"/>
                <a:gridCol w="594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3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erge() – 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87503" cy="4525963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erge(trips, stations, </a:t>
            </a:r>
            <a:r>
              <a:rPr lang="en-US" dirty="0" err="1" smtClean="0"/>
              <a:t>by.x</a:t>
            </a:r>
            <a:r>
              <a:rPr lang="en-US" dirty="0" smtClean="0"/>
              <a:t>=“station”, </a:t>
            </a:r>
            <a:r>
              <a:rPr lang="en-US" dirty="0" err="1" smtClean="0"/>
              <a:t>by.y</a:t>
            </a:r>
            <a:r>
              <a:rPr lang="en-US" dirty="0" smtClean="0"/>
              <a:t>=“id”,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b="1" dirty="0" err="1" smtClean="0"/>
              <a:t>all.x</a:t>
            </a:r>
            <a:r>
              <a:rPr lang="en-US" b="1" dirty="0" smtClean="0"/>
              <a:t>=TRUE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73102"/>
              </p:ext>
            </p:extLst>
          </p:nvPr>
        </p:nvGraphicFramePr>
        <p:xfrm>
          <a:off x="362619" y="2273183"/>
          <a:ext cx="23261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940"/>
                <a:gridCol w="783675"/>
                <a:gridCol w="6755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87323"/>
              </p:ext>
            </p:extLst>
          </p:nvPr>
        </p:nvGraphicFramePr>
        <p:xfrm>
          <a:off x="3375717" y="3835233"/>
          <a:ext cx="2123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16"/>
                <a:gridCol w="914125"/>
                <a:gridCol w="72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688816" y="2837094"/>
            <a:ext cx="673389" cy="19454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702328" y="3188353"/>
            <a:ext cx="673389" cy="1388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2702328" y="3580142"/>
            <a:ext cx="673389" cy="9967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2702328" y="3944912"/>
            <a:ext cx="673389" cy="63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8816" y="4391493"/>
            <a:ext cx="673389" cy="391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8816" y="4687960"/>
            <a:ext cx="673389" cy="94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88816" y="4782530"/>
            <a:ext cx="673389" cy="2701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702328" y="4576913"/>
            <a:ext cx="673389" cy="85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88816" y="4782530"/>
            <a:ext cx="673389" cy="10869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88816" y="4782530"/>
            <a:ext cx="673389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14866"/>
              </p:ext>
            </p:extLst>
          </p:nvPr>
        </p:nvGraphicFramePr>
        <p:xfrm>
          <a:off x="5946697" y="2273183"/>
          <a:ext cx="29980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50"/>
                <a:gridCol w="782690"/>
                <a:gridCol w="754954"/>
                <a:gridCol w="594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pply() – operating by row/column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pply(</a:t>
            </a:r>
            <a:r>
              <a:rPr lang="en-US" dirty="0" err="1" smtClean="0"/>
              <a:t>lat.long</a:t>
            </a:r>
            <a:r>
              <a:rPr lang="en-US" dirty="0" smtClean="0"/>
              <a:t>, 1, </a:t>
            </a:r>
            <a:r>
              <a:rPr lang="en-US" dirty="0" err="1" smtClean="0"/>
              <a:t>lat.long.dist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“Call </a:t>
            </a:r>
            <a:r>
              <a:rPr lang="en-US" dirty="0" err="1" smtClean="0"/>
              <a:t>lat.long.dist</a:t>
            </a:r>
            <a:r>
              <a:rPr lang="en-US" dirty="0" smtClean="0"/>
              <a:t>() on every row (1) of my matrix </a:t>
            </a:r>
            <a:r>
              <a:rPr lang="en-US" dirty="0" err="1" smtClean="0"/>
              <a:t>lat.long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17770"/>
              </p:ext>
            </p:extLst>
          </p:nvPr>
        </p:nvGraphicFramePr>
        <p:xfrm>
          <a:off x="457201" y="3789248"/>
          <a:ext cx="490691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04"/>
                <a:gridCol w="1193784"/>
                <a:gridCol w="1308848"/>
                <a:gridCol w="1193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lat.y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lng.x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lng.y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42.34967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-71.07730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-71.10081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42.34596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-71.08258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42.34391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-71.10222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42.35226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-71.12383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42.33717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-71.10280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42.35099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-71.07364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64351"/>
              </p:ext>
            </p:extLst>
          </p:nvPr>
        </p:nvGraphicFramePr>
        <p:xfrm>
          <a:off x="6392581" y="3789248"/>
          <a:ext cx="11469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2.2141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1.6410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0.4475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2.3337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0.3563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2.5487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066863" y="4337684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6863" y="4702453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5066863" y="5087188"/>
            <a:ext cx="1325718" cy="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66863" y="5459012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6863" y="5837291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66863" y="6215570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9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09733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Hubway</a:t>
            </a:r>
            <a:r>
              <a:rPr lang="en-US" dirty="0" smtClean="0"/>
              <a:t> charges a variable amount per trip based on duration. Casual users pay the fee from the table, and registered users pay 75% that fee. Add a variable </a:t>
            </a:r>
            <a:r>
              <a:rPr lang="en-US" i="1" dirty="0" smtClean="0"/>
              <a:t>fee</a:t>
            </a:r>
            <a:r>
              <a:rPr lang="en-US" dirty="0" smtClean="0"/>
              <a:t> to trips with each trip’s fee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02366"/>
              </p:ext>
            </p:extLst>
          </p:nvPr>
        </p:nvGraphicFramePr>
        <p:xfrm>
          <a:off x="4837166" y="2783320"/>
          <a:ext cx="38496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13"/>
                <a:gridCol w="2093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 (min)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Fee ($)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[0,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[30,</a:t>
                      </a:r>
                      <a:r>
                        <a:rPr lang="en-US" baseline="0" dirty="0" smtClean="0"/>
                        <a:t> 60)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[60, 420)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8*floor(min/30)-10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2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Hubway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Hubway</a:t>
            </a:r>
            <a:r>
              <a:rPr lang="en-US" dirty="0" smtClean="0"/>
              <a:t> is a local bike share company</a:t>
            </a:r>
          </a:p>
          <a:p>
            <a:r>
              <a:rPr lang="en-US" dirty="0" smtClean="0"/>
              <a:t>Released dataset as part of visualization challenge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rips.csv</a:t>
            </a:r>
            <a:r>
              <a:rPr lang="en-US" dirty="0" smtClean="0"/>
              <a:t>: more than 550,000 bike trips (2011-2012)</a:t>
            </a:r>
          </a:p>
          <a:p>
            <a:pPr lvl="1"/>
            <a:r>
              <a:rPr lang="en-US" dirty="0" smtClean="0"/>
              <a:t>time/date of start and end, duration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tart/end station id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ike ID</a:t>
            </a:r>
          </a:p>
          <a:p>
            <a:pPr lvl="1"/>
            <a:r>
              <a:rPr lang="en-US" dirty="0" err="1" smtClean="0"/>
              <a:t>zipcode</a:t>
            </a:r>
            <a:r>
              <a:rPr lang="en-US" dirty="0" smtClean="0"/>
              <a:t>, age, gender for registered users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tations.csv</a:t>
            </a:r>
            <a:r>
              <a:rPr lang="en-US" dirty="0" smtClean="0"/>
              <a:t>: id/name/location of 95 stations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0" y="274638"/>
            <a:ext cx="158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6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cleaning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in time/date information</a:t>
            </a:r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trptime</a:t>
            </a:r>
            <a:endParaRPr lang="en-US" i="1" dirty="0" smtClean="0"/>
          </a:p>
          <a:p>
            <a:r>
              <a:rPr lang="en-US" dirty="0" smtClean="0"/>
              <a:t>Find/replace/manipulate strings</a:t>
            </a:r>
          </a:p>
          <a:p>
            <a:pPr lvl="1"/>
            <a:r>
              <a:rPr lang="en-US" i="1" dirty="0" err="1"/>
              <a:t>g</a:t>
            </a:r>
            <a:r>
              <a:rPr lang="en-US" i="1" dirty="0" err="1" smtClean="0"/>
              <a:t>repl</a:t>
            </a:r>
            <a:r>
              <a:rPr lang="en-US" i="1" dirty="0" smtClean="0"/>
              <a:t>, </a:t>
            </a:r>
            <a:r>
              <a:rPr lang="en-US" i="1" dirty="0" err="1" smtClean="0"/>
              <a:t>gsub</a:t>
            </a:r>
            <a:r>
              <a:rPr lang="en-US" i="1" dirty="0" smtClean="0"/>
              <a:t>, </a:t>
            </a:r>
            <a:r>
              <a:rPr lang="en-US" i="1" dirty="0" err="1" smtClean="0"/>
              <a:t>strsplit</a:t>
            </a:r>
            <a:endParaRPr lang="en-US" i="1" dirty="0" smtClean="0"/>
          </a:p>
          <a:p>
            <a:r>
              <a:rPr lang="en-US" dirty="0" smtClean="0"/>
              <a:t>Converting between string, numeric, factor</a:t>
            </a:r>
          </a:p>
          <a:p>
            <a:pPr lvl="1"/>
            <a:r>
              <a:rPr lang="en-US" i="1" dirty="0" err="1"/>
              <a:t>a</a:t>
            </a:r>
            <a:r>
              <a:rPr lang="en-US" i="1" dirty="0" err="1" smtClean="0"/>
              <a:t>s.character</a:t>
            </a:r>
            <a:r>
              <a:rPr lang="en-US" i="1" dirty="0" smtClean="0"/>
              <a:t>, </a:t>
            </a:r>
            <a:r>
              <a:rPr lang="en-US" i="1" dirty="0" err="1" smtClean="0"/>
              <a:t>as.numeric</a:t>
            </a:r>
            <a:r>
              <a:rPr lang="en-US" i="1" dirty="0" smtClean="0"/>
              <a:t>, </a:t>
            </a:r>
            <a:r>
              <a:rPr lang="en-US" i="1" dirty="0" err="1" smtClean="0"/>
              <a:t>as.factor</a:t>
            </a:r>
            <a:endParaRPr lang="en-US" i="1" dirty="0" smtClean="0"/>
          </a:p>
          <a:p>
            <a:pPr lvl="1"/>
            <a:r>
              <a:rPr lang="en-US" i="1" dirty="0" smtClean="0"/>
              <a:t>factor -&gt; numeric: </a:t>
            </a:r>
            <a:r>
              <a:rPr lang="en-US" i="1" dirty="0" err="1" smtClean="0"/>
              <a:t>as.numeric</a:t>
            </a:r>
            <a:r>
              <a:rPr lang="en-US" i="1" dirty="0" smtClean="0"/>
              <a:t>(</a:t>
            </a:r>
            <a:r>
              <a:rPr lang="en-US" i="1" dirty="0" err="1" smtClean="0"/>
              <a:t>as.character</a:t>
            </a:r>
            <a:r>
              <a:rPr lang="en-US" i="1" dirty="0" smtClean="0"/>
              <a:t>(</a:t>
            </a:r>
            <a:r>
              <a:rPr lang="en-US" i="1" dirty="0" err="1" smtClean="0"/>
              <a:t>fac</a:t>
            </a:r>
            <a:r>
              <a:rPr lang="en-US" i="1" dirty="0" smtClean="0"/>
              <a:t>))</a:t>
            </a:r>
          </a:p>
          <a:p>
            <a:r>
              <a:rPr lang="en-US" dirty="0" smtClean="0"/>
              <a:t>Finding missing data</a:t>
            </a:r>
          </a:p>
          <a:p>
            <a:pPr lvl="1"/>
            <a:r>
              <a:rPr lang="en-US" i="1" dirty="0" err="1" smtClean="0"/>
              <a:t>is.na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2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() – summarizing by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2153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“What is the mean income of each country?”</a:t>
            </a:r>
          </a:p>
          <a:p>
            <a:r>
              <a:rPr lang="en-US" dirty="0" err="1" smtClean="0"/>
              <a:t>tapply</a:t>
            </a:r>
            <a:r>
              <a:rPr lang="en-US" dirty="0" smtClean="0"/>
              <a:t>(income, country, mean)</a:t>
            </a:r>
          </a:p>
          <a:p>
            <a:r>
              <a:rPr lang="en-US" dirty="0" smtClean="0"/>
              <a:t>“Group Argument 1 by Argument 2 and apply Argument 3”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52663"/>
              </p:ext>
            </p:extLst>
          </p:nvPr>
        </p:nvGraphicFramePr>
        <p:xfrm>
          <a:off x="457201" y="3072237"/>
          <a:ext cx="33531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92"/>
                <a:gridCol w="1091292"/>
                <a:gridCol w="1170532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Person 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Person 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Person 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Person 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Person 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Person 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6,000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52404"/>
              </p:ext>
            </p:extLst>
          </p:nvPr>
        </p:nvGraphicFramePr>
        <p:xfrm>
          <a:off x="5251677" y="5443193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9427"/>
              </p:ext>
            </p:extLst>
          </p:nvPr>
        </p:nvGraphicFramePr>
        <p:xfrm>
          <a:off x="5251677" y="4165317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23815"/>
              </p:ext>
            </p:extLst>
          </p:nvPr>
        </p:nvGraphicFramePr>
        <p:xfrm>
          <a:off x="5251677" y="2815547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6,000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84029"/>
              </p:ext>
            </p:extLst>
          </p:nvPr>
        </p:nvGraphicFramePr>
        <p:xfrm>
          <a:off x="7860428" y="3794477"/>
          <a:ext cx="1105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3810318" y="3371807"/>
            <a:ext cx="1441359" cy="248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10318" y="3794477"/>
            <a:ext cx="1441359" cy="169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810318" y="4025972"/>
            <a:ext cx="1441359" cy="69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10318" y="5120280"/>
            <a:ext cx="14413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5" idx="1"/>
          </p:cNvCxnSpPr>
          <p:nvPr/>
        </p:nvCxnSpPr>
        <p:spPr>
          <a:xfrm>
            <a:off x="3810317" y="4370177"/>
            <a:ext cx="1441360" cy="162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318" y="4721577"/>
            <a:ext cx="1441359" cy="1695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6357629" y="2815547"/>
            <a:ext cx="218381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6357629" y="4165317"/>
            <a:ext cx="218381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357629" y="5443193"/>
            <a:ext cx="218381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2" idx="1"/>
          </p:cNvCxnSpPr>
          <p:nvPr/>
        </p:nvCxnSpPr>
        <p:spPr>
          <a:xfrm>
            <a:off x="6576010" y="3371807"/>
            <a:ext cx="1284418" cy="998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</p:cNvCxnSpPr>
          <p:nvPr/>
        </p:nvCxnSpPr>
        <p:spPr>
          <a:xfrm>
            <a:off x="6576010" y="4721577"/>
            <a:ext cx="12844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</p:cNvCxnSpPr>
          <p:nvPr/>
        </p:nvCxnSpPr>
        <p:spPr>
          <a:xfrm flipV="1">
            <a:off x="6576010" y="5120280"/>
            <a:ext cx="1284418" cy="879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average trip duration by gender?</a:t>
            </a:r>
          </a:p>
          <a:p>
            <a:r>
              <a:rPr lang="en-US" dirty="0" smtClean="0"/>
              <a:t>What is the sum of trip durations by gender?</a:t>
            </a:r>
          </a:p>
          <a:p>
            <a:r>
              <a:rPr lang="en-US" dirty="0" smtClean="0"/>
              <a:t>What is the average trip duration by day of the week at the start of the trip?</a:t>
            </a:r>
          </a:p>
          <a:p>
            <a:r>
              <a:rPr lang="en-US" dirty="0" smtClean="0"/>
              <a:t>What is the average trip duration by the month of the year at the end of the trip?</a:t>
            </a:r>
          </a:p>
          <a:p>
            <a:r>
              <a:rPr lang="en-US" dirty="0" smtClean="0"/>
              <a:t>Bonus: What is the proportion of users who are casual users by start location? Which start locations have the highest and lowest proportion?</a:t>
            </a:r>
          </a:p>
          <a:p>
            <a:pPr lvl="1"/>
            <a:r>
              <a:rPr lang="en-US" dirty="0" smtClean="0"/>
              <a:t>Hint 1: Use == instead of = to check equality</a:t>
            </a:r>
          </a:p>
          <a:p>
            <a:pPr lvl="1"/>
            <a:r>
              <a:rPr lang="en-US" dirty="0" smtClean="0"/>
              <a:t>Hint 2: The mean of TRUE/FALSE values is the proportion that are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4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() for top two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wday</a:t>
            </a:r>
            <a:r>
              <a:rPr lang="en-US" dirty="0" smtClean="0"/>
              <a:t>, type, get.top.2)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50664"/>
              </p:ext>
            </p:extLst>
          </p:nvPr>
        </p:nvGraphicFramePr>
        <p:xfrm>
          <a:off x="351303" y="2529873"/>
          <a:ext cx="378330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02"/>
                <a:gridCol w="1530296"/>
                <a:gridCol w="1320705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1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3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7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8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9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Trip 10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56801"/>
              </p:ext>
            </p:extLst>
          </p:nvPr>
        </p:nvGraphicFramePr>
        <p:xfrm>
          <a:off x="7900972" y="3794477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and 4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42580"/>
              </p:ext>
            </p:extLst>
          </p:nvPr>
        </p:nvGraphicFramePr>
        <p:xfrm>
          <a:off x="5491116" y="4262120"/>
          <a:ext cx="1105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28645"/>
              </p:ext>
            </p:extLst>
          </p:nvPr>
        </p:nvGraphicFramePr>
        <p:xfrm>
          <a:off x="5491116" y="2268235"/>
          <a:ext cx="110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134606" y="3066764"/>
            <a:ext cx="1356510" cy="172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134606" y="2837094"/>
            <a:ext cx="1356510" cy="62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4134606" y="3195335"/>
            <a:ext cx="1356510" cy="599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134606" y="3566633"/>
            <a:ext cx="1356510" cy="695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134606" y="3944912"/>
            <a:ext cx="1356510" cy="1715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34606" y="4566371"/>
            <a:ext cx="1356510" cy="60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1"/>
          </p:cNvCxnSpPr>
          <p:nvPr/>
        </p:nvCxnSpPr>
        <p:spPr>
          <a:xfrm>
            <a:off x="4134606" y="4906997"/>
            <a:ext cx="1356510" cy="653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34606" y="5295909"/>
            <a:ext cx="1356510" cy="621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34606" y="6126163"/>
            <a:ext cx="1356510" cy="196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134606" y="6446993"/>
            <a:ext cx="1356510" cy="24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6637603" y="2268235"/>
            <a:ext cx="154595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>
            <a:off x="6643566" y="4262121"/>
            <a:ext cx="154595" cy="25958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7" idx="1"/>
            <a:endCxn id="8" idx="1"/>
          </p:cNvCxnSpPr>
          <p:nvPr/>
        </p:nvCxnSpPr>
        <p:spPr>
          <a:xfrm>
            <a:off x="6792198" y="3195335"/>
            <a:ext cx="1108774" cy="1155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792198" y="4796040"/>
            <a:ext cx="1108774" cy="76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6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Hubway</a:t>
            </a:r>
            <a:r>
              <a:rPr lang="en-US" dirty="0" smtClean="0"/>
              <a:t> charges a fee for any trip at least 30 minutes long. Use </a:t>
            </a:r>
            <a:r>
              <a:rPr lang="en-US" dirty="0" err="1" smtClean="0"/>
              <a:t>tapply</a:t>
            </a:r>
            <a:r>
              <a:rPr lang="en-US" dirty="0" smtClean="0"/>
              <a:t>() to compute the proportion of trips from each start location at least 30 minutes long. (assignment2_start.R)</a:t>
            </a:r>
          </a:p>
          <a:p>
            <a:r>
              <a:rPr lang="en-US" dirty="0" smtClean="0"/>
              <a:t>Bonus: compute the most common subscription type (Registered/Casual/Tie) between each start/end location pair (treat A to B as different from B to A). How many of each type of pair are there?</a:t>
            </a:r>
          </a:p>
          <a:p>
            <a:pPr lvl="1"/>
            <a:r>
              <a:rPr lang="en-US" dirty="0" smtClean="0"/>
              <a:t>Hint 1: </a:t>
            </a:r>
            <a:r>
              <a:rPr lang="en-US" dirty="0" smtClean="0"/>
              <a:t>check out ?paste for building the vector of start/end pair </a:t>
            </a:r>
            <a:r>
              <a:rPr lang="en-US" dirty="0" smtClean="0"/>
              <a:t>groupings</a:t>
            </a:r>
          </a:p>
          <a:p>
            <a:pPr lvl="1"/>
            <a:r>
              <a:rPr lang="en-US" dirty="0" smtClean="0"/>
              <a:t>Hint 2: You can use a structure like if (</a:t>
            </a:r>
            <a:r>
              <a:rPr lang="en-US" dirty="0" err="1" smtClean="0"/>
              <a:t>abc</a:t>
            </a:r>
            <a:r>
              <a:rPr lang="en-US" dirty="0" smtClean="0"/>
              <a:t>) {  return(</a:t>
            </a:r>
            <a:r>
              <a:rPr lang="en-US" dirty="0" err="1" smtClean="0"/>
              <a:t>def</a:t>
            </a:r>
            <a:r>
              <a:rPr lang="en-US" dirty="0" smtClean="0"/>
              <a:t>)  } else if (</a:t>
            </a:r>
            <a:r>
              <a:rPr lang="en-US" dirty="0" err="1" smtClean="0"/>
              <a:t>hij</a:t>
            </a:r>
            <a:r>
              <a:rPr lang="en-US" dirty="0" smtClean="0"/>
              <a:t>) {  return(</a:t>
            </a:r>
            <a:r>
              <a:rPr lang="en-US" dirty="0" err="1" smtClean="0"/>
              <a:t>lmn</a:t>
            </a:r>
            <a:r>
              <a:rPr lang="en-US" dirty="0" smtClean="0"/>
              <a:t>)  }  else  {  return(</a:t>
            </a:r>
            <a:r>
              <a:rPr lang="en-US" dirty="0" err="1" smtClean="0"/>
              <a:t>opq</a:t>
            </a:r>
            <a:r>
              <a:rPr lang="en-US" dirty="0" smtClean="0"/>
              <a:t>)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Split</a:t>
            </a:r>
            <a:r>
              <a:rPr lang="en-US" dirty="0" smtClean="0"/>
              <a:t>-Apply-Combine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pl</a:t>
            </a:r>
            <a:r>
              <a:rPr lang="en-US" dirty="0" smtClean="0"/>
              <a:t> = split(trips, station)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0982"/>
              </p:ext>
            </p:extLst>
          </p:nvPr>
        </p:nvGraphicFramePr>
        <p:xfrm>
          <a:off x="362618" y="2529873"/>
          <a:ext cx="36908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85265"/>
              </p:ext>
            </p:extLst>
          </p:nvPr>
        </p:nvGraphicFramePr>
        <p:xfrm>
          <a:off x="4995925" y="4047551"/>
          <a:ext cx="369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77865"/>
              </p:ext>
            </p:extLst>
          </p:nvPr>
        </p:nvGraphicFramePr>
        <p:xfrm>
          <a:off x="4995925" y="2010565"/>
          <a:ext cx="369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053493" y="3080274"/>
            <a:ext cx="942432" cy="1553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53493" y="4633921"/>
            <a:ext cx="942432" cy="3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2" idx="1"/>
          </p:cNvCxnSpPr>
          <p:nvPr/>
        </p:nvCxnSpPr>
        <p:spPr>
          <a:xfrm>
            <a:off x="4053493" y="4971670"/>
            <a:ext cx="942432" cy="37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3493" y="5345491"/>
            <a:ext cx="942432" cy="369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53493" y="6085633"/>
            <a:ext cx="9424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53493" y="6444257"/>
            <a:ext cx="942432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53493" y="2529873"/>
            <a:ext cx="942432" cy="928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1"/>
          </p:cNvCxnSpPr>
          <p:nvPr/>
        </p:nvCxnSpPr>
        <p:spPr>
          <a:xfrm flipV="1">
            <a:off x="4053493" y="2937665"/>
            <a:ext cx="942432" cy="9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053493" y="3309943"/>
            <a:ext cx="942432" cy="878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053493" y="3701733"/>
            <a:ext cx="942432" cy="2012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1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</a:t>
            </a:r>
            <a:r>
              <a:rPr lang="en-US" b="1" dirty="0" smtClean="0"/>
              <a:t>Apply</a:t>
            </a:r>
            <a:r>
              <a:rPr lang="en-US" dirty="0" smtClean="0"/>
              <a:t>-Combine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pl2 = 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spl</a:t>
            </a:r>
            <a:r>
              <a:rPr lang="en-US" dirty="0" smtClean="0"/>
              <a:t>, get.top.2.df)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48058"/>
              </p:ext>
            </p:extLst>
          </p:nvPr>
        </p:nvGraphicFramePr>
        <p:xfrm>
          <a:off x="457200" y="4262120"/>
          <a:ext cx="369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875"/>
              </p:ext>
            </p:extLst>
          </p:nvPr>
        </p:nvGraphicFramePr>
        <p:xfrm>
          <a:off x="457200" y="2225134"/>
          <a:ext cx="369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61227"/>
              </p:ext>
            </p:extLst>
          </p:nvPr>
        </p:nvGraphicFramePr>
        <p:xfrm>
          <a:off x="5482344" y="3012609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43348"/>
              </p:ext>
            </p:extLst>
          </p:nvPr>
        </p:nvGraphicFramePr>
        <p:xfrm>
          <a:off x="5482344" y="5181834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4148075" y="2225134"/>
            <a:ext cx="162137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148075" y="4262120"/>
            <a:ext cx="162137" cy="25958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17" idx="1"/>
          </p:cNvCxnSpPr>
          <p:nvPr/>
        </p:nvCxnSpPr>
        <p:spPr>
          <a:xfrm>
            <a:off x="4310212" y="3147824"/>
            <a:ext cx="1172132" cy="235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18" idx="1"/>
          </p:cNvCxnSpPr>
          <p:nvPr/>
        </p:nvCxnSpPr>
        <p:spPr>
          <a:xfrm flipV="1">
            <a:off x="4310212" y="5552674"/>
            <a:ext cx="1172132" cy="7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3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2610</TotalTime>
  <Words>1269</Words>
  <Application>Microsoft Macintosh PowerPoint</Application>
  <PresentationFormat>On-screen Show (4:3)</PresentationFormat>
  <Paragraphs>558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Intermediate R</vt:lpstr>
      <vt:lpstr>Hubway dataset</vt:lpstr>
      <vt:lpstr>R data cleaning functions</vt:lpstr>
      <vt:lpstr>tapply() – summarizing by group</vt:lpstr>
      <vt:lpstr>Assignment 1</vt:lpstr>
      <vt:lpstr>tapply() for top two days</vt:lpstr>
      <vt:lpstr>Assignment 2</vt:lpstr>
      <vt:lpstr>Split-Apply-Combine</vt:lpstr>
      <vt:lpstr>Split-Apply-Combine</vt:lpstr>
      <vt:lpstr>Split-Apply-Combine</vt:lpstr>
      <vt:lpstr>Assignment 3</vt:lpstr>
      <vt:lpstr>merge() – inner join</vt:lpstr>
      <vt:lpstr>merge() – left outer join</vt:lpstr>
      <vt:lpstr>apply() – operating by row/column</vt:lpstr>
      <vt:lpstr>Assignment 4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R</dc:title>
  <dc:creator>John Silberholz</dc:creator>
  <cp:lastModifiedBy>John Silberholz</cp:lastModifiedBy>
  <cp:revision>74</cp:revision>
  <dcterms:created xsi:type="dcterms:W3CDTF">2013-12-20T21:45:42Z</dcterms:created>
  <dcterms:modified xsi:type="dcterms:W3CDTF">2014-01-08T23:06:14Z</dcterms:modified>
</cp:coreProperties>
</file>