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07" r:id="rId2"/>
    <p:sldId id="585" r:id="rId3"/>
    <p:sldId id="624" r:id="rId4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F"/>
    <a:srgbClr val="BCE2A2"/>
    <a:srgbClr val="FF3BE3"/>
    <a:srgbClr val="FBF4C1"/>
    <a:srgbClr val="EDACF2"/>
    <a:srgbClr val="F9E5FB"/>
    <a:srgbClr val="F1C1F5"/>
    <a:srgbClr val="CCCC00"/>
    <a:srgbClr val="0033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92785" autoAdjust="0"/>
  </p:normalViewPr>
  <p:slideViewPr>
    <p:cSldViewPr snapToObjects="1">
      <p:cViewPr varScale="1">
        <p:scale>
          <a:sx n="118" d="100"/>
          <a:sy n="118" d="100"/>
        </p:scale>
        <p:origin x="765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0506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223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4DAC44C-2178-4862-A1BD-83617C591E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BA181C8-C3F6-424A-8437-C8C83A01AC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7354F62-D71E-4C12-8F9C-C595175DA86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37AD956-29ED-4584-9409-66DCD2B9752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C54904A1-FE46-401E-913D-74883DF922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DABFCFA7-9F9E-4AF1-BDAB-3831B65C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86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B510425-1109-4681-A40E-85C2D80F73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DD95288-9E52-4834-A96F-8B63716C61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F47C911-AC7C-4052-AF06-B5CE0E41BB3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C112EC9-412A-4499-AC86-639457D395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A3E2E0E-DA50-4009-B617-B59F5A15C4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81976F7-E165-4C09-9969-8F947704C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5" tIns="49508" rIns="99015" bIns="4950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6BF3796-0725-40BE-903C-4C4E10088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スライド イメージ プレースホルダ 1">
            <a:extLst>
              <a:ext uri="{FF2B5EF4-FFF2-40B4-BE49-F238E27FC236}">
                <a16:creationId xmlns:a16="http://schemas.microsoft.com/office/drawing/2014/main" id="{63D128C9-479B-4B9D-9938-BFCFB3F6C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ノート プレースホルダ 2">
            <a:extLst>
              <a:ext uri="{FF2B5EF4-FFF2-40B4-BE49-F238E27FC236}">
                <a16:creationId xmlns:a16="http://schemas.microsoft.com/office/drawing/2014/main" id="{931E3B2A-0F07-4A20-8391-502D1ECD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74756" name="スライド番号プレースホルダ 3">
            <a:extLst>
              <a:ext uri="{FF2B5EF4-FFF2-40B4-BE49-F238E27FC236}">
                <a16:creationId xmlns:a16="http://schemas.microsoft.com/office/drawing/2014/main" id="{2811249B-5FCD-4E26-A5A6-21CA61E25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125569EE-E5D8-4E25-8F49-04710880338A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スライド イメージ プレースホルダ 1">
            <a:extLst>
              <a:ext uri="{FF2B5EF4-FFF2-40B4-BE49-F238E27FC236}">
                <a16:creationId xmlns:a16="http://schemas.microsoft.com/office/drawing/2014/main" id="{671B418D-0BEC-4D30-89DF-0C4D9872D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ノート プレースホルダ 2">
            <a:extLst>
              <a:ext uri="{FF2B5EF4-FFF2-40B4-BE49-F238E27FC236}">
                <a16:creationId xmlns:a16="http://schemas.microsoft.com/office/drawing/2014/main" id="{3553A583-30CC-45E4-8663-A463FED4A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6804" name="スライド番号プレースホルダ 3">
            <a:extLst>
              <a:ext uri="{FF2B5EF4-FFF2-40B4-BE49-F238E27FC236}">
                <a16:creationId xmlns:a16="http://schemas.microsoft.com/office/drawing/2014/main" id="{14495CF5-EF0D-41FD-864B-680F8B770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D66C4B85-2EC1-443D-B13A-35BEA22E9F4F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スライド イメージ プレースホルダ 1">
            <a:extLst>
              <a:ext uri="{FF2B5EF4-FFF2-40B4-BE49-F238E27FC236}">
                <a16:creationId xmlns:a16="http://schemas.microsoft.com/office/drawing/2014/main" id="{1ED664E7-18D8-40A1-88A9-337987E4D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ノート プレースホルダ 2">
            <a:extLst>
              <a:ext uri="{FF2B5EF4-FFF2-40B4-BE49-F238E27FC236}">
                <a16:creationId xmlns:a16="http://schemas.microsoft.com/office/drawing/2014/main" id="{5BA33C3E-910E-4DF7-A119-78EFC1D2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latin typeface="Arial" panose="020B0604020202020204" pitchFamily="34" charset="0"/>
            </a:endParaRPr>
          </a:p>
        </p:txBody>
      </p:sp>
      <p:sp>
        <p:nvSpPr>
          <p:cNvPr id="78852" name="スライド番号プレースホルダ 3">
            <a:extLst>
              <a:ext uri="{FF2B5EF4-FFF2-40B4-BE49-F238E27FC236}">
                <a16:creationId xmlns:a16="http://schemas.microsoft.com/office/drawing/2014/main" id="{694C8AA6-5062-426E-B282-4497865E2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9C7B8F14-7D0B-40BC-8343-6005D67F2C55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65922A2-030D-469C-B790-D2B77AABCA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3C567-2C19-41D0-BA8E-F832091366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111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81DE3FD-54B2-46EE-8663-4A12AD2112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90438-C0CE-4D38-BF04-AD1A2D7F1D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53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0FD910D-0B53-4842-B97C-017DC47842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F8EF9-E8B7-445A-BD57-601D6221790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E1B7FB1-7E78-45A4-A40C-34206B4283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339A-2F0A-41C1-94AA-1F8AF45F02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923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8664E6D-CE26-45B2-8A50-8B52099847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4E569-DDFF-4972-95CA-0783CFA73C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804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839BF1C-1C04-43B7-9E5A-66A9B6F381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3E3E-0A61-441D-AC12-E93BCC6DAA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224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50A42A9-29F8-40BA-B0C7-6EBF94A472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1D21C-8344-4799-8DA0-7480D1D32D5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4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B21D272-D9C6-4CAE-AC20-62C8DB8019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0684-B127-4A03-B66C-2C1EBF75F4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29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CBF188A2-EB64-46E4-9AD2-E8F28DF1B1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C5D0C-DAB5-4787-99E3-F80B0163DD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149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7EE8E75A-D1C9-4956-B46A-77221CE28C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F36A2-5F89-4C4F-91D7-D9117CD9D6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49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5C5628D5-3E67-4560-8E90-C93D31DC6F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2906-426D-4ED8-8705-01ACAF41E2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048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61EF755-7C29-44A9-98B5-CB3449C227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0FFBC-3917-41CB-96D7-86534826C2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252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DA890FD5-ABA9-4D48-B73A-685F6A28D5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B8E15-D6D7-499B-B635-10C943F4A3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527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9F007ED7-B091-429A-8043-6C9C3B2DD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958B0A0C-090C-4F0F-8F6A-2BD219422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921F9B1-79C1-4F80-8197-7D9E94068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F016AF-7F17-4E05-A3AF-66EF18A85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DC04D21E-6A26-472C-A94D-D86AF2F33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09764FC2-4D54-43F8-B123-0C650483A6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36B12EBB-D39B-46D3-B615-929C1AF87DD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D5340DD4-62D0-4A4F-8A1A-649CC7495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orel DESIGNER" r:id="rId18" imgW="2832410" imgH="1589031" progId="Corel DESIGNER.Graphic.10">
                  <p:embed/>
                </p:oleObj>
              </mc:Choice>
              <mc:Fallback>
                <p:oleObj name="Corel DESIGNER" r:id="rId18" imgW="2832410" imgH="1589031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0592331-F9D8-45F8-8B0F-3FD17FBE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06 RTS Development Flow</a:t>
            </a:r>
            <a:endParaRPr lang="ja-JP" altLang="en-US" dirty="0"/>
          </a:p>
        </p:txBody>
      </p:sp>
      <p:sp>
        <p:nvSpPr>
          <p:cNvPr id="73731" name="テキスト プレースホルダ 5">
            <a:extLst>
              <a:ext uri="{FF2B5EF4-FFF2-40B4-BE49-F238E27FC236}">
                <a16:creationId xmlns:a16="http://schemas.microsoft.com/office/drawing/2014/main" id="{58D88BDB-A7AB-40D0-88E3-F04F36F0F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3732" name="スライド番号プレースホルダ 3">
            <a:extLst>
              <a:ext uri="{FF2B5EF4-FFF2-40B4-BE49-F238E27FC236}">
                <a16:creationId xmlns:a16="http://schemas.microsoft.com/office/drawing/2014/main" id="{32CEFF26-1044-4461-AE6F-5A1A73DD32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59833-4D02-4922-AB0C-828712FCEA6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D:\図データ\RTC\RTSystemEditor.png">
            <a:extLst>
              <a:ext uri="{FF2B5EF4-FFF2-40B4-BE49-F238E27FC236}">
                <a16:creationId xmlns:a16="http://schemas.microsoft.com/office/drawing/2014/main" id="{BB752179-50D0-4B7A-8C5A-BF2CB14D5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714375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グループ化 8">
            <a:extLst>
              <a:ext uri="{FF2B5EF4-FFF2-40B4-BE49-F238E27FC236}">
                <a16:creationId xmlns:a16="http://schemas.microsoft.com/office/drawing/2014/main" id="{6D112161-E2A8-4690-B4A2-BCE2C4CF1612}"/>
              </a:ext>
            </a:extLst>
          </p:cNvPr>
          <p:cNvGrpSpPr/>
          <p:nvPr/>
        </p:nvGrpSpPr>
        <p:grpSpPr>
          <a:xfrm>
            <a:off x="731806" y="4357694"/>
            <a:ext cx="1500198" cy="1988292"/>
            <a:chOff x="731806" y="4405319"/>
            <a:chExt cx="1500198" cy="1988292"/>
          </a:xfrm>
          <a:solidFill>
            <a:schemeClr val="bg1">
              <a:lumMod val="95000"/>
            </a:schemeClr>
          </a:solidFill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CA8040F8-95B6-4414-A7E7-F688011699C2}"/>
                </a:ext>
              </a:extLst>
            </p:cNvPr>
            <p:cNvSpPr/>
            <p:nvPr/>
          </p:nvSpPr>
          <p:spPr>
            <a:xfrm>
              <a:off x="731806" y="4405319"/>
              <a:ext cx="1500198" cy="185738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ネーム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サービス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ビュー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869A190-0441-4E14-8F5C-DCFB478B7FD8}"/>
                </a:ext>
              </a:extLst>
            </p:cNvPr>
            <p:cNvSpPr txBox="1"/>
            <p:nvPr/>
          </p:nvSpPr>
          <p:spPr>
            <a:xfrm>
              <a:off x="759592" y="5562614"/>
              <a:ext cx="1444626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ja-JP" altLang="en-US" sz="1200" dirty="0">
                  <a:latin typeface="+mn-ea"/>
                </a:rPr>
                <a:t>ネームサーバに</a:t>
              </a:r>
              <a:endParaRPr lang="en-US" altLang="ja-JP" sz="1200" dirty="0">
                <a:latin typeface="+mn-ea"/>
              </a:endParaRPr>
            </a:p>
            <a:p>
              <a:pPr algn="ctr" eaLnBrk="1" hangingPunct="1">
                <a:defRPr/>
              </a:pPr>
              <a:r>
                <a:rPr lang="ja-JP" altLang="en-US" sz="1200" dirty="0">
                  <a:latin typeface="+mn-ea"/>
                </a:rPr>
                <a:t>登録されている</a:t>
              </a:r>
              <a:endParaRPr lang="en-US" altLang="ja-JP" sz="1200" dirty="0">
                <a:latin typeface="+mn-ea"/>
              </a:endParaRPr>
            </a:p>
            <a:p>
              <a:pPr algn="ctr" eaLnBrk="1" hangingPunct="1">
                <a:defRPr/>
              </a:pPr>
              <a:r>
                <a:rPr lang="en-US" altLang="ja-JP" sz="1200" dirty="0">
                  <a:latin typeface="+mn-ea"/>
                </a:rPr>
                <a:t>RTC</a:t>
              </a:r>
              <a:r>
                <a:rPr lang="ja-JP" altLang="en-US" sz="1200" dirty="0">
                  <a:latin typeface="+mn-ea"/>
                </a:rPr>
                <a:t>が表示される。</a:t>
              </a:r>
              <a:endParaRPr lang="en-US" sz="1200" dirty="0">
                <a:latin typeface="+mn-ea"/>
              </a:endParaRPr>
            </a:p>
            <a:p>
              <a:pPr algn="ctr" eaLnBrk="1" hangingPunct="1">
                <a:defRPr/>
              </a:pPr>
              <a:endParaRPr lang="en-US" sz="1200" dirty="0">
                <a:latin typeface="Arial" charset="0"/>
              </a:endParaRPr>
            </a:p>
          </p:txBody>
        </p:sp>
      </p:grpSp>
      <p:grpSp>
        <p:nvGrpSpPr>
          <p:cNvPr id="3" name="グループ化 7">
            <a:extLst>
              <a:ext uri="{FF2B5EF4-FFF2-40B4-BE49-F238E27FC236}">
                <a16:creationId xmlns:a16="http://schemas.microsoft.com/office/drawing/2014/main" id="{B1108769-2E58-431F-9309-22B1DB1490B7}"/>
              </a:ext>
            </a:extLst>
          </p:cNvPr>
          <p:cNvGrpSpPr/>
          <p:nvPr/>
        </p:nvGrpSpPr>
        <p:grpSpPr>
          <a:xfrm>
            <a:off x="6929454" y="4423146"/>
            <a:ext cx="1500198" cy="1857388"/>
            <a:chOff x="6929454" y="4391031"/>
            <a:chExt cx="1500198" cy="1857388"/>
          </a:xfrm>
          <a:solidFill>
            <a:schemeClr val="bg1">
              <a:lumMod val="95000"/>
            </a:schemeClr>
          </a:solidFill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00E7A915-FBD2-4C8A-BB03-99008AD97A15}"/>
                </a:ext>
              </a:extLst>
            </p:cNvPr>
            <p:cNvSpPr/>
            <p:nvPr/>
          </p:nvSpPr>
          <p:spPr>
            <a:xfrm>
              <a:off x="6929454" y="4391031"/>
              <a:ext cx="1500198" cy="185738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sz="1600" dirty="0">
                  <a:solidFill>
                    <a:schemeClr val="tx1"/>
                  </a:solidFill>
                  <a:latin typeface="+mn-ea"/>
                </a:rPr>
                <a:t>プロパティビュー</a:t>
              </a: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773253B-134B-4BAA-8E36-916908E57116}"/>
                </a:ext>
              </a:extLst>
            </p:cNvPr>
            <p:cNvSpPr txBox="1"/>
            <p:nvPr/>
          </p:nvSpPr>
          <p:spPr>
            <a:xfrm>
              <a:off x="7057428" y="5534039"/>
              <a:ext cx="124425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ja-JP" altLang="en-US" sz="1200" dirty="0">
                  <a:latin typeface="+mn-ea"/>
                </a:rPr>
                <a:t>選択中の</a:t>
              </a:r>
              <a:r>
                <a:rPr lang="en-US" altLang="ja-JP" sz="1200" dirty="0">
                  <a:latin typeface="+mn-ea"/>
                </a:rPr>
                <a:t>RTC</a:t>
              </a:r>
              <a:r>
                <a:rPr lang="ja-JP" altLang="en-US" sz="1200" dirty="0">
                  <a:latin typeface="+mn-ea"/>
                </a:rPr>
                <a:t>の</a:t>
              </a:r>
              <a:endParaRPr lang="en-US" altLang="ja-JP" sz="1200" dirty="0">
                <a:latin typeface="+mn-ea"/>
              </a:endParaRPr>
            </a:p>
            <a:p>
              <a:pPr algn="ctr" eaLnBrk="1" hangingPunct="1">
                <a:defRPr/>
              </a:pPr>
              <a:r>
                <a:rPr lang="ja-JP" altLang="en-US" sz="1200" dirty="0">
                  <a:latin typeface="+mn-ea"/>
                </a:rPr>
                <a:t>プロパティが</a:t>
              </a:r>
              <a:endParaRPr lang="en-US" altLang="ja-JP" sz="1200" dirty="0">
                <a:latin typeface="+mn-ea"/>
              </a:endParaRPr>
            </a:p>
            <a:p>
              <a:pPr algn="ctr" eaLnBrk="1" hangingPunct="1">
                <a:defRPr/>
              </a:pPr>
              <a:r>
                <a:rPr lang="ja-JP" altLang="en-US" sz="1200" dirty="0">
                  <a:latin typeface="+mn-ea"/>
                </a:rPr>
                <a:t>表示される。</a:t>
              </a:r>
              <a:endParaRPr lang="en-US" sz="1200" dirty="0">
                <a:latin typeface="Arial" charset="0"/>
              </a:endParaRPr>
            </a:p>
          </p:txBody>
        </p:sp>
      </p:grp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609677F7-5A52-42D9-A367-7EF0B487F470}"/>
              </a:ext>
            </a:extLst>
          </p:cNvPr>
          <p:cNvSpPr/>
          <p:nvPr/>
        </p:nvSpPr>
        <p:spPr>
          <a:xfrm>
            <a:off x="2714625" y="5357813"/>
            <a:ext cx="3571875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600" dirty="0">
                <a:solidFill>
                  <a:schemeClr val="tx1"/>
                </a:solidFill>
              </a:rPr>
              <a:t>コンフィギュレーションビュー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altLang="ja-JP" sz="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パラメータの設定変更を行う。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E0E58D8-BFC6-4B95-AC39-CF0DEB991539}"/>
              </a:ext>
            </a:extLst>
          </p:cNvPr>
          <p:cNvSpPr/>
          <p:nvPr/>
        </p:nvSpPr>
        <p:spPr>
          <a:xfrm>
            <a:off x="2714625" y="2786063"/>
            <a:ext cx="3571875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600" dirty="0">
                <a:solidFill>
                  <a:schemeClr val="tx1"/>
                </a:solidFill>
              </a:rPr>
              <a:t>システムエディタ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en-US" altLang="ja-JP" sz="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RTC</a:t>
            </a:r>
            <a:r>
              <a:rPr lang="ja-JP" altLang="en-US" sz="1200" dirty="0">
                <a:solidFill>
                  <a:schemeClr val="tx1"/>
                </a:solidFill>
              </a:rPr>
              <a:t>の接続。アクティブ化等を行う。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環状矢印 11">
            <a:extLst>
              <a:ext uri="{FF2B5EF4-FFF2-40B4-BE49-F238E27FC236}">
                <a16:creationId xmlns:a16="http://schemas.microsoft.com/office/drawing/2014/main" id="{DAFE6B54-E7A3-4722-A94B-C726A9211EB0}"/>
              </a:ext>
            </a:extLst>
          </p:cNvPr>
          <p:cNvSpPr/>
          <p:nvPr/>
        </p:nvSpPr>
        <p:spPr>
          <a:xfrm>
            <a:off x="1928813" y="1857375"/>
            <a:ext cx="1214437" cy="1214438"/>
          </a:xfrm>
          <a:prstGeom prst="circularArrow">
            <a:avLst>
              <a:gd name="adj1" fmla="val 7992"/>
              <a:gd name="adj2" fmla="val 1142319"/>
              <a:gd name="adj3" fmla="val 20457686"/>
              <a:gd name="adj4" fmla="val 10800000"/>
              <a:gd name="adj5" fmla="val 1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D:\図データ\RTC\RTSystemEditor.png">
            <a:extLst>
              <a:ext uri="{FF2B5EF4-FFF2-40B4-BE49-F238E27FC236}">
                <a16:creationId xmlns:a16="http://schemas.microsoft.com/office/drawing/2014/main" id="{C1FC470F-906C-4C1C-ADA2-96E48ED4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714375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グループ化 8">
            <a:extLst>
              <a:ext uri="{FF2B5EF4-FFF2-40B4-BE49-F238E27FC236}">
                <a16:creationId xmlns:a16="http://schemas.microsoft.com/office/drawing/2014/main" id="{18A783FE-6AAD-4DEC-9712-88039A8FFE6E}"/>
              </a:ext>
            </a:extLst>
          </p:cNvPr>
          <p:cNvGrpSpPr/>
          <p:nvPr/>
        </p:nvGrpSpPr>
        <p:grpSpPr>
          <a:xfrm>
            <a:off x="731806" y="4357694"/>
            <a:ext cx="1500198" cy="1857388"/>
            <a:chOff x="731806" y="4405319"/>
            <a:chExt cx="1500198" cy="1857388"/>
          </a:xfrm>
          <a:solidFill>
            <a:schemeClr val="bg1">
              <a:lumMod val="95000"/>
            </a:schemeClr>
          </a:solidFill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59EC93D1-DB32-4D31-9068-5C2B938D8815}"/>
                </a:ext>
              </a:extLst>
            </p:cNvPr>
            <p:cNvSpPr/>
            <p:nvPr/>
          </p:nvSpPr>
          <p:spPr>
            <a:xfrm>
              <a:off x="731806" y="4405319"/>
              <a:ext cx="1500198" cy="185738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600" dirty="0">
                  <a:solidFill>
                    <a:schemeClr val="tx1"/>
                  </a:solidFill>
                  <a:latin typeface="+mn-ea"/>
                </a:rPr>
                <a:t>Name Service</a:t>
              </a:r>
            </a:p>
            <a:p>
              <a:pPr algn="ctr" eaLnBrk="1" hangingPunct="1">
                <a:defRPr/>
              </a:pPr>
              <a:r>
                <a:rPr lang="en-US" altLang="ja-JP" sz="1600" dirty="0">
                  <a:solidFill>
                    <a:schemeClr val="tx1"/>
                  </a:solidFill>
                  <a:latin typeface="+mn-ea"/>
                </a:rPr>
                <a:t>View</a:t>
              </a:r>
            </a:p>
            <a:p>
              <a:pPr algn="ctr" eaLnBrk="1" hangingPunct="1">
                <a:defRPr/>
              </a:pPr>
              <a:endParaRPr lang="en-US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02AD06D-B445-4337-A689-7AE1511FBB09}"/>
                </a:ext>
              </a:extLst>
            </p:cNvPr>
            <p:cNvSpPr txBox="1"/>
            <p:nvPr/>
          </p:nvSpPr>
          <p:spPr>
            <a:xfrm>
              <a:off x="788452" y="5411840"/>
              <a:ext cx="1386918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ja-JP" sz="1200" dirty="0">
                  <a:latin typeface="+mn-ea"/>
                </a:rPr>
                <a:t>RTCs that are </a:t>
              </a:r>
            </a:p>
            <a:p>
              <a:pPr algn="ctr" eaLnBrk="1" hangingPunct="1">
                <a:defRPr/>
              </a:pPr>
              <a:r>
                <a:rPr lang="en-US" altLang="ja-JP" sz="1200" dirty="0">
                  <a:latin typeface="+mn-ea"/>
                </a:rPr>
                <a:t>registered on </a:t>
              </a:r>
            </a:p>
            <a:p>
              <a:pPr algn="ctr" eaLnBrk="1" hangingPunct="1">
                <a:defRPr/>
              </a:pPr>
              <a:r>
                <a:rPr lang="en-US" altLang="ja-JP" sz="1200" dirty="0">
                  <a:latin typeface="+mn-ea"/>
                </a:rPr>
                <a:t>the name-servers </a:t>
              </a:r>
            </a:p>
            <a:p>
              <a:pPr algn="ctr" eaLnBrk="1" hangingPunct="1">
                <a:defRPr/>
              </a:pPr>
              <a:r>
                <a:rPr lang="en-US" altLang="ja-JP" sz="1200" dirty="0">
                  <a:latin typeface="+mn-ea"/>
                </a:rPr>
                <a:t>are displayed here.</a:t>
              </a:r>
              <a:endParaRPr lang="en-US" sz="1200" dirty="0">
                <a:latin typeface="Arial" charset="0"/>
              </a:endParaRPr>
            </a:p>
          </p:txBody>
        </p:sp>
      </p:grpSp>
      <p:grpSp>
        <p:nvGrpSpPr>
          <p:cNvPr id="3" name="グループ化 7">
            <a:extLst>
              <a:ext uri="{FF2B5EF4-FFF2-40B4-BE49-F238E27FC236}">
                <a16:creationId xmlns:a16="http://schemas.microsoft.com/office/drawing/2014/main" id="{EA2AAD3F-6C39-4B91-BC44-2A1EF39F580A}"/>
              </a:ext>
            </a:extLst>
          </p:cNvPr>
          <p:cNvGrpSpPr/>
          <p:nvPr/>
        </p:nvGrpSpPr>
        <p:grpSpPr>
          <a:xfrm>
            <a:off x="6929454" y="4423146"/>
            <a:ext cx="1500198" cy="1857388"/>
            <a:chOff x="6929454" y="4391031"/>
            <a:chExt cx="1500198" cy="1857388"/>
          </a:xfrm>
          <a:solidFill>
            <a:schemeClr val="bg1">
              <a:lumMod val="95000"/>
            </a:schemeClr>
          </a:solidFill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CA698210-11CC-4B86-A3AF-9890E2A601FB}"/>
                </a:ext>
              </a:extLst>
            </p:cNvPr>
            <p:cNvSpPr/>
            <p:nvPr/>
          </p:nvSpPr>
          <p:spPr>
            <a:xfrm>
              <a:off x="6929454" y="4391031"/>
              <a:ext cx="1500198" cy="185738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ja-JP" sz="1600" dirty="0">
                  <a:solidFill>
                    <a:schemeClr val="tx1"/>
                  </a:solidFill>
                  <a:latin typeface="+mn-ea"/>
                </a:rPr>
                <a:t>Property View</a:t>
              </a:r>
            </a:p>
            <a:p>
              <a:pPr algn="ctr" eaLnBrk="1" hangingPunct="1">
                <a:defRPr/>
              </a:pPr>
              <a:endParaRPr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  <a:p>
              <a:pPr algn="ctr" eaLnBrk="1" hangingPunct="1">
                <a:defRPr/>
              </a:pPr>
              <a:endParaRPr lang="en-US" altLang="ja-JP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DC40FE3-418F-4A77-BBB6-C7989009DCFC}"/>
                </a:ext>
              </a:extLst>
            </p:cNvPr>
            <p:cNvSpPr txBox="1"/>
            <p:nvPr/>
          </p:nvSpPr>
          <p:spPr>
            <a:xfrm>
              <a:off x="7124758" y="5534039"/>
              <a:ext cx="110959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ja-JP" sz="1200" dirty="0">
                  <a:latin typeface="+mn-ea"/>
                </a:rPr>
                <a:t>Properties of </a:t>
              </a:r>
            </a:p>
            <a:p>
              <a:pPr algn="ctr" eaLnBrk="1" hangingPunct="1">
                <a:defRPr/>
              </a:pPr>
              <a:r>
                <a:rPr lang="en-US" altLang="ja-JP" sz="1200" dirty="0">
                  <a:latin typeface="+mn-ea"/>
                </a:rPr>
                <a:t>selected RTC </a:t>
              </a:r>
            </a:p>
            <a:p>
              <a:pPr algn="ctr" eaLnBrk="1" hangingPunct="1">
                <a:defRPr/>
              </a:pPr>
              <a:r>
                <a:rPr lang="en-US" altLang="ja-JP" sz="1200" dirty="0">
                  <a:latin typeface="+mn-ea"/>
                </a:rPr>
                <a:t>are displayed</a:t>
              </a:r>
              <a:endParaRPr lang="en-US" sz="1200" dirty="0">
                <a:latin typeface="Arial" charset="0"/>
              </a:endParaRPr>
            </a:p>
          </p:txBody>
        </p:sp>
      </p:grp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6D26850-C261-4063-8B1E-63CB777E99CD}"/>
              </a:ext>
            </a:extLst>
          </p:cNvPr>
          <p:cNvSpPr/>
          <p:nvPr/>
        </p:nvSpPr>
        <p:spPr>
          <a:xfrm>
            <a:off x="2714625" y="5357813"/>
            <a:ext cx="3571875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1600" dirty="0">
                <a:solidFill>
                  <a:schemeClr val="tx1"/>
                </a:solidFill>
              </a:rPr>
              <a:t>Configuration View</a:t>
            </a:r>
          </a:p>
          <a:p>
            <a:pPr algn="ctr" eaLnBrk="1" hangingPunct="1">
              <a:defRPr/>
            </a:pPr>
            <a:endParaRPr lang="en-US" altLang="ja-JP" sz="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Parameters are modified in this view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C53FC97-17D9-467E-9678-EA742FFB1E52}"/>
              </a:ext>
            </a:extLst>
          </p:cNvPr>
          <p:cNvSpPr/>
          <p:nvPr/>
        </p:nvSpPr>
        <p:spPr>
          <a:xfrm>
            <a:off x="2714625" y="2786063"/>
            <a:ext cx="3571875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1600" dirty="0">
                <a:solidFill>
                  <a:schemeClr val="tx1"/>
                </a:solidFill>
              </a:rPr>
              <a:t>System Editor</a:t>
            </a:r>
          </a:p>
          <a:p>
            <a:pPr algn="ctr" eaLnBrk="1" hangingPunct="1">
              <a:defRPr/>
            </a:pPr>
            <a:endParaRPr lang="en-US" altLang="ja-JP" sz="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Connecting and activation/deactivation</a:t>
            </a:r>
            <a:r>
              <a:rPr lang="ja-JP" altLang="en-US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of RTCs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環状矢印 11">
            <a:extLst>
              <a:ext uri="{FF2B5EF4-FFF2-40B4-BE49-F238E27FC236}">
                <a16:creationId xmlns:a16="http://schemas.microsoft.com/office/drawing/2014/main" id="{57C7994E-C225-4FCB-A8D1-A27CFA5163F3}"/>
              </a:ext>
            </a:extLst>
          </p:cNvPr>
          <p:cNvSpPr/>
          <p:nvPr/>
        </p:nvSpPr>
        <p:spPr>
          <a:xfrm>
            <a:off x="1928813" y="1857375"/>
            <a:ext cx="1214437" cy="1214438"/>
          </a:xfrm>
          <a:prstGeom prst="circularArrow">
            <a:avLst>
              <a:gd name="adj1" fmla="val 7992"/>
              <a:gd name="adj2" fmla="val 1142319"/>
              <a:gd name="adj3" fmla="val 20457686"/>
              <a:gd name="adj4" fmla="val 10800000"/>
              <a:gd name="adj5" fmla="val 1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22375</TotalTime>
  <Words>88</Words>
  <Application>Microsoft Office PowerPoint</Application>
  <PresentationFormat>画面に合わせる (4:3)</PresentationFormat>
  <Paragraphs>47</Paragraphs>
  <Slides>3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aist-1e</vt:lpstr>
      <vt:lpstr>Corel DESIGNER</vt:lpstr>
      <vt:lpstr>06 RTS Development Flow</vt:lpstr>
      <vt:lpstr>PowerPoint プレゼンテーション</vt:lpstr>
      <vt:lpstr>PowerPoint プレゼンテーション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國田一哉</cp:lastModifiedBy>
  <cp:revision>361</cp:revision>
  <dcterms:created xsi:type="dcterms:W3CDTF">2005-10-20T13:06:43Z</dcterms:created>
  <dcterms:modified xsi:type="dcterms:W3CDTF">2019-10-01T05:16:05Z</dcterms:modified>
</cp:coreProperties>
</file>