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90" y="-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13FDD-E8E6-45D5-84D4-33AB477B99C1}" type="datetimeFigureOut">
              <a:rPr kumimoji="1" lang="ja-JP" altLang="en-US" smtClean="0"/>
              <a:pPr/>
              <a:t>2010/8/16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6C260-A593-40CA-9412-9C42F889FC8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6C260-A593-40CA-9412-9C42F889FC88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6C260-A593-40CA-9412-9C42F889FC8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6C260-A593-40CA-9412-9C42F889FC88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2010/8/16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2010/8/16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2010/8/16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2010/8/16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2010/8/16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2010/8/16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2010/8/16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2010/8/16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2010/8/16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2010/8/16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2010/8/16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2010/8/16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グループ化 21"/>
          <p:cNvGrpSpPr/>
          <p:nvPr/>
        </p:nvGrpSpPr>
        <p:grpSpPr>
          <a:xfrm>
            <a:off x="899592" y="260648"/>
            <a:ext cx="7259958" cy="3096344"/>
            <a:chOff x="899592" y="260648"/>
            <a:chExt cx="7259958" cy="3096344"/>
          </a:xfrm>
        </p:grpSpPr>
        <p:sp>
          <p:nvSpPr>
            <p:cNvPr id="4" name="正方形/長方形 3"/>
            <p:cNvSpPr/>
            <p:nvPr/>
          </p:nvSpPr>
          <p:spPr>
            <a:xfrm>
              <a:off x="3183716" y="260648"/>
              <a:ext cx="2880320" cy="64807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dirty="0" smtClean="0">
                  <a:solidFill>
                    <a:schemeClr val="tx2"/>
                  </a:solidFill>
                </a:rPr>
                <a:t>オリジナルソース</a:t>
              </a:r>
              <a:endParaRPr kumimoji="1" lang="en-US" altLang="ja-JP" sz="1600" dirty="0" smtClean="0">
                <a:solidFill>
                  <a:schemeClr val="tx2"/>
                </a:solidFill>
              </a:endParaRPr>
            </a:p>
            <a:p>
              <a:pPr algn="ctr"/>
              <a:r>
                <a:rPr lang="en-US" altLang="ja-JP" sz="1600" dirty="0" smtClean="0">
                  <a:solidFill>
                    <a:schemeClr val="tx2"/>
                  </a:solidFill>
                </a:rPr>
                <a:t>(subversion </a:t>
              </a:r>
              <a:r>
                <a:rPr lang="ja-JP" altLang="en-US" sz="1600" dirty="0" smtClean="0">
                  <a:solidFill>
                    <a:schemeClr val="tx2"/>
                  </a:solidFill>
                </a:rPr>
                <a:t>リポジトリ</a:t>
              </a:r>
              <a:r>
                <a:rPr lang="en-US" altLang="ja-JP" sz="1600" dirty="0" smtClean="0">
                  <a:solidFill>
                    <a:schemeClr val="tx2"/>
                  </a:solidFill>
                </a:rPr>
                <a:t>)</a:t>
              </a:r>
              <a:endParaRPr kumimoji="1" lang="ja-JP" alt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1239500" y="1592796"/>
              <a:ext cx="2880320" cy="64807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solidFill>
                    <a:schemeClr val="tx2"/>
                  </a:solidFill>
                </a:rPr>
                <a:t>Linux/Unix/Mac</a:t>
              </a:r>
              <a:r>
                <a:rPr kumimoji="1" lang="ja-JP" altLang="en-US" sz="1600" dirty="0" smtClean="0">
                  <a:solidFill>
                    <a:schemeClr val="tx2"/>
                  </a:solidFill>
                </a:rPr>
                <a:t>用ソース</a:t>
              </a:r>
              <a:endParaRPr kumimoji="1" lang="en-US" altLang="ja-JP" sz="1600" dirty="0" smtClean="0">
                <a:solidFill>
                  <a:schemeClr val="tx2"/>
                </a:solidFill>
              </a:endParaRPr>
            </a:p>
            <a:p>
              <a:pPr algn="ctr"/>
              <a:r>
                <a:rPr lang="en-US" altLang="ja-JP" sz="1600" dirty="0" smtClean="0">
                  <a:solidFill>
                    <a:schemeClr val="tx2"/>
                  </a:solidFill>
                </a:rPr>
                <a:t>(</a:t>
              </a:r>
              <a:r>
                <a:rPr lang="en-US" altLang="ja-JP" sz="1600" dirty="0" err="1" smtClean="0">
                  <a:solidFill>
                    <a:schemeClr val="tx2"/>
                  </a:solidFill>
                </a:rPr>
                <a:t>autotools</a:t>
              </a:r>
              <a:r>
                <a:rPr lang="en-US" altLang="ja-JP" sz="1600" dirty="0" smtClean="0">
                  <a:solidFill>
                    <a:schemeClr val="tx2"/>
                  </a:solidFill>
                </a:rPr>
                <a:t>)</a:t>
              </a:r>
              <a:endParaRPr kumimoji="1" lang="ja-JP" alt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4983916" y="1592796"/>
              <a:ext cx="2880320" cy="64807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solidFill>
                    <a:schemeClr val="tx2"/>
                  </a:solidFill>
                </a:rPr>
                <a:t>Windows</a:t>
              </a:r>
              <a:r>
                <a:rPr kumimoji="1" lang="ja-JP" altLang="en-US" sz="1600" dirty="0" smtClean="0">
                  <a:solidFill>
                    <a:schemeClr val="tx2"/>
                  </a:solidFill>
                </a:rPr>
                <a:t>用ソース</a:t>
              </a:r>
              <a:endParaRPr kumimoji="1" lang="en-US" altLang="ja-JP" sz="1600" dirty="0" smtClean="0">
                <a:solidFill>
                  <a:schemeClr val="tx2"/>
                </a:solidFill>
              </a:endParaRPr>
            </a:p>
            <a:p>
              <a:pPr algn="ctr"/>
              <a:r>
                <a:rPr lang="en-US" altLang="ja-JP" sz="1600" dirty="0" smtClean="0">
                  <a:solidFill>
                    <a:schemeClr val="tx2"/>
                  </a:solidFill>
                </a:rPr>
                <a:t>(VC solution/project)</a:t>
              </a:r>
              <a:endParaRPr kumimoji="1" lang="ja-JP" alt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1239500" y="2708920"/>
              <a:ext cx="2880320" cy="64807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solidFill>
                    <a:schemeClr val="tx2"/>
                  </a:solidFill>
                </a:rPr>
                <a:t>Linux/Unix/Mac</a:t>
              </a:r>
              <a:r>
                <a:rPr kumimoji="1" lang="ja-JP" altLang="en-US" sz="1600" dirty="0" smtClean="0">
                  <a:solidFill>
                    <a:schemeClr val="tx2"/>
                  </a:solidFill>
                </a:rPr>
                <a:t>用バイナリ</a:t>
              </a:r>
              <a:endParaRPr kumimoji="1" lang="en-US" altLang="ja-JP" sz="16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4983916" y="2708920"/>
              <a:ext cx="2880320" cy="64807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solidFill>
                    <a:schemeClr val="tx2"/>
                  </a:solidFill>
                </a:rPr>
                <a:t>Windows</a:t>
              </a:r>
              <a:r>
                <a:rPr kumimoji="1" lang="ja-JP" altLang="en-US" sz="1600" dirty="0" smtClean="0">
                  <a:solidFill>
                    <a:schemeClr val="tx2"/>
                  </a:solidFill>
                </a:rPr>
                <a:t>用バイナリ</a:t>
              </a:r>
              <a:endParaRPr kumimoji="1" lang="en-US" altLang="ja-JP" sz="1600" dirty="0" smtClean="0">
                <a:solidFill>
                  <a:schemeClr val="tx2"/>
                </a:solidFill>
              </a:endParaRPr>
            </a:p>
            <a:p>
              <a:pPr algn="ctr"/>
              <a:r>
                <a:rPr lang="ja-JP" altLang="en-US" sz="1600" dirty="0" smtClean="0">
                  <a:solidFill>
                    <a:schemeClr val="tx2"/>
                  </a:solidFill>
                </a:rPr>
                <a:t>および</a:t>
              </a:r>
              <a:r>
                <a:rPr lang="en-US" altLang="ja-JP" sz="1600" dirty="0" err="1" smtClean="0">
                  <a:solidFill>
                    <a:schemeClr val="tx2"/>
                  </a:solidFill>
                </a:rPr>
                <a:t>msi</a:t>
              </a:r>
              <a:r>
                <a:rPr lang="ja-JP" altLang="en-US" sz="1600" dirty="0" smtClean="0">
                  <a:solidFill>
                    <a:schemeClr val="tx2"/>
                  </a:solidFill>
                </a:rPr>
                <a:t>インストーラ</a:t>
              </a:r>
              <a:endParaRPr kumimoji="1" lang="ja-JP" altLang="en-US" sz="1600" dirty="0">
                <a:solidFill>
                  <a:schemeClr val="tx2"/>
                </a:solidFill>
              </a:endParaRPr>
            </a:p>
          </p:txBody>
        </p:sp>
        <p:cxnSp>
          <p:nvCxnSpPr>
            <p:cNvPr id="10" name="カギ線コネクタ 9"/>
            <p:cNvCxnSpPr>
              <a:stCxn id="4" idx="2"/>
              <a:endCxn id="5" idx="0"/>
            </p:cNvCxnSpPr>
            <p:nvPr/>
          </p:nvCxnSpPr>
          <p:spPr>
            <a:xfrm rot="5400000">
              <a:off x="3309730" y="278650"/>
              <a:ext cx="684076" cy="194421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カギ線コネクタ 11"/>
            <p:cNvCxnSpPr>
              <a:stCxn id="4" idx="2"/>
              <a:endCxn id="6" idx="0"/>
            </p:cNvCxnSpPr>
            <p:nvPr/>
          </p:nvCxnSpPr>
          <p:spPr>
            <a:xfrm rot="16200000" flipH="1">
              <a:off x="5181938" y="350658"/>
              <a:ext cx="684076" cy="18002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/>
            <p:cNvCxnSpPr>
              <a:stCxn id="5" idx="2"/>
              <a:endCxn id="7" idx="0"/>
            </p:cNvCxnSpPr>
            <p:nvPr/>
          </p:nvCxnSpPr>
          <p:spPr>
            <a:xfrm rot="5400000">
              <a:off x="2445634" y="2474894"/>
              <a:ext cx="46805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/>
            <p:cNvCxnSpPr>
              <a:stCxn id="6" idx="2"/>
              <a:endCxn id="8" idx="0"/>
            </p:cNvCxnSpPr>
            <p:nvPr/>
          </p:nvCxnSpPr>
          <p:spPr>
            <a:xfrm rot="5400000">
              <a:off x="6190050" y="2474894"/>
              <a:ext cx="46805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テキスト ボックス 16"/>
            <p:cNvSpPr txBox="1"/>
            <p:nvPr/>
          </p:nvSpPr>
          <p:spPr>
            <a:xfrm>
              <a:off x="4625998" y="980728"/>
              <a:ext cx="20106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err="1" smtClean="0"/>
                <a:t>autogen</a:t>
              </a:r>
              <a:r>
                <a:rPr kumimoji="1" lang="en-US" altLang="ja-JP" sz="1200" dirty="0" smtClean="0"/>
                <a:t>/make dist (on Linux)</a:t>
              </a:r>
              <a:endParaRPr kumimoji="1" lang="ja-JP" altLang="en-US" sz="1200" dirty="0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1313967" y="2247255"/>
              <a:ext cx="14377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200" dirty="0" smtClean="0"/>
                <a:t>configure/make</a:t>
              </a:r>
            </a:p>
            <a:p>
              <a:pPr algn="ctr"/>
              <a:r>
                <a:rPr kumimoji="1" lang="en-US" altLang="ja-JP" sz="1200" dirty="0" smtClean="0"/>
                <a:t>(build by </a:t>
              </a:r>
              <a:r>
                <a:rPr kumimoji="1" lang="en-US" altLang="ja-JP" sz="1200" dirty="0" err="1" smtClean="0"/>
                <a:t>autotools</a:t>
              </a:r>
              <a:r>
                <a:rPr kumimoji="1" lang="en-US" altLang="ja-JP" sz="1200" dirty="0" smtClean="0"/>
                <a:t>)</a:t>
              </a:r>
              <a:endParaRPr kumimoji="1" lang="ja-JP" altLang="en-US" sz="1200" dirty="0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6352068" y="2247255"/>
              <a:ext cx="18074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200" dirty="0" err="1" smtClean="0"/>
                <a:t>autobuild_vc</a:t>
              </a:r>
              <a:r>
                <a:rPr lang="en-US" altLang="ja-JP" sz="1200" dirty="0" smtClean="0"/>
                <a:t>?.bat</a:t>
              </a:r>
              <a:endParaRPr kumimoji="1" lang="en-US" altLang="ja-JP" sz="1200" dirty="0" smtClean="0"/>
            </a:p>
            <a:p>
              <a:pPr algn="ctr"/>
              <a:r>
                <a:rPr kumimoji="1" lang="en-US" altLang="ja-JP" sz="1200" dirty="0" smtClean="0"/>
                <a:t>(build by </a:t>
              </a:r>
              <a:r>
                <a:rPr kumimoji="1" lang="en-US" altLang="ja-JP" sz="1200" dirty="0" err="1" smtClean="0"/>
                <a:t>vcbuild</a:t>
              </a:r>
              <a:r>
                <a:rPr kumimoji="1" lang="en-US" altLang="ja-JP" sz="1200" dirty="0" smtClean="0"/>
                <a:t> and </a:t>
              </a:r>
              <a:r>
                <a:rPr kumimoji="1" lang="en-US" altLang="ja-JP" sz="1200" dirty="0" err="1" smtClean="0"/>
                <a:t>WiX</a:t>
              </a:r>
              <a:r>
                <a:rPr kumimoji="1" lang="en-US" altLang="ja-JP" sz="1200" dirty="0" smtClean="0"/>
                <a:t>)</a:t>
              </a:r>
              <a:endParaRPr kumimoji="1" lang="ja-JP" altLang="en-US" sz="1200" dirty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6424076" y="1340768"/>
              <a:ext cx="1658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err="1" smtClean="0"/>
                <a:t>OpenRTM-aist-X.X.X.zip</a:t>
              </a:r>
              <a:endParaRPr kumimoji="1" lang="ja-JP" altLang="en-US" sz="1200" dirty="0"/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899592" y="1340768"/>
              <a:ext cx="18119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err="1" smtClean="0"/>
                <a:t>OpenRTM-aist-X.X.X.tar.gz</a:t>
              </a:r>
              <a:endParaRPr kumimoji="1" lang="ja-JP" altLang="en-US" sz="1200" dirty="0"/>
            </a:p>
          </p:txBody>
        </p:sp>
      </p:grpSp>
      <p:grpSp>
        <p:nvGrpSpPr>
          <p:cNvPr id="23" name="グループ化 22"/>
          <p:cNvGrpSpPr>
            <a:grpSpLocks noChangeAspect="1"/>
          </p:cNvGrpSpPr>
          <p:nvPr/>
        </p:nvGrpSpPr>
        <p:grpSpPr>
          <a:xfrm>
            <a:off x="2483768" y="4293096"/>
            <a:ext cx="4230897" cy="1800000"/>
            <a:chOff x="899592" y="260648"/>
            <a:chExt cx="7277955" cy="3096344"/>
          </a:xfrm>
        </p:grpSpPr>
        <p:sp>
          <p:nvSpPr>
            <p:cNvPr id="24" name="正方形/長方形 23"/>
            <p:cNvSpPr/>
            <p:nvPr/>
          </p:nvSpPr>
          <p:spPr>
            <a:xfrm>
              <a:off x="3183716" y="260648"/>
              <a:ext cx="2880320" cy="64807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 smtClean="0">
                  <a:solidFill>
                    <a:schemeClr val="tx2"/>
                  </a:solidFill>
                </a:rPr>
                <a:t>オリジナルソース</a:t>
              </a:r>
              <a:endParaRPr kumimoji="1" lang="en-US" altLang="ja-JP" sz="900" dirty="0" smtClean="0">
                <a:solidFill>
                  <a:schemeClr val="tx2"/>
                </a:solidFill>
              </a:endParaRPr>
            </a:p>
            <a:p>
              <a:pPr algn="ctr"/>
              <a:r>
                <a:rPr lang="en-US" altLang="ja-JP" sz="900" dirty="0" smtClean="0">
                  <a:solidFill>
                    <a:schemeClr val="tx2"/>
                  </a:solidFill>
                </a:rPr>
                <a:t>(subversion </a:t>
              </a:r>
              <a:r>
                <a:rPr lang="ja-JP" altLang="en-US" sz="900" dirty="0" smtClean="0">
                  <a:solidFill>
                    <a:schemeClr val="tx2"/>
                  </a:solidFill>
                </a:rPr>
                <a:t>リポジトリ</a:t>
              </a:r>
              <a:r>
                <a:rPr lang="en-US" altLang="ja-JP" sz="900" dirty="0" smtClean="0">
                  <a:solidFill>
                    <a:schemeClr val="tx2"/>
                  </a:solidFill>
                </a:rPr>
                <a:t>)</a:t>
              </a:r>
              <a:endParaRPr kumimoji="1" lang="ja-JP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1239500" y="1592796"/>
              <a:ext cx="2880320" cy="64807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 dirty="0" smtClean="0">
                  <a:solidFill>
                    <a:schemeClr val="tx2"/>
                  </a:solidFill>
                </a:rPr>
                <a:t>Linux/Unix/Mac</a:t>
              </a:r>
              <a:r>
                <a:rPr kumimoji="1" lang="ja-JP" altLang="en-US" sz="900" dirty="0" smtClean="0">
                  <a:solidFill>
                    <a:schemeClr val="tx2"/>
                  </a:solidFill>
                </a:rPr>
                <a:t>用ソース</a:t>
              </a:r>
              <a:endParaRPr kumimoji="1" lang="en-US" altLang="ja-JP" sz="900" dirty="0" smtClean="0">
                <a:solidFill>
                  <a:schemeClr val="tx2"/>
                </a:solidFill>
              </a:endParaRPr>
            </a:p>
            <a:p>
              <a:pPr algn="ctr"/>
              <a:r>
                <a:rPr lang="en-US" altLang="ja-JP" sz="900" dirty="0" smtClean="0">
                  <a:solidFill>
                    <a:schemeClr val="tx2"/>
                  </a:solidFill>
                </a:rPr>
                <a:t>(</a:t>
              </a:r>
              <a:r>
                <a:rPr lang="en-US" altLang="ja-JP" sz="900" dirty="0" err="1" smtClean="0">
                  <a:solidFill>
                    <a:schemeClr val="tx2"/>
                  </a:solidFill>
                </a:rPr>
                <a:t>autotools</a:t>
              </a:r>
              <a:r>
                <a:rPr lang="en-US" altLang="ja-JP" sz="900" dirty="0" smtClean="0">
                  <a:solidFill>
                    <a:schemeClr val="tx2"/>
                  </a:solidFill>
                </a:rPr>
                <a:t>)</a:t>
              </a:r>
              <a:endParaRPr kumimoji="1" lang="ja-JP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4983916" y="1592796"/>
              <a:ext cx="2880320" cy="64807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 dirty="0" smtClean="0">
                  <a:solidFill>
                    <a:schemeClr val="tx2"/>
                  </a:solidFill>
                </a:rPr>
                <a:t>Windows</a:t>
              </a:r>
              <a:r>
                <a:rPr kumimoji="1" lang="ja-JP" altLang="en-US" sz="900" dirty="0" smtClean="0">
                  <a:solidFill>
                    <a:schemeClr val="tx2"/>
                  </a:solidFill>
                </a:rPr>
                <a:t>用ソース</a:t>
              </a:r>
              <a:endParaRPr kumimoji="1" lang="en-US" altLang="ja-JP" sz="900" dirty="0" smtClean="0">
                <a:solidFill>
                  <a:schemeClr val="tx2"/>
                </a:solidFill>
              </a:endParaRPr>
            </a:p>
            <a:p>
              <a:pPr algn="ctr"/>
              <a:r>
                <a:rPr lang="en-US" altLang="ja-JP" sz="900" dirty="0" smtClean="0">
                  <a:solidFill>
                    <a:schemeClr val="tx2"/>
                  </a:solidFill>
                </a:rPr>
                <a:t>(VC solution/project)</a:t>
              </a:r>
              <a:endParaRPr kumimoji="1" lang="ja-JP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1239500" y="2708920"/>
              <a:ext cx="2880320" cy="64807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 dirty="0" smtClean="0">
                  <a:solidFill>
                    <a:schemeClr val="tx2"/>
                  </a:solidFill>
                </a:rPr>
                <a:t>Linux/Unix/Mac</a:t>
              </a:r>
              <a:r>
                <a:rPr kumimoji="1" lang="ja-JP" altLang="en-US" sz="900" dirty="0" smtClean="0">
                  <a:solidFill>
                    <a:schemeClr val="tx2"/>
                  </a:solidFill>
                </a:rPr>
                <a:t>用バイナリ</a:t>
              </a:r>
              <a:endParaRPr kumimoji="1" lang="en-US" altLang="ja-JP" sz="9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4983916" y="2708920"/>
              <a:ext cx="2880320" cy="64807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 dirty="0" smtClean="0">
                  <a:solidFill>
                    <a:schemeClr val="tx2"/>
                  </a:solidFill>
                </a:rPr>
                <a:t>Windows</a:t>
              </a:r>
              <a:r>
                <a:rPr kumimoji="1" lang="ja-JP" altLang="en-US" sz="900" dirty="0" smtClean="0">
                  <a:solidFill>
                    <a:schemeClr val="tx2"/>
                  </a:solidFill>
                </a:rPr>
                <a:t>用バイナリ</a:t>
              </a:r>
              <a:endParaRPr kumimoji="1" lang="en-US" altLang="ja-JP" sz="900" dirty="0" smtClean="0">
                <a:solidFill>
                  <a:schemeClr val="tx2"/>
                </a:solidFill>
              </a:endParaRPr>
            </a:p>
            <a:p>
              <a:pPr algn="ctr"/>
              <a:r>
                <a:rPr lang="ja-JP" altLang="en-US" sz="900" dirty="0" smtClean="0">
                  <a:solidFill>
                    <a:schemeClr val="tx2"/>
                  </a:solidFill>
                </a:rPr>
                <a:t>および</a:t>
              </a:r>
              <a:r>
                <a:rPr lang="en-US" altLang="ja-JP" sz="900" dirty="0" err="1" smtClean="0">
                  <a:solidFill>
                    <a:schemeClr val="tx2"/>
                  </a:solidFill>
                </a:rPr>
                <a:t>msi</a:t>
              </a:r>
              <a:r>
                <a:rPr lang="ja-JP" altLang="en-US" sz="900" dirty="0" smtClean="0">
                  <a:solidFill>
                    <a:schemeClr val="tx2"/>
                  </a:solidFill>
                </a:rPr>
                <a:t>インストーラ</a:t>
              </a:r>
              <a:endParaRPr kumimoji="1" lang="ja-JP" altLang="en-US" sz="900" dirty="0">
                <a:solidFill>
                  <a:schemeClr val="tx2"/>
                </a:solidFill>
              </a:endParaRPr>
            </a:p>
          </p:txBody>
        </p:sp>
        <p:cxnSp>
          <p:nvCxnSpPr>
            <p:cNvPr id="29" name="カギ線コネクタ 28"/>
            <p:cNvCxnSpPr>
              <a:stCxn id="24" idx="2"/>
              <a:endCxn id="25" idx="0"/>
            </p:cNvCxnSpPr>
            <p:nvPr/>
          </p:nvCxnSpPr>
          <p:spPr>
            <a:xfrm rot="5400000">
              <a:off x="3309730" y="278650"/>
              <a:ext cx="684076" cy="194421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カギ線コネクタ 29"/>
            <p:cNvCxnSpPr>
              <a:stCxn id="24" idx="2"/>
              <a:endCxn id="26" idx="0"/>
            </p:cNvCxnSpPr>
            <p:nvPr/>
          </p:nvCxnSpPr>
          <p:spPr>
            <a:xfrm rot="16200000" flipH="1">
              <a:off x="5181938" y="350658"/>
              <a:ext cx="684076" cy="18002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/>
            <p:cNvCxnSpPr>
              <a:stCxn id="25" idx="2"/>
              <a:endCxn id="27" idx="0"/>
            </p:cNvCxnSpPr>
            <p:nvPr/>
          </p:nvCxnSpPr>
          <p:spPr>
            <a:xfrm rot="5400000">
              <a:off x="2445634" y="2474894"/>
              <a:ext cx="46805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/>
            <p:cNvCxnSpPr>
              <a:stCxn id="26" idx="2"/>
              <a:endCxn id="28" idx="0"/>
            </p:cNvCxnSpPr>
            <p:nvPr/>
          </p:nvCxnSpPr>
          <p:spPr>
            <a:xfrm rot="5400000">
              <a:off x="6190050" y="2474894"/>
              <a:ext cx="46805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テキスト ボックス 32"/>
            <p:cNvSpPr txBox="1"/>
            <p:nvPr/>
          </p:nvSpPr>
          <p:spPr>
            <a:xfrm>
              <a:off x="4625999" y="980728"/>
              <a:ext cx="2044197" cy="325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700" dirty="0" err="1" smtClean="0"/>
                <a:t>autogen</a:t>
              </a:r>
              <a:r>
                <a:rPr kumimoji="1" lang="en-US" altLang="ja-JP" sz="700" dirty="0" smtClean="0"/>
                <a:t>/make dist (on Linux)</a:t>
              </a:r>
              <a:endParaRPr kumimoji="1" lang="ja-JP" altLang="en-US" sz="700" dirty="0"/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1301367" y="2247255"/>
              <a:ext cx="1462896" cy="5004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700" dirty="0" smtClean="0"/>
                <a:t>configure/make</a:t>
              </a:r>
            </a:p>
            <a:p>
              <a:pPr algn="ctr"/>
              <a:r>
                <a:rPr kumimoji="1" lang="en-US" altLang="ja-JP" sz="700" dirty="0" smtClean="0"/>
                <a:t>(build by </a:t>
              </a:r>
              <a:r>
                <a:rPr kumimoji="1" lang="en-US" altLang="ja-JP" sz="700" dirty="0" err="1" smtClean="0"/>
                <a:t>autotools</a:t>
              </a:r>
              <a:r>
                <a:rPr kumimoji="1" lang="en-US" altLang="ja-JP" sz="700" dirty="0" smtClean="0"/>
                <a:t>)</a:t>
              </a:r>
              <a:endParaRPr kumimoji="1" lang="ja-JP" altLang="en-US" sz="700" dirty="0"/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6334067" y="2247255"/>
              <a:ext cx="1843480" cy="5004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700" dirty="0" err="1" smtClean="0"/>
                <a:t>autobuild_vc</a:t>
              </a:r>
              <a:r>
                <a:rPr lang="en-US" altLang="ja-JP" sz="700" dirty="0" smtClean="0"/>
                <a:t>?.bat</a:t>
              </a:r>
              <a:endParaRPr kumimoji="1" lang="en-US" altLang="ja-JP" sz="700" dirty="0" smtClean="0"/>
            </a:p>
            <a:p>
              <a:pPr algn="ctr"/>
              <a:r>
                <a:rPr kumimoji="1" lang="en-US" altLang="ja-JP" sz="700" dirty="0" smtClean="0"/>
                <a:t>(build by </a:t>
              </a:r>
              <a:r>
                <a:rPr kumimoji="1" lang="en-US" altLang="ja-JP" sz="700" dirty="0" err="1" smtClean="0"/>
                <a:t>vcbuild</a:t>
              </a:r>
              <a:r>
                <a:rPr kumimoji="1" lang="en-US" altLang="ja-JP" sz="700" dirty="0" smtClean="0"/>
                <a:t> and </a:t>
              </a:r>
              <a:r>
                <a:rPr kumimoji="1" lang="en-US" altLang="ja-JP" sz="700" dirty="0" err="1" smtClean="0"/>
                <a:t>WiX</a:t>
              </a:r>
              <a:r>
                <a:rPr kumimoji="1" lang="en-US" altLang="ja-JP" sz="700" dirty="0" smtClean="0"/>
                <a:t>)</a:t>
              </a:r>
              <a:endParaRPr kumimoji="1" lang="ja-JP" altLang="en-US" sz="700" dirty="0"/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6424076" y="1340768"/>
              <a:ext cx="1697503" cy="325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700" dirty="0" err="1" smtClean="0"/>
                <a:t>OpenRTM-aist-X.X.X.zip</a:t>
              </a:r>
              <a:endParaRPr kumimoji="1" lang="ja-JP" altLang="en-US" sz="700" dirty="0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899592" y="1340768"/>
              <a:ext cx="1864334" cy="325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700" dirty="0" err="1" smtClean="0"/>
                <a:t>OpenRTM-aist-X.X.X.tar.gz</a:t>
              </a:r>
              <a:endParaRPr kumimoji="1" lang="ja-JP" altLang="en-US" sz="700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グループ化 21"/>
          <p:cNvGrpSpPr/>
          <p:nvPr/>
        </p:nvGrpSpPr>
        <p:grpSpPr>
          <a:xfrm>
            <a:off x="899592" y="260648"/>
            <a:ext cx="7259958" cy="3096344"/>
            <a:chOff x="899592" y="260648"/>
            <a:chExt cx="7259958" cy="3096344"/>
          </a:xfrm>
        </p:grpSpPr>
        <p:sp>
          <p:nvSpPr>
            <p:cNvPr id="4" name="正方形/長方形 3"/>
            <p:cNvSpPr/>
            <p:nvPr/>
          </p:nvSpPr>
          <p:spPr>
            <a:xfrm>
              <a:off x="3183716" y="260648"/>
              <a:ext cx="2880320" cy="64807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solidFill>
                    <a:schemeClr val="tx2"/>
                  </a:solidFill>
                </a:rPr>
                <a:t>Original source code</a:t>
              </a:r>
            </a:p>
            <a:p>
              <a:pPr algn="ctr"/>
              <a:r>
                <a:rPr lang="en-US" altLang="ja-JP" sz="1600" dirty="0" smtClean="0">
                  <a:solidFill>
                    <a:schemeClr val="tx2"/>
                  </a:solidFill>
                </a:rPr>
                <a:t>(subversion repository)</a:t>
              </a:r>
              <a:endParaRPr kumimoji="1" lang="ja-JP" alt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1239500" y="1592796"/>
              <a:ext cx="2880320" cy="64807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solidFill>
                    <a:schemeClr val="tx2"/>
                  </a:solidFill>
                </a:rPr>
                <a:t>source code</a:t>
              </a:r>
              <a:r>
                <a:rPr kumimoji="1" lang="ja-JP" altLang="en-US" sz="1600" dirty="0" smtClean="0">
                  <a:solidFill>
                    <a:schemeClr val="tx2"/>
                  </a:solidFill>
                </a:rPr>
                <a:t> </a:t>
              </a:r>
              <a:r>
                <a:rPr kumimoji="1" lang="en-US" altLang="ja-JP" sz="1600" dirty="0" smtClean="0">
                  <a:solidFill>
                    <a:schemeClr val="tx2"/>
                  </a:solidFill>
                </a:rPr>
                <a:t>for Linux/Unix/Mac</a:t>
              </a:r>
            </a:p>
            <a:p>
              <a:pPr algn="ctr"/>
              <a:r>
                <a:rPr lang="en-US" altLang="ja-JP" sz="1600" dirty="0" smtClean="0">
                  <a:solidFill>
                    <a:schemeClr val="tx2"/>
                  </a:solidFill>
                </a:rPr>
                <a:t>(</a:t>
              </a:r>
              <a:r>
                <a:rPr lang="en-US" altLang="ja-JP" sz="1600" dirty="0" err="1" smtClean="0">
                  <a:solidFill>
                    <a:schemeClr val="tx2"/>
                  </a:solidFill>
                </a:rPr>
                <a:t>autotools</a:t>
              </a:r>
              <a:r>
                <a:rPr lang="en-US" altLang="ja-JP" sz="1600" dirty="0" smtClean="0">
                  <a:solidFill>
                    <a:schemeClr val="tx2"/>
                  </a:solidFill>
                </a:rPr>
                <a:t>)</a:t>
              </a:r>
              <a:endParaRPr kumimoji="1" lang="ja-JP" alt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4983916" y="1592796"/>
              <a:ext cx="2880320" cy="64807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solidFill>
                    <a:schemeClr val="tx2"/>
                  </a:solidFill>
                </a:rPr>
                <a:t>source code</a:t>
              </a:r>
              <a:r>
                <a:rPr kumimoji="1" lang="ja-JP" altLang="en-US" sz="1600" dirty="0" smtClean="0">
                  <a:solidFill>
                    <a:schemeClr val="tx2"/>
                  </a:solidFill>
                </a:rPr>
                <a:t> </a:t>
              </a:r>
              <a:r>
                <a:rPr kumimoji="1" lang="en-US" altLang="ja-JP" sz="1600" dirty="0" smtClean="0">
                  <a:solidFill>
                    <a:schemeClr val="tx2"/>
                  </a:solidFill>
                </a:rPr>
                <a:t>for Windows</a:t>
              </a:r>
            </a:p>
            <a:p>
              <a:pPr algn="ctr"/>
              <a:r>
                <a:rPr lang="en-US" altLang="ja-JP" sz="1600" dirty="0" smtClean="0">
                  <a:solidFill>
                    <a:schemeClr val="tx2"/>
                  </a:solidFill>
                </a:rPr>
                <a:t>(VC solution/project)</a:t>
              </a:r>
              <a:endParaRPr kumimoji="1" lang="ja-JP" alt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1239500" y="2708920"/>
              <a:ext cx="2880320" cy="64807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solidFill>
                    <a:schemeClr val="tx2"/>
                  </a:solidFill>
                </a:rPr>
                <a:t>Linux/Unix/Mac binary</a:t>
              </a: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4983916" y="2708920"/>
              <a:ext cx="2880320" cy="64807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solidFill>
                    <a:schemeClr val="tx2"/>
                  </a:solidFill>
                </a:rPr>
                <a:t>Windows binary</a:t>
              </a:r>
            </a:p>
            <a:p>
              <a:pPr algn="ctr"/>
              <a:r>
                <a:rPr lang="en-US" altLang="ja-JP" sz="1600" dirty="0" smtClean="0">
                  <a:solidFill>
                    <a:schemeClr val="tx2"/>
                  </a:solidFill>
                </a:rPr>
                <a:t>and </a:t>
              </a:r>
              <a:r>
                <a:rPr lang="en-US" altLang="ja-JP" sz="1600" dirty="0" err="1" smtClean="0">
                  <a:solidFill>
                    <a:schemeClr val="tx2"/>
                  </a:solidFill>
                </a:rPr>
                <a:t>msi</a:t>
              </a:r>
              <a:r>
                <a:rPr lang="en-US" altLang="ja-JP" sz="1600" dirty="0" smtClean="0">
                  <a:solidFill>
                    <a:schemeClr val="tx2"/>
                  </a:solidFill>
                </a:rPr>
                <a:t> installer</a:t>
              </a:r>
              <a:endParaRPr kumimoji="1" lang="ja-JP" altLang="en-US" sz="1600" dirty="0">
                <a:solidFill>
                  <a:schemeClr val="tx2"/>
                </a:solidFill>
              </a:endParaRPr>
            </a:p>
          </p:txBody>
        </p:sp>
        <p:cxnSp>
          <p:nvCxnSpPr>
            <p:cNvPr id="10" name="カギ線コネクタ 9"/>
            <p:cNvCxnSpPr>
              <a:stCxn id="4" idx="2"/>
              <a:endCxn id="5" idx="0"/>
            </p:cNvCxnSpPr>
            <p:nvPr/>
          </p:nvCxnSpPr>
          <p:spPr>
            <a:xfrm rot="5400000">
              <a:off x="3309730" y="278650"/>
              <a:ext cx="684076" cy="194421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カギ線コネクタ 11"/>
            <p:cNvCxnSpPr>
              <a:stCxn id="4" idx="2"/>
              <a:endCxn id="6" idx="0"/>
            </p:cNvCxnSpPr>
            <p:nvPr/>
          </p:nvCxnSpPr>
          <p:spPr>
            <a:xfrm rot="16200000" flipH="1">
              <a:off x="5181938" y="350658"/>
              <a:ext cx="684076" cy="18002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/>
            <p:cNvCxnSpPr>
              <a:stCxn id="5" idx="2"/>
              <a:endCxn id="7" idx="0"/>
            </p:cNvCxnSpPr>
            <p:nvPr/>
          </p:nvCxnSpPr>
          <p:spPr>
            <a:xfrm rot="5400000">
              <a:off x="2445634" y="2474894"/>
              <a:ext cx="46805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/>
            <p:cNvCxnSpPr>
              <a:stCxn id="6" idx="2"/>
              <a:endCxn id="8" idx="0"/>
            </p:cNvCxnSpPr>
            <p:nvPr/>
          </p:nvCxnSpPr>
          <p:spPr>
            <a:xfrm rot="5400000">
              <a:off x="6190050" y="2474894"/>
              <a:ext cx="46805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テキスト ボックス 16"/>
            <p:cNvSpPr txBox="1"/>
            <p:nvPr/>
          </p:nvSpPr>
          <p:spPr>
            <a:xfrm>
              <a:off x="4625998" y="980728"/>
              <a:ext cx="20106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err="1" smtClean="0"/>
                <a:t>autogen</a:t>
              </a:r>
              <a:r>
                <a:rPr kumimoji="1" lang="en-US" altLang="ja-JP" sz="1200" dirty="0" smtClean="0"/>
                <a:t>/make dist (on Linux)</a:t>
              </a:r>
              <a:endParaRPr kumimoji="1" lang="ja-JP" altLang="en-US" sz="1200" dirty="0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1313967" y="2247255"/>
              <a:ext cx="14377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200" dirty="0" smtClean="0"/>
                <a:t>configure/make</a:t>
              </a:r>
            </a:p>
            <a:p>
              <a:pPr algn="ctr"/>
              <a:r>
                <a:rPr kumimoji="1" lang="en-US" altLang="ja-JP" sz="1200" dirty="0" smtClean="0"/>
                <a:t>(build by </a:t>
              </a:r>
              <a:r>
                <a:rPr kumimoji="1" lang="en-US" altLang="ja-JP" sz="1200" dirty="0" err="1" smtClean="0"/>
                <a:t>autotools</a:t>
              </a:r>
              <a:r>
                <a:rPr kumimoji="1" lang="en-US" altLang="ja-JP" sz="1200" dirty="0" smtClean="0"/>
                <a:t>)</a:t>
              </a:r>
              <a:endParaRPr kumimoji="1" lang="ja-JP" altLang="en-US" sz="1200" dirty="0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6352068" y="2247255"/>
              <a:ext cx="18074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200" dirty="0" err="1" smtClean="0"/>
                <a:t>autobuild_vc</a:t>
              </a:r>
              <a:r>
                <a:rPr lang="en-US" altLang="ja-JP" sz="1200" dirty="0" smtClean="0"/>
                <a:t>?.bat</a:t>
              </a:r>
              <a:endParaRPr kumimoji="1" lang="en-US" altLang="ja-JP" sz="1200" dirty="0" smtClean="0"/>
            </a:p>
            <a:p>
              <a:pPr algn="ctr"/>
              <a:r>
                <a:rPr kumimoji="1" lang="en-US" altLang="ja-JP" sz="1200" dirty="0" smtClean="0"/>
                <a:t>(build by </a:t>
              </a:r>
              <a:r>
                <a:rPr kumimoji="1" lang="en-US" altLang="ja-JP" sz="1200" dirty="0" err="1" smtClean="0"/>
                <a:t>vcbuild</a:t>
              </a:r>
              <a:r>
                <a:rPr kumimoji="1" lang="en-US" altLang="ja-JP" sz="1200" dirty="0" smtClean="0"/>
                <a:t> and </a:t>
              </a:r>
              <a:r>
                <a:rPr kumimoji="1" lang="en-US" altLang="ja-JP" sz="1200" dirty="0" err="1" smtClean="0"/>
                <a:t>WiX</a:t>
              </a:r>
              <a:r>
                <a:rPr kumimoji="1" lang="en-US" altLang="ja-JP" sz="1200" dirty="0" smtClean="0"/>
                <a:t>)</a:t>
              </a:r>
              <a:endParaRPr kumimoji="1" lang="ja-JP" altLang="en-US" sz="1200" dirty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6424076" y="1340768"/>
              <a:ext cx="1658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err="1" smtClean="0"/>
                <a:t>OpenRTM-aist-X.X.X.zip</a:t>
              </a:r>
              <a:endParaRPr kumimoji="1" lang="ja-JP" altLang="en-US" sz="1200" dirty="0"/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899592" y="1340768"/>
              <a:ext cx="18119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err="1" smtClean="0"/>
                <a:t>OpenRTM-aist-X.X.X.tar.gz</a:t>
              </a:r>
              <a:endParaRPr kumimoji="1" lang="ja-JP" altLang="en-US" sz="1200" dirty="0"/>
            </a:p>
          </p:txBody>
        </p:sp>
      </p:grpSp>
      <p:grpSp>
        <p:nvGrpSpPr>
          <p:cNvPr id="23" name="グループ化 22"/>
          <p:cNvGrpSpPr>
            <a:grpSpLocks noChangeAspect="1"/>
          </p:cNvGrpSpPr>
          <p:nvPr/>
        </p:nvGrpSpPr>
        <p:grpSpPr>
          <a:xfrm>
            <a:off x="2627784" y="4293096"/>
            <a:ext cx="4261885" cy="1800000"/>
            <a:chOff x="899592" y="260648"/>
            <a:chExt cx="7331256" cy="3096344"/>
          </a:xfrm>
        </p:grpSpPr>
        <p:sp>
          <p:nvSpPr>
            <p:cNvPr id="24" name="正方形/長方形 23"/>
            <p:cNvSpPr/>
            <p:nvPr/>
          </p:nvSpPr>
          <p:spPr>
            <a:xfrm>
              <a:off x="3183716" y="260648"/>
              <a:ext cx="2880320" cy="64807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 dirty="0" smtClean="0">
                  <a:solidFill>
                    <a:schemeClr val="tx2"/>
                  </a:solidFill>
                </a:rPr>
                <a:t>Original source code</a:t>
              </a:r>
            </a:p>
            <a:p>
              <a:pPr algn="ctr"/>
              <a:r>
                <a:rPr lang="en-US" altLang="ja-JP" sz="900" dirty="0" smtClean="0">
                  <a:solidFill>
                    <a:schemeClr val="tx2"/>
                  </a:solidFill>
                </a:rPr>
                <a:t>(subversion repository)</a:t>
              </a:r>
              <a:endParaRPr kumimoji="1" lang="ja-JP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1239500" y="1592796"/>
              <a:ext cx="2880320" cy="64807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 dirty="0" smtClean="0">
                  <a:solidFill>
                    <a:schemeClr val="tx2"/>
                  </a:solidFill>
                </a:rPr>
                <a:t>source code</a:t>
              </a:r>
              <a:r>
                <a:rPr kumimoji="1" lang="ja-JP" altLang="en-US" sz="900" dirty="0" smtClean="0">
                  <a:solidFill>
                    <a:schemeClr val="tx2"/>
                  </a:solidFill>
                </a:rPr>
                <a:t> </a:t>
              </a:r>
              <a:r>
                <a:rPr kumimoji="1" lang="en-US" altLang="ja-JP" sz="900" dirty="0" smtClean="0">
                  <a:solidFill>
                    <a:schemeClr val="tx2"/>
                  </a:solidFill>
                </a:rPr>
                <a:t>for Linux/Unix/Mac</a:t>
              </a:r>
            </a:p>
            <a:p>
              <a:pPr algn="ctr"/>
              <a:r>
                <a:rPr lang="en-US" altLang="ja-JP" sz="900" dirty="0" smtClean="0">
                  <a:solidFill>
                    <a:schemeClr val="tx2"/>
                  </a:solidFill>
                </a:rPr>
                <a:t>(</a:t>
              </a:r>
              <a:r>
                <a:rPr lang="en-US" altLang="ja-JP" sz="900" dirty="0" err="1" smtClean="0">
                  <a:solidFill>
                    <a:schemeClr val="tx2"/>
                  </a:solidFill>
                </a:rPr>
                <a:t>autotools</a:t>
              </a:r>
              <a:r>
                <a:rPr lang="en-US" altLang="ja-JP" sz="900" dirty="0" smtClean="0">
                  <a:solidFill>
                    <a:schemeClr val="tx2"/>
                  </a:solidFill>
                </a:rPr>
                <a:t>)</a:t>
              </a:r>
              <a:endParaRPr kumimoji="1" lang="ja-JP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4983916" y="1592796"/>
              <a:ext cx="2880320" cy="64807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 dirty="0" smtClean="0">
                  <a:solidFill>
                    <a:schemeClr val="tx2"/>
                  </a:solidFill>
                </a:rPr>
                <a:t>source code</a:t>
              </a:r>
              <a:r>
                <a:rPr kumimoji="1" lang="ja-JP" altLang="en-US" sz="900" dirty="0" smtClean="0">
                  <a:solidFill>
                    <a:schemeClr val="tx2"/>
                  </a:solidFill>
                </a:rPr>
                <a:t> </a:t>
              </a:r>
              <a:r>
                <a:rPr kumimoji="1" lang="en-US" altLang="ja-JP" sz="900" dirty="0" smtClean="0">
                  <a:solidFill>
                    <a:schemeClr val="tx2"/>
                  </a:solidFill>
                </a:rPr>
                <a:t>for Windows</a:t>
              </a:r>
            </a:p>
            <a:p>
              <a:pPr algn="ctr"/>
              <a:r>
                <a:rPr lang="en-US" altLang="ja-JP" sz="900" dirty="0" smtClean="0">
                  <a:solidFill>
                    <a:schemeClr val="tx2"/>
                  </a:solidFill>
                </a:rPr>
                <a:t>(VC solution/project)</a:t>
              </a:r>
              <a:endParaRPr kumimoji="1" lang="ja-JP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1239500" y="2708920"/>
              <a:ext cx="2880320" cy="64807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 dirty="0" smtClean="0">
                  <a:solidFill>
                    <a:schemeClr val="tx2"/>
                  </a:solidFill>
                </a:rPr>
                <a:t>Linux/Unix/Mac binary</a:t>
              </a: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4983916" y="2708920"/>
              <a:ext cx="2880320" cy="64807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 dirty="0" smtClean="0">
                  <a:solidFill>
                    <a:schemeClr val="tx2"/>
                  </a:solidFill>
                </a:rPr>
                <a:t>Windows binary</a:t>
              </a:r>
            </a:p>
            <a:p>
              <a:pPr algn="ctr"/>
              <a:r>
                <a:rPr lang="en-US" altLang="ja-JP" sz="900" dirty="0" smtClean="0">
                  <a:solidFill>
                    <a:schemeClr val="tx2"/>
                  </a:solidFill>
                </a:rPr>
                <a:t>and </a:t>
              </a:r>
              <a:r>
                <a:rPr lang="en-US" altLang="ja-JP" sz="900" dirty="0" err="1" smtClean="0">
                  <a:solidFill>
                    <a:schemeClr val="tx2"/>
                  </a:solidFill>
                </a:rPr>
                <a:t>msi</a:t>
              </a:r>
              <a:r>
                <a:rPr lang="en-US" altLang="ja-JP" sz="900" dirty="0" smtClean="0">
                  <a:solidFill>
                    <a:schemeClr val="tx2"/>
                  </a:solidFill>
                </a:rPr>
                <a:t> installer</a:t>
              </a:r>
              <a:endParaRPr kumimoji="1" lang="ja-JP" altLang="en-US" sz="900" dirty="0">
                <a:solidFill>
                  <a:schemeClr val="tx2"/>
                </a:solidFill>
              </a:endParaRPr>
            </a:p>
          </p:txBody>
        </p:sp>
        <p:cxnSp>
          <p:nvCxnSpPr>
            <p:cNvPr id="29" name="カギ線コネクタ 28"/>
            <p:cNvCxnSpPr>
              <a:stCxn id="24" idx="2"/>
              <a:endCxn id="25" idx="0"/>
            </p:cNvCxnSpPr>
            <p:nvPr/>
          </p:nvCxnSpPr>
          <p:spPr>
            <a:xfrm rot="5400000">
              <a:off x="3309730" y="278650"/>
              <a:ext cx="684076" cy="194421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カギ線コネクタ 29"/>
            <p:cNvCxnSpPr>
              <a:stCxn id="24" idx="2"/>
              <a:endCxn id="26" idx="0"/>
            </p:cNvCxnSpPr>
            <p:nvPr/>
          </p:nvCxnSpPr>
          <p:spPr>
            <a:xfrm rot="16200000" flipH="1">
              <a:off x="5181938" y="350658"/>
              <a:ext cx="684076" cy="18002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/>
            <p:cNvCxnSpPr>
              <a:stCxn id="25" idx="2"/>
              <a:endCxn id="27" idx="0"/>
            </p:cNvCxnSpPr>
            <p:nvPr/>
          </p:nvCxnSpPr>
          <p:spPr>
            <a:xfrm rot="5400000">
              <a:off x="2445634" y="2474894"/>
              <a:ext cx="46805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/>
            <p:cNvCxnSpPr>
              <a:stCxn id="26" idx="2"/>
              <a:endCxn id="28" idx="0"/>
            </p:cNvCxnSpPr>
            <p:nvPr/>
          </p:nvCxnSpPr>
          <p:spPr>
            <a:xfrm rot="5400000">
              <a:off x="6190050" y="2474894"/>
              <a:ext cx="46805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テキスト ボックス 32"/>
            <p:cNvSpPr txBox="1"/>
            <p:nvPr/>
          </p:nvSpPr>
          <p:spPr>
            <a:xfrm>
              <a:off x="4625997" y="980729"/>
              <a:ext cx="2162409" cy="3441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700" dirty="0" err="1" smtClean="0"/>
                <a:t>autogen</a:t>
              </a:r>
              <a:r>
                <a:rPr kumimoji="1" lang="en-US" altLang="ja-JP" sz="700" dirty="0" smtClean="0"/>
                <a:t>/make dist (on Linux)</a:t>
              </a:r>
              <a:endParaRPr kumimoji="1" lang="ja-JP" altLang="en-US" sz="700" dirty="0"/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1259069" y="2247255"/>
              <a:ext cx="1547492" cy="5294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700" dirty="0" smtClean="0"/>
                <a:t>configure/make</a:t>
              </a:r>
            </a:p>
            <a:p>
              <a:pPr algn="ctr"/>
              <a:r>
                <a:rPr kumimoji="1" lang="en-US" altLang="ja-JP" sz="700" dirty="0" smtClean="0"/>
                <a:t>(build by </a:t>
              </a:r>
              <a:r>
                <a:rPr kumimoji="1" lang="en-US" altLang="ja-JP" sz="700" dirty="0" err="1" smtClean="0"/>
                <a:t>autotools</a:t>
              </a:r>
              <a:r>
                <a:rPr kumimoji="1" lang="en-US" altLang="ja-JP" sz="700" dirty="0" smtClean="0"/>
                <a:t>)</a:t>
              </a:r>
              <a:endParaRPr kumimoji="1" lang="ja-JP" altLang="en-US" sz="700" dirty="0"/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6280764" y="2247255"/>
              <a:ext cx="1950084" cy="5294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700" dirty="0" err="1" smtClean="0"/>
                <a:t>autobuild_vc</a:t>
              </a:r>
              <a:r>
                <a:rPr lang="en-US" altLang="ja-JP" sz="700" dirty="0" smtClean="0"/>
                <a:t>?.bat</a:t>
              </a:r>
              <a:endParaRPr kumimoji="1" lang="en-US" altLang="ja-JP" sz="700" dirty="0" smtClean="0"/>
            </a:p>
            <a:p>
              <a:pPr algn="ctr"/>
              <a:r>
                <a:rPr kumimoji="1" lang="en-US" altLang="ja-JP" sz="700" dirty="0" smtClean="0"/>
                <a:t>(build by </a:t>
              </a:r>
              <a:r>
                <a:rPr kumimoji="1" lang="en-US" altLang="ja-JP" sz="700" dirty="0" err="1" smtClean="0"/>
                <a:t>vcbuild</a:t>
              </a:r>
              <a:r>
                <a:rPr kumimoji="1" lang="en-US" altLang="ja-JP" sz="700" dirty="0" smtClean="0"/>
                <a:t> and </a:t>
              </a:r>
              <a:r>
                <a:rPr kumimoji="1" lang="en-US" altLang="ja-JP" sz="700" dirty="0" err="1" smtClean="0"/>
                <a:t>WiX</a:t>
              </a:r>
              <a:r>
                <a:rPr kumimoji="1" lang="en-US" altLang="ja-JP" sz="700" dirty="0" smtClean="0"/>
                <a:t>)</a:t>
              </a:r>
              <a:endParaRPr kumimoji="1" lang="ja-JP" altLang="en-US" sz="700" dirty="0"/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6424076" y="1340768"/>
              <a:ext cx="1795666" cy="3441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700" dirty="0" err="1" smtClean="0"/>
                <a:t>OpenRTM-aist-X.X.X.zip</a:t>
              </a:r>
              <a:endParaRPr kumimoji="1" lang="ja-JP" altLang="en-US" sz="700" dirty="0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899592" y="1340768"/>
              <a:ext cx="1972144" cy="3441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700" dirty="0" err="1" smtClean="0"/>
                <a:t>OpenRTM-aist-X.X.X.tar.gz</a:t>
              </a:r>
              <a:endParaRPr kumimoji="1" lang="ja-JP" altLang="en-US" sz="700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21"/>
          <p:cNvGrpSpPr/>
          <p:nvPr/>
        </p:nvGrpSpPr>
        <p:grpSpPr>
          <a:xfrm>
            <a:off x="899592" y="260648"/>
            <a:ext cx="7259958" cy="3096344"/>
            <a:chOff x="899592" y="260648"/>
            <a:chExt cx="7259958" cy="3096344"/>
          </a:xfrm>
        </p:grpSpPr>
        <p:sp>
          <p:nvSpPr>
            <p:cNvPr id="4" name="正方形/長方形 3"/>
            <p:cNvSpPr/>
            <p:nvPr/>
          </p:nvSpPr>
          <p:spPr>
            <a:xfrm>
              <a:off x="3183716" y="260648"/>
              <a:ext cx="2880320" cy="64807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2"/>
                  </a:solidFill>
                </a:rPr>
                <a:t>오리지널 소스</a:t>
              </a:r>
              <a:endParaRPr kumimoji="1" lang="en-US" altLang="ja-JP" sz="1600" dirty="0" smtClean="0">
                <a:solidFill>
                  <a:schemeClr val="tx2"/>
                </a:solidFill>
              </a:endParaRPr>
            </a:p>
            <a:p>
              <a:pPr algn="ctr"/>
              <a:r>
                <a:rPr lang="en-US" altLang="ja-JP" sz="1600" dirty="0" smtClean="0">
                  <a:solidFill>
                    <a:schemeClr val="tx2"/>
                  </a:solidFill>
                </a:rPr>
                <a:t>(subversion </a:t>
              </a:r>
              <a:r>
                <a:rPr lang="ko-KR" altLang="en-US" sz="1600" dirty="0" smtClean="0">
                  <a:solidFill>
                    <a:schemeClr val="tx2"/>
                  </a:solidFill>
                </a:rPr>
                <a:t>리포지터리</a:t>
              </a:r>
              <a:r>
                <a:rPr lang="en-US" altLang="ja-JP" sz="1600" dirty="0" smtClean="0">
                  <a:solidFill>
                    <a:schemeClr val="tx2"/>
                  </a:solidFill>
                </a:rPr>
                <a:t>)</a:t>
              </a:r>
              <a:endParaRPr kumimoji="1" lang="ja-JP" alt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1239500" y="1592796"/>
              <a:ext cx="2880320" cy="64807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solidFill>
                    <a:schemeClr val="tx2"/>
                  </a:solidFill>
                </a:rPr>
                <a:t>Linux/Unix/Mac</a:t>
              </a:r>
              <a:r>
                <a:rPr kumimoji="1" lang="ko-KR" altLang="en-US" sz="1600" dirty="0" smtClean="0">
                  <a:solidFill>
                    <a:schemeClr val="tx2"/>
                  </a:solidFill>
                </a:rPr>
                <a:t>용 소스</a:t>
              </a:r>
              <a:endParaRPr kumimoji="1" lang="en-US" altLang="ja-JP" sz="1600" dirty="0" smtClean="0">
                <a:solidFill>
                  <a:schemeClr val="tx2"/>
                </a:solidFill>
              </a:endParaRPr>
            </a:p>
            <a:p>
              <a:pPr algn="ctr"/>
              <a:r>
                <a:rPr lang="en-US" altLang="ja-JP" sz="1600" dirty="0" smtClean="0">
                  <a:solidFill>
                    <a:schemeClr val="tx2"/>
                  </a:solidFill>
                </a:rPr>
                <a:t>(</a:t>
              </a:r>
              <a:r>
                <a:rPr lang="en-US" altLang="ja-JP" sz="1600" dirty="0" err="1" smtClean="0">
                  <a:solidFill>
                    <a:schemeClr val="tx2"/>
                  </a:solidFill>
                </a:rPr>
                <a:t>autotools</a:t>
              </a:r>
              <a:r>
                <a:rPr lang="en-US" altLang="ja-JP" sz="1600" dirty="0" smtClean="0">
                  <a:solidFill>
                    <a:schemeClr val="tx2"/>
                  </a:solidFill>
                </a:rPr>
                <a:t>)</a:t>
              </a:r>
              <a:endParaRPr kumimoji="1" lang="ja-JP" alt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4983916" y="1592796"/>
              <a:ext cx="2880320" cy="64807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solidFill>
                    <a:schemeClr val="tx2"/>
                  </a:solidFill>
                </a:rPr>
                <a:t>Windows</a:t>
              </a:r>
              <a:r>
                <a:rPr kumimoji="1" lang="ko-KR" altLang="en-US" sz="1600" dirty="0" smtClean="0">
                  <a:solidFill>
                    <a:schemeClr val="tx2"/>
                  </a:solidFill>
                </a:rPr>
                <a:t>용 소스</a:t>
              </a:r>
              <a:endParaRPr kumimoji="1" lang="en-US" altLang="ja-JP" sz="1600" dirty="0" smtClean="0">
                <a:solidFill>
                  <a:schemeClr val="tx2"/>
                </a:solidFill>
              </a:endParaRPr>
            </a:p>
            <a:p>
              <a:pPr algn="ctr"/>
              <a:r>
                <a:rPr lang="en-US" altLang="ja-JP" sz="1600" dirty="0" smtClean="0">
                  <a:solidFill>
                    <a:schemeClr val="tx2"/>
                  </a:solidFill>
                </a:rPr>
                <a:t>(VC solution/project)</a:t>
              </a:r>
              <a:endParaRPr kumimoji="1" lang="ja-JP" altLang="en-US" sz="1600" dirty="0">
                <a:solidFill>
                  <a:schemeClr val="tx2"/>
                </a:solidFill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1239500" y="2708920"/>
              <a:ext cx="2880320" cy="64807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solidFill>
                    <a:schemeClr val="tx2"/>
                  </a:solidFill>
                </a:rPr>
                <a:t>Linux/Unix/Mac</a:t>
              </a:r>
              <a:r>
                <a:rPr kumimoji="1" lang="ko-KR" altLang="en-US" sz="1600" dirty="0" smtClean="0">
                  <a:solidFill>
                    <a:schemeClr val="tx2"/>
                  </a:solidFill>
                </a:rPr>
                <a:t>용 바이너리</a:t>
              </a:r>
              <a:endParaRPr kumimoji="1" lang="en-US" altLang="ja-JP" sz="16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4983916" y="2708920"/>
              <a:ext cx="2880320" cy="64807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solidFill>
                    <a:schemeClr val="tx2"/>
                  </a:solidFill>
                </a:rPr>
                <a:t>Windows</a:t>
              </a:r>
              <a:r>
                <a:rPr kumimoji="1" lang="ko-KR" altLang="en-US" sz="1600" dirty="0" smtClean="0">
                  <a:solidFill>
                    <a:schemeClr val="tx2"/>
                  </a:solidFill>
                </a:rPr>
                <a:t>용 바이너리</a:t>
              </a:r>
              <a:endParaRPr kumimoji="1" lang="en-US" altLang="ja-JP" sz="1600" dirty="0" smtClean="0">
                <a:solidFill>
                  <a:schemeClr val="tx2"/>
                </a:solidFill>
              </a:endParaRPr>
            </a:p>
            <a:p>
              <a:pPr algn="ctr"/>
              <a:r>
                <a:rPr lang="ko-KR" altLang="en-US" sz="1600" dirty="0" smtClean="0">
                  <a:solidFill>
                    <a:schemeClr val="tx2"/>
                  </a:solidFill>
                </a:rPr>
                <a:t>및 </a:t>
              </a:r>
              <a:r>
                <a:rPr lang="en-US" altLang="ja-JP" sz="1600" dirty="0" err="1" smtClean="0">
                  <a:solidFill>
                    <a:schemeClr val="tx2"/>
                  </a:solidFill>
                </a:rPr>
                <a:t>msi</a:t>
              </a:r>
              <a:r>
                <a:rPr lang="en-US" altLang="ja-JP" sz="1600" dirty="0" smtClean="0">
                  <a:solidFill>
                    <a:schemeClr val="tx2"/>
                  </a:solidFill>
                </a:rPr>
                <a:t> </a:t>
              </a:r>
              <a:r>
                <a:rPr lang="ko-KR" altLang="en-US" sz="1600" dirty="0" smtClean="0">
                  <a:solidFill>
                    <a:schemeClr val="tx2"/>
                  </a:solidFill>
                </a:rPr>
                <a:t>인스톨러</a:t>
              </a:r>
              <a:endParaRPr kumimoji="1" lang="ja-JP" altLang="en-US" sz="1600" dirty="0">
                <a:solidFill>
                  <a:schemeClr val="tx2"/>
                </a:solidFill>
              </a:endParaRPr>
            </a:p>
          </p:txBody>
        </p:sp>
        <p:cxnSp>
          <p:nvCxnSpPr>
            <p:cNvPr id="10" name="カギ線コネクタ 9"/>
            <p:cNvCxnSpPr>
              <a:stCxn id="4" idx="2"/>
              <a:endCxn id="5" idx="0"/>
            </p:cNvCxnSpPr>
            <p:nvPr/>
          </p:nvCxnSpPr>
          <p:spPr>
            <a:xfrm rot="5400000">
              <a:off x="3309730" y="278650"/>
              <a:ext cx="684076" cy="194421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カギ線コネクタ 11"/>
            <p:cNvCxnSpPr>
              <a:stCxn id="4" idx="2"/>
              <a:endCxn id="6" idx="0"/>
            </p:cNvCxnSpPr>
            <p:nvPr/>
          </p:nvCxnSpPr>
          <p:spPr>
            <a:xfrm rot="16200000" flipH="1">
              <a:off x="5181938" y="350658"/>
              <a:ext cx="684076" cy="18002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/>
            <p:cNvCxnSpPr>
              <a:stCxn id="5" idx="2"/>
              <a:endCxn id="7" idx="0"/>
            </p:cNvCxnSpPr>
            <p:nvPr/>
          </p:nvCxnSpPr>
          <p:spPr>
            <a:xfrm rot="5400000">
              <a:off x="2445634" y="2474894"/>
              <a:ext cx="46805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/>
            <p:cNvCxnSpPr>
              <a:stCxn id="6" idx="2"/>
              <a:endCxn id="8" idx="0"/>
            </p:cNvCxnSpPr>
            <p:nvPr/>
          </p:nvCxnSpPr>
          <p:spPr>
            <a:xfrm rot="5400000">
              <a:off x="6190050" y="2474894"/>
              <a:ext cx="46805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テキスト ボックス 16"/>
            <p:cNvSpPr txBox="1"/>
            <p:nvPr/>
          </p:nvSpPr>
          <p:spPr>
            <a:xfrm>
              <a:off x="4625998" y="980728"/>
              <a:ext cx="20106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err="1" smtClean="0"/>
                <a:t>autogen</a:t>
              </a:r>
              <a:r>
                <a:rPr kumimoji="1" lang="en-US" altLang="ja-JP" sz="1200" dirty="0" smtClean="0"/>
                <a:t>/make dist (on Linux)</a:t>
              </a:r>
              <a:endParaRPr kumimoji="1" lang="ja-JP" altLang="en-US" sz="1200" dirty="0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1313967" y="2247255"/>
              <a:ext cx="14377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200" dirty="0" smtClean="0"/>
                <a:t>configure/make</a:t>
              </a:r>
            </a:p>
            <a:p>
              <a:pPr algn="ctr"/>
              <a:r>
                <a:rPr kumimoji="1" lang="en-US" altLang="ja-JP" sz="1200" dirty="0" smtClean="0"/>
                <a:t>(build by </a:t>
              </a:r>
              <a:r>
                <a:rPr kumimoji="1" lang="en-US" altLang="ja-JP" sz="1200" dirty="0" err="1" smtClean="0"/>
                <a:t>autotools</a:t>
              </a:r>
              <a:r>
                <a:rPr kumimoji="1" lang="en-US" altLang="ja-JP" sz="1200" dirty="0" smtClean="0"/>
                <a:t>)</a:t>
              </a:r>
              <a:endParaRPr kumimoji="1" lang="ja-JP" altLang="en-US" sz="1200" dirty="0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6352068" y="2247255"/>
              <a:ext cx="18074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200" dirty="0" err="1" smtClean="0"/>
                <a:t>autobuild_vc</a:t>
              </a:r>
              <a:r>
                <a:rPr lang="en-US" altLang="ja-JP" sz="1200" dirty="0" smtClean="0"/>
                <a:t>?.bat</a:t>
              </a:r>
              <a:endParaRPr kumimoji="1" lang="en-US" altLang="ja-JP" sz="1200" dirty="0" smtClean="0"/>
            </a:p>
            <a:p>
              <a:pPr algn="ctr"/>
              <a:r>
                <a:rPr kumimoji="1" lang="en-US" altLang="ja-JP" sz="1200" dirty="0" smtClean="0"/>
                <a:t>(build by </a:t>
              </a:r>
              <a:r>
                <a:rPr kumimoji="1" lang="en-US" altLang="ja-JP" sz="1200" dirty="0" err="1" smtClean="0"/>
                <a:t>vcbuild</a:t>
              </a:r>
              <a:r>
                <a:rPr kumimoji="1" lang="en-US" altLang="ja-JP" sz="1200" dirty="0" smtClean="0"/>
                <a:t> and </a:t>
              </a:r>
              <a:r>
                <a:rPr kumimoji="1" lang="en-US" altLang="ja-JP" sz="1200" dirty="0" err="1" smtClean="0"/>
                <a:t>WiX</a:t>
              </a:r>
              <a:r>
                <a:rPr kumimoji="1" lang="en-US" altLang="ja-JP" sz="1200" dirty="0" smtClean="0"/>
                <a:t>)</a:t>
              </a:r>
              <a:endParaRPr kumimoji="1" lang="ja-JP" altLang="en-US" sz="1200" dirty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6424076" y="1340768"/>
              <a:ext cx="1658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err="1" smtClean="0"/>
                <a:t>OpenRTM-aist-X.X.X.zip</a:t>
              </a:r>
              <a:endParaRPr kumimoji="1" lang="ja-JP" altLang="en-US" sz="1200" dirty="0"/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899592" y="1340768"/>
              <a:ext cx="18119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err="1" smtClean="0"/>
                <a:t>OpenRTM-aist-X.X.X.tar.gz</a:t>
              </a:r>
              <a:endParaRPr kumimoji="1" lang="ja-JP" altLang="en-US" sz="1200" dirty="0"/>
            </a:p>
          </p:txBody>
        </p:sp>
      </p:grpSp>
      <p:grpSp>
        <p:nvGrpSpPr>
          <p:cNvPr id="3" name="グループ化 22"/>
          <p:cNvGrpSpPr>
            <a:grpSpLocks noChangeAspect="1"/>
          </p:cNvGrpSpPr>
          <p:nvPr/>
        </p:nvGrpSpPr>
        <p:grpSpPr>
          <a:xfrm>
            <a:off x="2483768" y="4293096"/>
            <a:ext cx="4230897" cy="1800000"/>
            <a:chOff x="899592" y="260648"/>
            <a:chExt cx="7277955" cy="3096344"/>
          </a:xfrm>
        </p:grpSpPr>
        <p:sp>
          <p:nvSpPr>
            <p:cNvPr id="24" name="正方形/長方形 23"/>
            <p:cNvSpPr/>
            <p:nvPr/>
          </p:nvSpPr>
          <p:spPr>
            <a:xfrm>
              <a:off x="3183716" y="260648"/>
              <a:ext cx="2880320" cy="64807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2"/>
                  </a:solidFill>
                </a:rPr>
                <a:t>오리지널 소스</a:t>
              </a:r>
              <a:endParaRPr kumimoji="1" lang="en-US" altLang="ja-JP" sz="900" dirty="0" smtClean="0">
                <a:solidFill>
                  <a:schemeClr val="tx2"/>
                </a:solidFill>
              </a:endParaRPr>
            </a:p>
            <a:p>
              <a:pPr algn="ctr"/>
              <a:r>
                <a:rPr lang="en-US" altLang="ja-JP" sz="900" dirty="0" smtClean="0">
                  <a:solidFill>
                    <a:schemeClr val="tx2"/>
                  </a:solidFill>
                </a:rPr>
                <a:t>(subversion </a:t>
              </a:r>
              <a:r>
                <a:rPr lang="en-US" altLang="ja-JP" sz="900" dirty="0" smtClean="0">
                  <a:solidFill>
                    <a:schemeClr val="tx2"/>
                  </a:solidFill>
                </a:rPr>
                <a:t> </a:t>
              </a:r>
              <a:r>
                <a:rPr lang="ko-KR" altLang="en-US" sz="900" dirty="0" smtClean="0">
                  <a:solidFill>
                    <a:schemeClr val="tx2"/>
                  </a:solidFill>
                </a:rPr>
                <a:t>리포지터리</a:t>
              </a:r>
              <a:r>
                <a:rPr lang="en-US" altLang="ja-JP" sz="900" dirty="0" smtClean="0">
                  <a:solidFill>
                    <a:schemeClr val="tx2"/>
                  </a:solidFill>
                </a:rPr>
                <a:t>)</a:t>
              </a:r>
              <a:endParaRPr kumimoji="1" lang="ja-JP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1239500" y="1592796"/>
              <a:ext cx="2880320" cy="64807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 dirty="0" smtClean="0">
                  <a:solidFill>
                    <a:schemeClr val="tx2"/>
                  </a:solidFill>
                </a:rPr>
                <a:t>Linux/Unix/Mac</a:t>
              </a:r>
              <a:r>
                <a:rPr kumimoji="1" lang="ko-KR" altLang="en-US" sz="900" dirty="0" smtClean="0">
                  <a:solidFill>
                    <a:schemeClr val="tx2"/>
                  </a:solidFill>
                </a:rPr>
                <a:t>용 소스</a:t>
              </a:r>
              <a:endParaRPr kumimoji="1" lang="en-US" altLang="ja-JP" sz="900" dirty="0" smtClean="0">
                <a:solidFill>
                  <a:schemeClr val="tx2"/>
                </a:solidFill>
              </a:endParaRPr>
            </a:p>
            <a:p>
              <a:pPr algn="ctr"/>
              <a:r>
                <a:rPr lang="en-US" altLang="ja-JP" sz="900" dirty="0" smtClean="0">
                  <a:solidFill>
                    <a:schemeClr val="tx2"/>
                  </a:solidFill>
                </a:rPr>
                <a:t>(</a:t>
              </a:r>
              <a:r>
                <a:rPr lang="en-US" altLang="ja-JP" sz="900" dirty="0" err="1" smtClean="0">
                  <a:solidFill>
                    <a:schemeClr val="tx2"/>
                  </a:solidFill>
                </a:rPr>
                <a:t>autotools</a:t>
              </a:r>
              <a:r>
                <a:rPr lang="en-US" altLang="ja-JP" sz="900" dirty="0" smtClean="0">
                  <a:solidFill>
                    <a:schemeClr val="tx2"/>
                  </a:solidFill>
                </a:rPr>
                <a:t>)</a:t>
              </a:r>
              <a:endParaRPr kumimoji="1" lang="ja-JP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4983916" y="1592796"/>
              <a:ext cx="2880320" cy="64807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 dirty="0" smtClean="0">
                  <a:solidFill>
                    <a:schemeClr val="tx2"/>
                  </a:solidFill>
                </a:rPr>
                <a:t>Windows</a:t>
              </a:r>
              <a:r>
                <a:rPr kumimoji="1" lang="ko-KR" altLang="en-US" sz="900" dirty="0" smtClean="0">
                  <a:solidFill>
                    <a:schemeClr val="tx2"/>
                  </a:solidFill>
                </a:rPr>
                <a:t>용 소스</a:t>
              </a:r>
              <a:endParaRPr kumimoji="1" lang="en-US" altLang="ja-JP" sz="900" dirty="0" smtClean="0">
                <a:solidFill>
                  <a:schemeClr val="tx2"/>
                </a:solidFill>
              </a:endParaRPr>
            </a:p>
            <a:p>
              <a:pPr algn="ctr"/>
              <a:r>
                <a:rPr lang="en-US" altLang="ja-JP" sz="900" dirty="0" smtClean="0">
                  <a:solidFill>
                    <a:schemeClr val="tx2"/>
                  </a:solidFill>
                </a:rPr>
                <a:t>(VC solution/project)</a:t>
              </a:r>
              <a:endParaRPr kumimoji="1" lang="ja-JP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1239500" y="2708920"/>
              <a:ext cx="2880320" cy="64807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 dirty="0" smtClean="0">
                  <a:solidFill>
                    <a:schemeClr val="tx2"/>
                  </a:solidFill>
                </a:rPr>
                <a:t>Linux/Unix/Mac</a:t>
              </a:r>
              <a:r>
                <a:rPr kumimoji="1" lang="ko-KR" altLang="en-US" sz="900" dirty="0" smtClean="0">
                  <a:solidFill>
                    <a:schemeClr val="tx2"/>
                  </a:solidFill>
                </a:rPr>
                <a:t>용 바이너리</a:t>
              </a:r>
              <a:endParaRPr kumimoji="1" lang="en-US" altLang="ja-JP" sz="9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4983916" y="2708920"/>
              <a:ext cx="2880320" cy="64807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 dirty="0" smtClean="0">
                  <a:solidFill>
                    <a:schemeClr val="tx2"/>
                  </a:solidFill>
                </a:rPr>
                <a:t>Windows</a:t>
              </a:r>
              <a:r>
                <a:rPr kumimoji="1" lang="ko-KR" altLang="en-US" sz="900" dirty="0" smtClean="0">
                  <a:solidFill>
                    <a:schemeClr val="tx2"/>
                  </a:solidFill>
                </a:rPr>
                <a:t>용 바이너리</a:t>
              </a:r>
              <a:endParaRPr kumimoji="1" lang="en-US" altLang="ja-JP" sz="900" dirty="0" smtClean="0">
                <a:solidFill>
                  <a:schemeClr val="tx2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2"/>
                  </a:solidFill>
                </a:rPr>
                <a:t>및 </a:t>
              </a:r>
              <a:r>
                <a:rPr lang="en-US" altLang="ja-JP" sz="900" dirty="0" err="1" smtClean="0">
                  <a:solidFill>
                    <a:schemeClr val="tx2"/>
                  </a:solidFill>
                </a:rPr>
                <a:t>msi</a:t>
              </a:r>
              <a:r>
                <a:rPr lang="en-US" altLang="ja-JP" sz="900" dirty="0" smtClean="0">
                  <a:solidFill>
                    <a:schemeClr val="tx2"/>
                  </a:solidFill>
                </a:rPr>
                <a:t> </a:t>
              </a:r>
              <a:r>
                <a:rPr lang="ko-KR" altLang="en-US" sz="900" dirty="0" smtClean="0">
                  <a:solidFill>
                    <a:schemeClr val="tx2"/>
                  </a:solidFill>
                </a:rPr>
                <a:t>인스톨러</a:t>
              </a:r>
              <a:endParaRPr kumimoji="1" lang="ja-JP" altLang="en-US" sz="900" dirty="0">
                <a:solidFill>
                  <a:schemeClr val="tx2"/>
                </a:solidFill>
              </a:endParaRPr>
            </a:p>
          </p:txBody>
        </p:sp>
        <p:cxnSp>
          <p:nvCxnSpPr>
            <p:cNvPr id="29" name="カギ線コネクタ 28"/>
            <p:cNvCxnSpPr>
              <a:stCxn id="24" idx="2"/>
              <a:endCxn id="25" idx="0"/>
            </p:cNvCxnSpPr>
            <p:nvPr/>
          </p:nvCxnSpPr>
          <p:spPr>
            <a:xfrm rot="5400000">
              <a:off x="3309730" y="278650"/>
              <a:ext cx="684076" cy="194421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カギ線コネクタ 29"/>
            <p:cNvCxnSpPr>
              <a:stCxn id="24" idx="2"/>
              <a:endCxn id="26" idx="0"/>
            </p:cNvCxnSpPr>
            <p:nvPr/>
          </p:nvCxnSpPr>
          <p:spPr>
            <a:xfrm rot="16200000" flipH="1">
              <a:off x="5181938" y="350658"/>
              <a:ext cx="684076" cy="18002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/>
            <p:cNvCxnSpPr>
              <a:stCxn id="25" idx="2"/>
              <a:endCxn id="27" idx="0"/>
            </p:cNvCxnSpPr>
            <p:nvPr/>
          </p:nvCxnSpPr>
          <p:spPr>
            <a:xfrm rot="5400000">
              <a:off x="2445634" y="2474894"/>
              <a:ext cx="46805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/>
            <p:cNvCxnSpPr>
              <a:stCxn id="26" idx="2"/>
              <a:endCxn id="28" idx="0"/>
            </p:cNvCxnSpPr>
            <p:nvPr/>
          </p:nvCxnSpPr>
          <p:spPr>
            <a:xfrm rot="5400000">
              <a:off x="6190050" y="2474894"/>
              <a:ext cx="46805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テキスト ボックス 32"/>
            <p:cNvSpPr txBox="1"/>
            <p:nvPr/>
          </p:nvSpPr>
          <p:spPr>
            <a:xfrm>
              <a:off x="4625999" y="980728"/>
              <a:ext cx="2044197" cy="325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700" dirty="0" err="1" smtClean="0"/>
                <a:t>autogen</a:t>
              </a:r>
              <a:r>
                <a:rPr kumimoji="1" lang="en-US" altLang="ja-JP" sz="700" dirty="0" smtClean="0"/>
                <a:t>/make dist (on Linux)</a:t>
              </a:r>
              <a:endParaRPr kumimoji="1" lang="ja-JP" altLang="en-US" sz="700" dirty="0"/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1301367" y="2247255"/>
              <a:ext cx="1462896" cy="5004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700" dirty="0" smtClean="0"/>
                <a:t>configure/make</a:t>
              </a:r>
            </a:p>
            <a:p>
              <a:pPr algn="ctr"/>
              <a:r>
                <a:rPr kumimoji="1" lang="en-US" altLang="ja-JP" sz="700" dirty="0" smtClean="0"/>
                <a:t>(build by </a:t>
              </a:r>
              <a:r>
                <a:rPr kumimoji="1" lang="en-US" altLang="ja-JP" sz="700" dirty="0" err="1" smtClean="0"/>
                <a:t>autotools</a:t>
              </a:r>
              <a:r>
                <a:rPr kumimoji="1" lang="en-US" altLang="ja-JP" sz="700" dirty="0" smtClean="0"/>
                <a:t>)</a:t>
              </a:r>
              <a:endParaRPr kumimoji="1" lang="ja-JP" altLang="en-US" sz="700" dirty="0"/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6334067" y="2247255"/>
              <a:ext cx="1843480" cy="5004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700" dirty="0" err="1" smtClean="0"/>
                <a:t>autobuild_vc</a:t>
              </a:r>
              <a:r>
                <a:rPr lang="en-US" altLang="ja-JP" sz="700" dirty="0" smtClean="0"/>
                <a:t>?.bat</a:t>
              </a:r>
              <a:endParaRPr kumimoji="1" lang="en-US" altLang="ja-JP" sz="700" dirty="0" smtClean="0"/>
            </a:p>
            <a:p>
              <a:pPr algn="ctr"/>
              <a:r>
                <a:rPr kumimoji="1" lang="en-US" altLang="ja-JP" sz="700" dirty="0" smtClean="0"/>
                <a:t>(build by </a:t>
              </a:r>
              <a:r>
                <a:rPr kumimoji="1" lang="en-US" altLang="ja-JP" sz="700" dirty="0" err="1" smtClean="0"/>
                <a:t>vcbuild</a:t>
              </a:r>
              <a:r>
                <a:rPr kumimoji="1" lang="en-US" altLang="ja-JP" sz="700" dirty="0" smtClean="0"/>
                <a:t> and </a:t>
              </a:r>
              <a:r>
                <a:rPr kumimoji="1" lang="en-US" altLang="ja-JP" sz="700" dirty="0" err="1" smtClean="0"/>
                <a:t>WiX</a:t>
              </a:r>
              <a:r>
                <a:rPr kumimoji="1" lang="en-US" altLang="ja-JP" sz="700" dirty="0" smtClean="0"/>
                <a:t>)</a:t>
              </a:r>
              <a:endParaRPr kumimoji="1" lang="ja-JP" altLang="en-US" sz="700" dirty="0"/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6424076" y="1340768"/>
              <a:ext cx="1697503" cy="325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700" dirty="0" err="1" smtClean="0"/>
                <a:t>OpenRTM-aist-X.X.X.zip</a:t>
              </a:r>
              <a:endParaRPr kumimoji="1" lang="ja-JP" altLang="en-US" sz="700" dirty="0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899592" y="1340768"/>
              <a:ext cx="1864334" cy="325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700" dirty="0" err="1" smtClean="0"/>
                <a:t>OpenRTM-aist-X.X.X.tar.gz</a:t>
              </a:r>
              <a:endParaRPr kumimoji="1" lang="ja-JP" altLang="en-US" sz="7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315</Words>
  <Application>Microsoft Office PowerPoint</Application>
  <PresentationFormat>画面に合わせる (4:3)</PresentationFormat>
  <Paragraphs>99</Paragraphs>
  <Slides>3</Slides>
  <Notes>3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テーマ</vt:lpstr>
      <vt:lpstr>スライド 1</vt:lpstr>
      <vt:lpstr>スライド 2</vt:lpstr>
      <vt:lpstr>スライド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cp:lastModifiedBy>LeeHyun-deok</cp:lastModifiedBy>
  <cp:revision>12</cp:revision>
  <dcterms:modified xsi:type="dcterms:W3CDTF">2010-08-16T05:34:34Z</dcterms:modified>
</cp:coreProperties>
</file>