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810DC-FF4F-48F0-BC2D-9530425C407D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D7A0E-7391-4545-9A93-10B04AF8C548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1" rIns="91401" bIns="45701" anchor="b"/>
          <a:lstStyle/>
          <a:p>
            <a:pPr algn="r" defTabSz="914423"/>
            <a:fld id="{346C8281-E74F-4DCB-8EB5-DDE2767C4283}" type="slidenum">
              <a:rPr lang="en-US" altLang="ja-JP" sz="1200"/>
              <a:pPr algn="r" defTabSz="914423"/>
              <a:t>4</a:t>
            </a:fld>
            <a:endParaRPr lang="en-US" altLang="ja-JP" sz="1200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D7A0E-7391-4545-9A93-10B04AF8C54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1757508" y="2555619"/>
            <a:ext cx="5766822" cy="3063700"/>
            <a:chOff x="1769981" y="2035127"/>
            <a:chExt cx="3705406" cy="1968547"/>
          </a:xfrm>
        </p:grpSpPr>
        <p:sp>
          <p:nvSpPr>
            <p:cNvPr id="5" name="Rectangle 503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6" name="Rectangle 504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7" name="Rectangle 505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8" name="Rectangle 506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9" name="Rectangle 507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0" name="Rectangle 508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1" name="Rectangle 509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2" name="Rectangle 510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3" name="Rectangle 511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4" name="Rectangle 512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5" name="Rectangle 513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6" name="Rectangle 514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7" name="Rectangle 515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8" name="Rectangle 597"/>
            <p:cNvSpPr>
              <a:spLocks noChangeArrowheads="1"/>
            </p:cNvSpPr>
            <p:nvPr/>
          </p:nvSpPr>
          <p:spPr bwMode="auto">
            <a:xfrm>
              <a:off x="4691582" y="3349578"/>
              <a:ext cx="707604" cy="31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ja-JP" altLang="en-US" sz="1600" dirty="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アーム</a:t>
              </a:r>
            </a:p>
            <a:p>
              <a:pPr algn="r"/>
              <a:r>
                <a:rPr lang="ja-JP" altLang="en-US" sz="1600" dirty="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コンポーネント</a:t>
              </a:r>
              <a:endParaRPr lang="ja-JP" altLang="en-US" sz="3600" dirty="0"/>
            </a:p>
          </p:txBody>
        </p:sp>
        <p:grpSp>
          <p:nvGrpSpPr>
            <p:cNvPr id="19" name="Group 1095"/>
            <p:cNvGrpSpPr>
              <a:grpSpLocks/>
            </p:cNvGrpSpPr>
            <p:nvPr/>
          </p:nvGrpSpPr>
          <p:grpSpPr bwMode="auto">
            <a:xfrm>
              <a:off x="4235549" y="2709813"/>
              <a:ext cx="271463" cy="139700"/>
              <a:chOff x="3433" y="4560"/>
              <a:chExt cx="127" cy="67"/>
            </a:xfrm>
          </p:grpSpPr>
          <p:sp>
            <p:nvSpPr>
              <p:cNvPr id="20" name="Rectangle 1096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  <p:sp>
            <p:nvSpPr>
              <p:cNvPr id="21" name="Rectangle 1097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</p:grpSp>
        <p:pic>
          <p:nvPicPr>
            <p:cNvPr id="22" name="Picture 15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5262" y="2603451"/>
              <a:ext cx="8921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" name="Group 1510"/>
            <p:cNvGrpSpPr>
              <a:grpSpLocks/>
            </p:cNvGrpSpPr>
            <p:nvPr/>
          </p:nvGrpSpPr>
          <p:grpSpPr bwMode="auto">
            <a:xfrm>
              <a:off x="4235549" y="3406726"/>
              <a:ext cx="271463" cy="139700"/>
              <a:chOff x="3433" y="4560"/>
              <a:chExt cx="127" cy="67"/>
            </a:xfrm>
          </p:grpSpPr>
          <p:sp>
            <p:nvSpPr>
              <p:cNvPr id="24" name="Rectangle 1511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  <p:sp>
            <p:nvSpPr>
              <p:cNvPr id="25" name="Rectangle 1512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</p:grpSp>
        <p:sp>
          <p:nvSpPr>
            <p:cNvPr id="26" name="Oval 1513"/>
            <p:cNvSpPr>
              <a:spLocks noChangeArrowheads="1"/>
            </p:cNvSpPr>
            <p:nvPr/>
          </p:nvSpPr>
          <p:spPr bwMode="auto">
            <a:xfrm>
              <a:off x="3808512" y="2709813"/>
              <a:ext cx="136525" cy="13970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600" dirty="0"/>
            </a:p>
          </p:txBody>
        </p:sp>
        <p:cxnSp>
          <p:nvCxnSpPr>
            <p:cNvPr id="27" name="AutoShape 1514"/>
            <p:cNvCxnSpPr>
              <a:cxnSpLocks noChangeShapeType="1"/>
              <a:stCxn id="26" idx="6"/>
            </p:cNvCxnSpPr>
            <p:nvPr/>
          </p:nvCxnSpPr>
          <p:spPr bwMode="auto">
            <a:xfrm>
              <a:off x="3945037" y="2779663"/>
              <a:ext cx="2905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Rectangle 1515"/>
            <p:cNvSpPr>
              <a:spLocks noChangeArrowheads="1"/>
            </p:cNvSpPr>
            <p:nvPr/>
          </p:nvSpPr>
          <p:spPr bwMode="auto">
            <a:xfrm>
              <a:off x="1979712" y="2070051"/>
              <a:ext cx="1363662" cy="1262062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3600" dirty="0"/>
            </a:p>
          </p:txBody>
        </p:sp>
        <p:sp>
          <p:nvSpPr>
            <p:cNvPr id="29" name="Line 1516"/>
            <p:cNvSpPr>
              <a:spLocks noChangeShapeType="1"/>
            </p:cNvSpPr>
            <p:nvPr/>
          </p:nvSpPr>
          <p:spPr bwMode="auto">
            <a:xfrm>
              <a:off x="1981299" y="2346276"/>
              <a:ext cx="1362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0" name="Text Box 1517"/>
            <p:cNvSpPr txBox="1">
              <a:spLocks noChangeArrowheads="1"/>
            </p:cNvSpPr>
            <p:nvPr/>
          </p:nvSpPr>
          <p:spPr bwMode="auto">
            <a:xfrm>
              <a:off x="2016223" y="2085927"/>
              <a:ext cx="1234136" cy="19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アームインターフェース</a:t>
              </a:r>
            </a:p>
          </p:txBody>
        </p:sp>
        <p:sp>
          <p:nvSpPr>
            <p:cNvPr id="31" name="Text Box 1518"/>
            <p:cNvSpPr txBox="1">
              <a:spLocks noChangeArrowheads="1"/>
            </p:cNvSpPr>
            <p:nvPr/>
          </p:nvSpPr>
          <p:spPr bwMode="auto">
            <a:xfrm>
              <a:off x="1979711" y="2420889"/>
              <a:ext cx="1360824" cy="88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・モード設定関数</a:t>
              </a:r>
            </a:p>
            <a:p>
              <a:r>
                <a:rPr lang="ja-JP" altLang="en-US" sz="1400" dirty="0"/>
                <a:t>・座標系設定関数</a:t>
              </a:r>
            </a:p>
            <a:p>
              <a:r>
                <a:rPr lang="ja-JP" altLang="en-US" sz="1400" dirty="0"/>
                <a:t>・制御パラメータ設定関数</a:t>
              </a:r>
            </a:p>
            <a:p>
              <a:r>
                <a:rPr lang="ja-JP" altLang="en-US" sz="1400" dirty="0"/>
                <a:t>・ヤコビ取得関数</a:t>
              </a:r>
            </a:p>
            <a:p>
              <a:r>
                <a:rPr lang="ja-JP" altLang="en-US" sz="1400" dirty="0"/>
                <a:t>・ステータス取得関数</a:t>
              </a:r>
            </a:p>
            <a:p>
              <a:r>
                <a:rPr lang="ja-JP" altLang="en-US" sz="1400" dirty="0"/>
                <a:t>・</a:t>
              </a:r>
              <a:r>
                <a:rPr lang="en-US" altLang="ja-JP" sz="1400" dirty="0"/>
                <a:t>etc…</a:t>
              </a:r>
            </a:p>
          </p:txBody>
        </p:sp>
        <p:sp>
          <p:nvSpPr>
            <p:cNvPr id="32" name="Line 1521"/>
            <p:cNvSpPr>
              <a:spLocks noChangeShapeType="1"/>
            </p:cNvSpPr>
            <p:nvPr/>
          </p:nvSpPr>
          <p:spPr bwMode="auto">
            <a:xfrm flipH="1" flipV="1">
              <a:off x="3194149" y="2249438"/>
              <a:ext cx="696913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3" name="Text Box 1522"/>
            <p:cNvSpPr txBox="1">
              <a:spLocks noChangeArrowheads="1"/>
            </p:cNvSpPr>
            <p:nvPr/>
          </p:nvSpPr>
          <p:spPr bwMode="auto">
            <a:xfrm>
              <a:off x="1769981" y="3330999"/>
              <a:ext cx="1783121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/>
                <a:t>他のコンポーネント・</a:t>
              </a:r>
            </a:p>
            <a:p>
              <a:pPr algn="ctr"/>
              <a:r>
                <a:rPr lang="ja-JP" altLang="en-US" sz="1600" dirty="0"/>
                <a:t>上位アプリケーションから利用</a:t>
              </a:r>
            </a:p>
          </p:txBody>
        </p:sp>
        <p:sp>
          <p:nvSpPr>
            <p:cNvPr id="34" name="Line 1523"/>
            <p:cNvSpPr>
              <a:spLocks noChangeShapeType="1"/>
            </p:cNvSpPr>
            <p:nvPr/>
          </p:nvSpPr>
          <p:spPr bwMode="auto">
            <a:xfrm>
              <a:off x="3868837" y="3467051"/>
              <a:ext cx="366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5" name="Text Box 1524"/>
            <p:cNvSpPr txBox="1">
              <a:spLocks noChangeArrowheads="1"/>
            </p:cNvSpPr>
            <p:nvPr/>
          </p:nvSpPr>
          <p:spPr bwMode="auto">
            <a:xfrm>
              <a:off x="3714030" y="3511503"/>
              <a:ext cx="736650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/>
                <a:t>手先位置・</a:t>
              </a:r>
            </a:p>
            <a:p>
              <a:pPr algn="ctr"/>
              <a:r>
                <a:rPr lang="ja-JP" altLang="en-US" sz="1600" dirty="0"/>
                <a:t>速度データ</a:t>
              </a:r>
            </a:p>
          </p:txBody>
        </p:sp>
        <p:sp>
          <p:nvSpPr>
            <p:cNvPr id="36" name="Text Box 1525"/>
            <p:cNvSpPr txBox="1">
              <a:spLocks noChangeArrowheads="1"/>
            </p:cNvSpPr>
            <p:nvPr/>
          </p:nvSpPr>
          <p:spPr bwMode="auto">
            <a:xfrm>
              <a:off x="4025454" y="2035127"/>
              <a:ext cx="948828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/>
                <a:t>サービスポート</a:t>
              </a:r>
            </a:p>
          </p:txBody>
        </p:sp>
        <p:sp>
          <p:nvSpPr>
            <p:cNvPr id="37" name="Text Box 1526"/>
            <p:cNvSpPr txBox="1">
              <a:spLocks noChangeArrowheads="1"/>
            </p:cNvSpPr>
            <p:nvPr/>
          </p:nvSpPr>
          <p:spPr bwMode="auto">
            <a:xfrm>
              <a:off x="4563568" y="3786140"/>
              <a:ext cx="810809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600" dirty="0"/>
                <a:t>データポート</a:t>
              </a:r>
            </a:p>
          </p:txBody>
        </p:sp>
        <p:sp>
          <p:nvSpPr>
            <p:cNvPr id="38" name="Line 1527"/>
            <p:cNvSpPr>
              <a:spLocks noChangeShapeType="1"/>
            </p:cNvSpPr>
            <p:nvPr/>
          </p:nvSpPr>
          <p:spPr bwMode="auto">
            <a:xfrm flipH="1">
              <a:off x="4291112" y="2249438"/>
              <a:ext cx="236537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9" name="Line 1528"/>
            <p:cNvSpPr>
              <a:spLocks noChangeShapeType="1"/>
            </p:cNvSpPr>
            <p:nvPr/>
          </p:nvSpPr>
          <p:spPr bwMode="auto">
            <a:xfrm flipH="1" flipV="1">
              <a:off x="4368899" y="3511501"/>
              <a:ext cx="45720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940152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24128" y="392467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3" idx="3"/>
            <a:endCxn id="7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アーチ 9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788024" y="314096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アーチ 11"/>
          <p:cNvSpPr/>
          <p:nvPr/>
        </p:nvSpPr>
        <p:spPr>
          <a:xfrm rot="16200000">
            <a:off x="4716016" y="306896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5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3" idx="3"/>
          </p:cNvCxnSpPr>
          <p:nvPr/>
        </p:nvCxnSpPr>
        <p:spPr>
          <a:xfrm>
            <a:off x="3779912" y="3145160"/>
            <a:ext cx="941557" cy="9920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1"/>
            <a:endCxn id="11" idx="6"/>
          </p:cNvCxnSpPr>
          <p:nvPr/>
        </p:nvCxnSpPr>
        <p:spPr>
          <a:xfrm rot="10800000" flipV="1">
            <a:off x="5004048" y="3145160"/>
            <a:ext cx="720080" cy="1038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アーチ 21"/>
          <p:cNvSpPr/>
          <p:nvPr/>
        </p:nvSpPr>
        <p:spPr>
          <a:xfrm rot="16200000">
            <a:off x="4427984" y="342900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3" idx="3"/>
          </p:cNvCxnSpPr>
          <p:nvPr/>
        </p:nvCxnSpPr>
        <p:spPr>
          <a:xfrm>
            <a:off x="3779912" y="3145160"/>
            <a:ext cx="668996" cy="4157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5004048" y="400506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コネクタ 26"/>
          <p:cNvCxnSpPr>
            <a:stCxn id="6" idx="1"/>
            <a:endCxn id="25" idx="6"/>
          </p:cNvCxnSpPr>
          <p:nvPr/>
        </p:nvCxnSpPr>
        <p:spPr>
          <a:xfrm rot="10800000" flipV="1">
            <a:off x="5220072" y="4072880"/>
            <a:ext cx="504056" cy="401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" idx="2"/>
            <a:endCxn id="30" idx="0"/>
          </p:cNvCxnSpPr>
          <p:nvPr/>
        </p:nvCxnSpPr>
        <p:spPr>
          <a:xfrm rot="16200000" flipH="1">
            <a:off x="3120807" y="3728065"/>
            <a:ext cx="576064" cy="22821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95936" y="5157192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4" idx="2"/>
            <a:endCxn id="30" idx="0"/>
          </p:cNvCxnSpPr>
          <p:nvPr/>
        </p:nvCxnSpPr>
        <p:spPr>
          <a:xfrm rot="5400000">
            <a:off x="5605083" y="3525979"/>
            <a:ext cx="576064" cy="26863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79912" y="4437112"/>
            <a:ext cx="6463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포트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34" idx="0"/>
            <a:endCxn id="3" idx="2"/>
          </p:cNvCxnSpPr>
          <p:nvPr/>
        </p:nvCxnSpPr>
        <p:spPr>
          <a:xfrm rot="16200000" flipV="1">
            <a:off x="3279613" y="3613647"/>
            <a:ext cx="1143744" cy="5031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4" idx="0"/>
            <a:endCxn id="5" idx="2"/>
          </p:cNvCxnSpPr>
          <p:nvPr/>
        </p:nvCxnSpPr>
        <p:spPr>
          <a:xfrm rot="5400000" flipH="1" flipV="1">
            <a:off x="4431741" y="2964705"/>
            <a:ext cx="1143744" cy="18010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4" idx="0"/>
            <a:endCxn id="6" idx="2"/>
          </p:cNvCxnSpPr>
          <p:nvPr/>
        </p:nvCxnSpPr>
        <p:spPr>
          <a:xfrm rot="5400000" flipH="1" flipV="1">
            <a:off x="4895601" y="3428565"/>
            <a:ext cx="216024" cy="18010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847072" y="2276872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연결된 인터페이스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メモ 1"/>
          <p:cNvSpPr/>
          <p:nvPr/>
        </p:nvSpPr>
        <p:spPr>
          <a:xfrm>
            <a:off x="3419872" y="476672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IDL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455876" y="1916832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IDL</a:t>
            </a:r>
            <a:r>
              <a:rPr lang="ja-JP" altLang="en-US" sz="1600" dirty="0" smtClean="0"/>
              <a:t>コンパイラ</a:t>
            </a:r>
            <a:endParaRPr kumimoji="1" lang="en-US" altLang="ja-JP" sz="1600" dirty="0" smtClean="0"/>
          </a:p>
        </p:txBody>
      </p:sp>
      <p:sp>
        <p:nvSpPr>
          <p:cNvPr id="4" name="メモ 3"/>
          <p:cNvSpPr/>
          <p:nvPr/>
        </p:nvSpPr>
        <p:spPr>
          <a:xfrm>
            <a:off x="1907704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スタブ定義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4932040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スケルトン定義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メモ 5"/>
          <p:cNvSpPr/>
          <p:nvPr/>
        </p:nvSpPr>
        <p:spPr>
          <a:xfrm>
            <a:off x="1907704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クライアントコード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メモ 6"/>
          <p:cNvSpPr/>
          <p:nvPr/>
        </p:nvSpPr>
        <p:spPr>
          <a:xfrm>
            <a:off x="4932040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サーバントクラス定義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（サーバコード）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endCxn id="3" idx="0"/>
          </p:cNvCxnSpPr>
          <p:nvPr/>
        </p:nvCxnSpPr>
        <p:spPr>
          <a:xfrm rot="5400000">
            <a:off x="4284167" y="1700610"/>
            <a:ext cx="432048" cy="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3" idx="2"/>
            <a:endCxn id="4" idx="0"/>
          </p:cNvCxnSpPr>
          <p:nvPr/>
        </p:nvCxnSpPr>
        <p:spPr>
          <a:xfrm rot="5400000">
            <a:off x="3455876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3" idx="2"/>
            <a:endCxn id="5" idx="0"/>
          </p:cNvCxnSpPr>
          <p:nvPr/>
        </p:nvCxnSpPr>
        <p:spPr>
          <a:xfrm rot="16200000" flipH="1">
            <a:off x="4968044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0"/>
            <a:endCxn id="4" idx="2"/>
          </p:cNvCxnSpPr>
          <p:nvPr/>
        </p:nvCxnSpPr>
        <p:spPr>
          <a:xfrm rot="5400000" flipH="1" flipV="1">
            <a:off x="2771800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0"/>
            <a:endCxn id="5" idx="2"/>
          </p:cNvCxnSpPr>
          <p:nvPr/>
        </p:nvCxnSpPr>
        <p:spPr>
          <a:xfrm rot="5400000" flipH="1" flipV="1">
            <a:off x="5796136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二等辺三角形 20"/>
          <p:cNvSpPr/>
          <p:nvPr/>
        </p:nvSpPr>
        <p:spPr>
          <a:xfrm>
            <a:off x="5932657" y="4293096"/>
            <a:ext cx="144016" cy="2160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19535" y="151752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コンパイル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95736" y="255561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スタブ生成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76253" y="2258288"/>
            <a:ext cx="21435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/>
              <a:t>スケルトン生成</a:t>
            </a:r>
            <a:endParaRPr kumimoji="1" lang="en-US" altLang="ja-JP" sz="1600" dirty="0" smtClean="0"/>
          </a:p>
          <a:p>
            <a:pPr algn="ctr"/>
            <a:r>
              <a:rPr lang="ja-JP" altLang="en-US" sz="1100" dirty="0" smtClean="0"/>
              <a:t>（サーバントクラス定義ファイルが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生成される場合もある）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12160" y="43651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継承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92789" y="43651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利用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メモ 1"/>
          <p:cNvSpPr/>
          <p:nvPr/>
        </p:nvSpPr>
        <p:spPr>
          <a:xfrm>
            <a:off x="3419872" y="476672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IDL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455876" y="1916832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IDL compiler</a:t>
            </a:r>
          </a:p>
        </p:txBody>
      </p:sp>
      <p:sp>
        <p:nvSpPr>
          <p:cNvPr id="4" name="メモ 3"/>
          <p:cNvSpPr/>
          <p:nvPr/>
        </p:nvSpPr>
        <p:spPr>
          <a:xfrm>
            <a:off x="1907704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Stub definition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4932040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Skeleton defintion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メモ 5"/>
          <p:cNvSpPr/>
          <p:nvPr/>
        </p:nvSpPr>
        <p:spPr>
          <a:xfrm>
            <a:off x="1907704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Client code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メモ 6"/>
          <p:cNvSpPr/>
          <p:nvPr/>
        </p:nvSpPr>
        <p:spPr>
          <a:xfrm>
            <a:off x="4932040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Servant class defintion</a:t>
            </a: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(Server code)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endCxn id="3" idx="0"/>
          </p:cNvCxnSpPr>
          <p:nvPr/>
        </p:nvCxnSpPr>
        <p:spPr>
          <a:xfrm rot="5400000">
            <a:off x="4284167" y="1700610"/>
            <a:ext cx="432048" cy="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3" idx="2"/>
            <a:endCxn id="4" idx="0"/>
          </p:cNvCxnSpPr>
          <p:nvPr/>
        </p:nvCxnSpPr>
        <p:spPr>
          <a:xfrm rot="5400000">
            <a:off x="3455876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3" idx="2"/>
            <a:endCxn id="5" idx="0"/>
          </p:cNvCxnSpPr>
          <p:nvPr/>
        </p:nvCxnSpPr>
        <p:spPr>
          <a:xfrm rot="16200000" flipH="1">
            <a:off x="4968044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0"/>
            <a:endCxn id="4" idx="2"/>
          </p:cNvCxnSpPr>
          <p:nvPr/>
        </p:nvCxnSpPr>
        <p:spPr>
          <a:xfrm rot="5400000" flipH="1" flipV="1">
            <a:off x="2771800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0"/>
            <a:endCxn id="5" idx="2"/>
          </p:cNvCxnSpPr>
          <p:nvPr/>
        </p:nvCxnSpPr>
        <p:spPr>
          <a:xfrm rot="5400000" flipH="1" flipV="1">
            <a:off x="5796136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二等辺三角形 20"/>
          <p:cNvSpPr/>
          <p:nvPr/>
        </p:nvSpPr>
        <p:spPr>
          <a:xfrm>
            <a:off x="5932657" y="4293096"/>
            <a:ext cx="144016" cy="2160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19535" y="151752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Compile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51807" y="2555612"/>
            <a:ext cx="1512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Stub generation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23709" y="2258288"/>
            <a:ext cx="184864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Skeleton generation</a:t>
            </a:r>
            <a:endParaRPr kumimoji="1" lang="en-US" altLang="ja-JP" sz="1600" dirty="0" smtClean="0"/>
          </a:p>
          <a:p>
            <a:pPr algn="ctr"/>
            <a:r>
              <a:rPr lang="en-US" altLang="ja-JP" sz="1100" dirty="0" smtClean="0"/>
              <a:t>(some times servant </a:t>
            </a:r>
          </a:p>
          <a:p>
            <a:pPr algn="ctr"/>
            <a:r>
              <a:rPr lang="en-US" altLang="ja-JP" sz="1100" dirty="0" smtClean="0"/>
              <a:t>implementation</a:t>
            </a:r>
          </a:p>
          <a:p>
            <a:pPr algn="ctr"/>
            <a:r>
              <a:rPr lang="en-US" altLang="ja-JP" sz="1100" dirty="0" smtClean="0"/>
              <a:t>files also generated)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12160" y="4365104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inherit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92789" y="4365104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use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メモ 1"/>
          <p:cNvSpPr/>
          <p:nvPr/>
        </p:nvSpPr>
        <p:spPr>
          <a:xfrm>
            <a:off x="3419872" y="476672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IDL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file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455876" y="1916832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IDL</a:t>
            </a:r>
            <a:r>
              <a:rPr kumimoji="1" lang="ko-KR" altLang="en-US" sz="1600" dirty="0" smtClean="0"/>
              <a:t>컴파일러</a:t>
            </a:r>
            <a:endParaRPr kumimoji="1" lang="en-US" altLang="ja-JP" sz="1600" dirty="0" smtClean="0"/>
          </a:p>
        </p:txBody>
      </p:sp>
      <p:sp>
        <p:nvSpPr>
          <p:cNvPr id="4" name="メモ 3"/>
          <p:cNvSpPr/>
          <p:nvPr/>
        </p:nvSpPr>
        <p:spPr>
          <a:xfrm>
            <a:off x="1907704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tx1"/>
                </a:solidFill>
              </a:rPr>
              <a:t>스텁 정의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メモ 4"/>
          <p:cNvSpPr/>
          <p:nvPr/>
        </p:nvSpPr>
        <p:spPr>
          <a:xfrm>
            <a:off x="4932040" y="328498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tx1"/>
                </a:solidFill>
              </a:rPr>
              <a:t>스켈레톤 정의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メモ 5"/>
          <p:cNvSpPr/>
          <p:nvPr/>
        </p:nvSpPr>
        <p:spPr>
          <a:xfrm>
            <a:off x="1907704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tx1"/>
                </a:solidFill>
              </a:rPr>
              <a:t>클라이언트 코드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メモ 6"/>
          <p:cNvSpPr/>
          <p:nvPr/>
        </p:nvSpPr>
        <p:spPr>
          <a:xfrm>
            <a:off x="4932040" y="4725144"/>
            <a:ext cx="2160240" cy="1008112"/>
          </a:xfrm>
          <a:prstGeom prst="foldedCorner">
            <a:avLst>
              <a:gd name="adj" fmla="val 278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tx1"/>
                </a:solidFill>
              </a:rPr>
              <a:t>하위 클래스 정의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ko-KR" altLang="en-US" sz="1600" dirty="0" smtClean="0">
                <a:solidFill>
                  <a:schemeClr val="tx1"/>
                </a:solidFill>
              </a:rPr>
              <a:t>서버 코드</a:t>
            </a:r>
            <a:r>
              <a:rPr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endCxn id="3" idx="0"/>
          </p:cNvCxnSpPr>
          <p:nvPr/>
        </p:nvCxnSpPr>
        <p:spPr>
          <a:xfrm rot="5400000">
            <a:off x="4284167" y="1700610"/>
            <a:ext cx="432048" cy="3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3" idx="2"/>
            <a:endCxn id="4" idx="0"/>
          </p:cNvCxnSpPr>
          <p:nvPr/>
        </p:nvCxnSpPr>
        <p:spPr>
          <a:xfrm rot="5400000">
            <a:off x="3455876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3" idx="2"/>
            <a:endCxn id="5" idx="0"/>
          </p:cNvCxnSpPr>
          <p:nvPr/>
        </p:nvCxnSpPr>
        <p:spPr>
          <a:xfrm rot="16200000" flipH="1">
            <a:off x="4968044" y="2240868"/>
            <a:ext cx="576064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0"/>
            <a:endCxn id="4" idx="2"/>
          </p:cNvCxnSpPr>
          <p:nvPr/>
        </p:nvCxnSpPr>
        <p:spPr>
          <a:xfrm rot="5400000" flipH="1" flipV="1">
            <a:off x="2771800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0"/>
            <a:endCxn id="5" idx="2"/>
          </p:cNvCxnSpPr>
          <p:nvPr/>
        </p:nvCxnSpPr>
        <p:spPr>
          <a:xfrm rot="5400000" flipH="1" flipV="1">
            <a:off x="5796136" y="4509120"/>
            <a:ext cx="43204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二等辺三角形 20"/>
          <p:cNvSpPr/>
          <p:nvPr/>
        </p:nvSpPr>
        <p:spPr>
          <a:xfrm>
            <a:off x="5932657" y="4293096"/>
            <a:ext cx="144016" cy="2160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19535" y="15175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컴파일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95736" y="255561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스텁 생성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67014" y="2258288"/>
            <a:ext cx="17620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 smtClean="0"/>
              <a:t>스켈레톤 생성</a:t>
            </a:r>
            <a:endParaRPr kumimoji="1" lang="en-US" altLang="ko-KR" sz="1600" dirty="0" smtClean="0"/>
          </a:p>
          <a:p>
            <a:pPr algn="ctr"/>
            <a:r>
              <a:rPr lang="ja-JP" altLang="en-US" sz="1100" dirty="0" smtClean="0"/>
              <a:t>（</a:t>
            </a:r>
            <a:r>
              <a:rPr lang="ko-KR" altLang="en-US" sz="1100" dirty="0" smtClean="0"/>
              <a:t>하위 클래스 정의 파일이</a:t>
            </a:r>
            <a:endParaRPr lang="en-US" altLang="ja-JP" sz="1100" dirty="0" smtClean="0"/>
          </a:p>
          <a:p>
            <a:pPr algn="ctr"/>
            <a:r>
              <a:rPr lang="ko-KR" altLang="en-US" sz="1100" dirty="0" smtClean="0"/>
              <a:t>생성되는 경우도 있음</a:t>
            </a:r>
            <a:r>
              <a:rPr lang="ja-JP" altLang="en-US" sz="1100" dirty="0" smtClean="0"/>
              <a:t>）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12160" y="43651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계승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92789" y="43651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이용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 flipH="1">
            <a:off x="5940152" y="2636912"/>
            <a:ext cx="1656184" cy="1728192"/>
            <a:chOff x="1907704" y="2636912"/>
            <a:chExt cx="1656184" cy="1728192"/>
          </a:xfrm>
        </p:grpSpPr>
        <p:cxnSp>
          <p:nvCxnSpPr>
            <p:cNvPr id="44" name="直線コネクタ 43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/>
          <p:cNvGrpSpPr/>
          <p:nvPr/>
        </p:nvGrpSpPr>
        <p:grpSpPr>
          <a:xfrm>
            <a:off x="1907704" y="2636912"/>
            <a:ext cx="1656184" cy="1728192"/>
            <a:chOff x="1907704" y="2636912"/>
            <a:chExt cx="1656184" cy="1728192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>
            <a:stCxn id="2" idx="3"/>
            <a:endCxn id="4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5400000">
            <a:off x="4644008" y="3212976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3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" idx="1"/>
          </p:cNvCxnSpPr>
          <p:nvPr/>
        </p:nvCxnSpPr>
        <p:spPr>
          <a:xfrm rot="10800000" flipV="1">
            <a:off x="5002924" y="3145159"/>
            <a:ext cx="721204" cy="24968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アーチ 11"/>
          <p:cNvSpPr/>
          <p:nvPr/>
        </p:nvSpPr>
        <p:spPr>
          <a:xfrm rot="5400000">
            <a:off x="4499992" y="3861048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2040" y="1988840"/>
            <a:ext cx="16289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abc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>
            <a:stCxn id="3" idx="1"/>
          </p:cNvCxnSpPr>
          <p:nvPr/>
        </p:nvCxnSpPr>
        <p:spPr>
          <a:xfrm rot="10800000" flipV="1">
            <a:off x="4855780" y="3145159"/>
            <a:ext cx="868349" cy="9013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04048" y="4221088"/>
            <a:ext cx="15937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ghi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2080" y="3429000"/>
            <a:ext cx="160973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def</a:t>
            </a:r>
            <a:endParaRPr kumimoji="1" lang="ja-JP" altLang="en-US" sz="1400" dirty="0"/>
          </a:p>
        </p:txBody>
      </p:sp>
      <p:cxnSp>
        <p:nvCxnSpPr>
          <p:cNvPr id="28" name="直線コネクタ 27"/>
          <p:cNvCxnSpPr>
            <a:stCxn id="14" idx="1"/>
            <a:endCxn id="6" idx="0"/>
          </p:cNvCxnSpPr>
          <p:nvPr/>
        </p:nvCxnSpPr>
        <p:spPr>
          <a:xfrm rot="10800000" flipV="1">
            <a:off x="4608004" y="2250449"/>
            <a:ext cx="324036" cy="33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6" idx="1"/>
            <a:endCxn id="8" idx="1"/>
          </p:cNvCxnSpPr>
          <p:nvPr/>
        </p:nvCxnSpPr>
        <p:spPr>
          <a:xfrm rot="10800000">
            <a:off x="4824028" y="3549992"/>
            <a:ext cx="468052" cy="14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5" idx="1"/>
            <a:endCxn id="12" idx="1"/>
          </p:cNvCxnSpPr>
          <p:nvPr/>
        </p:nvCxnSpPr>
        <p:spPr>
          <a:xfrm rot="10800000">
            <a:off x="4680012" y="4198064"/>
            <a:ext cx="324036" cy="284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555776" y="1988840"/>
            <a:ext cx="16289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型</a:t>
            </a:r>
            <a:r>
              <a:rPr kumimoji="1" lang="en-US" altLang="ja-JP" sz="1400" dirty="0" smtClean="0"/>
              <a:t>: A</a:t>
            </a:r>
          </a:p>
          <a:p>
            <a:r>
              <a:rPr lang="ja-JP" altLang="en-US" sz="1400" dirty="0" smtClean="0"/>
              <a:t>インスタンス名</a:t>
            </a:r>
            <a:r>
              <a:rPr lang="en-US" altLang="ja-JP" sz="1400" dirty="0" smtClean="0"/>
              <a:t>: abc</a:t>
            </a:r>
            <a:endParaRPr kumimoji="1" lang="ja-JP" altLang="en-US" sz="1400" dirty="0"/>
          </a:p>
        </p:txBody>
      </p:sp>
      <p:cxnSp>
        <p:nvCxnSpPr>
          <p:cNvPr id="35" name="直線コネクタ 34"/>
          <p:cNvCxnSpPr>
            <a:stCxn id="33" idx="3"/>
            <a:endCxn id="4" idx="1"/>
          </p:cNvCxnSpPr>
          <p:nvPr/>
        </p:nvCxnSpPr>
        <p:spPr>
          <a:xfrm>
            <a:off x="4184748" y="2250450"/>
            <a:ext cx="346880" cy="41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467544" y="2924944"/>
            <a:ext cx="2880320" cy="13681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接続時に何も指定しなければ型とインスタンス名が同じインターフェース同士が自動的に接続される。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42"/>
          <p:cNvGrpSpPr/>
          <p:nvPr/>
        </p:nvGrpSpPr>
        <p:grpSpPr>
          <a:xfrm flipH="1">
            <a:off x="5940152" y="2636912"/>
            <a:ext cx="1656184" cy="1728192"/>
            <a:chOff x="1907704" y="2636912"/>
            <a:chExt cx="1656184" cy="1728192"/>
          </a:xfrm>
        </p:grpSpPr>
        <p:cxnSp>
          <p:nvCxnSpPr>
            <p:cNvPr id="44" name="直線コネクタ 43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41"/>
          <p:cNvGrpSpPr/>
          <p:nvPr/>
        </p:nvGrpSpPr>
        <p:grpSpPr>
          <a:xfrm>
            <a:off x="1907704" y="2636912"/>
            <a:ext cx="1656184" cy="1728192"/>
            <a:chOff x="1907704" y="2636912"/>
            <a:chExt cx="1656184" cy="1728192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>
            <a:stCxn id="2" idx="3"/>
            <a:endCxn id="4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5400000">
            <a:off x="4644008" y="3212976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3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" idx="1"/>
          </p:cNvCxnSpPr>
          <p:nvPr/>
        </p:nvCxnSpPr>
        <p:spPr>
          <a:xfrm rot="10800000" flipV="1">
            <a:off x="5002924" y="3145159"/>
            <a:ext cx="721204" cy="24968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アーチ 11"/>
          <p:cNvSpPr/>
          <p:nvPr/>
        </p:nvSpPr>
        <p:spPr>
          <a:xfrm rot="5400000">
            <a:off x="4499992" y="3861048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2040" y="1988840"/>
            <a:ext cx="15959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</a:t>
            </a:r>
            <a:r>
              <a:rPr kumimoji="1" lang="en-US" altLang="ja-JP" sz="1400" dirty="0" smtClean="0"/>
              <a:t>ype: A</a:t>
            </a:r>
          </a:p>
          <a:p>
            <a:r>
              <a:rPr lang="en-US" altLang="ja-JP" sz="1400" dirty="0" smtClean="0"/>
              <a:t>Instance name: abc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>
            <a:stCxn id="3" idx="1"/>
          </p:cNvCxnSpPr>
          <p:nvPr/>
        </p:nvCxnSpPr>
        <p:spPr>
          <a:xfrm rot="10800000" flipV="1">
            <a:off x="4855780" y="3145159"/>
            <a:ext cx="868349" cy="9013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04048" y="4221088"/>
            <a:ext cx="15606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Type: A</a:t>
            </a:r>
          </a:p>
          <a:p>
            <a:r>
              <a:rPr lang="en-US" altLang="ja-JP" sz="1400" dirty="0" smtClean="0"/>
              <a:t>Instance name: ghi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2080" y="3429000"/>
            <a:ext cx="15767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</a:t>
            </a:r>
            <a:r>
              <a:rPr kumimoji="1" lang="en-US" altLang="ja-JP" sz="1400" dirty="0" smtClean="0"/>
              <a:t>ype: A</a:t>
            </a:r>
          </a:p>
          <a:p>
            <a:r>
              <a:rPr lang="en-US" altLang="ja-JP" sz="1400" dirty="0" smtClean="0"/>
              <a:t>Instance name: def</a:t>
            </a:r>
            <a:endParaRPr kumimoji="1" lang="ja-JP" altLang="en-US" sz="1400" dirty="0"/>
          </a:p>
        </p:txBody>
      </p:sp>
      <p:cxnSp>
        <p:nvCxnSpPr>
          <p:cNvPr id="28" name="直線コネクタ 27"/>
          <p:cNvCxnSpPr>
            <a:stCxn id="14" idx="1"/>
            <a:endCxn id="6" idx="0"/>
          </p:cNvCxnSpPr>
          <p:nvPr/>
        </p:nvCxnSpPr>
        <p:spPr>
          <a:xfrm rot="10800000" flipV="1">
            <a:off x="4608004" y="2250449"/>
            <a:ext cx="324036" cy="33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6" idx="1"/>
            <a:endCxn id="8" idx="1"/>
          </p:cNvCxnSpPr>
          <p:nvPr/>
        </p:nvCxnSpPr>
        <p:spPr>
          <a:xfrm rot="10800000">
            <a:off x="4824028" y="3549992"/>
            <a:ext cx="468052" cy="14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5" idx="1"/>
            <a:endCxn id="12" idx="1"/>
          </p:cNvCxnSpPr>
          <p:nvPr/>
        </p:nvCxnSpPr>
        <p:spPr>
          <a:xfrm rot="10800000">
            <a:off x="4680012" y="4198064"/>
            <a:ext cx="324036" cy="284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555776" y="1988840"/>
            <a:ext cx="15959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</a:t>
            </a:r>
            <a:r>
              <a:rPr kumimoji="1" lang="en-US" altLang="ja-JP" sz="1400" dirty="0" smtClean="0"/>
              <a:t>ype: A</a:t>
            </a:r>
          </a:p>
          <a:p>
            <a:r>
              <a:rPr lang="en-US" altLang="ja-JP" sz="1400" dirty="0" smtClean="0"/>
              <a:t>Instance name: abc</a:t>
            </a:r>
            <a:endParaRPr kumimoji="1" lang="ja-JP" altLang="en-US" sz="1400" dirty="0"/>
          </a:p>
        </p:txBody>
      </p:sp>
      <p:cxnSp>
        <p:nvCxnSpPr>
          <p:cNvPr id="35" name="直線コネクタ 34"/>
          <p:cNvCxnSpPr>
            <a:stCxn id="33" idx="3"/>
            <a:endCxn id="4" idx="1"/>
          </p:cNvCxnSpPr>
          <p:nvPr/>
        </p:nvCxnSpPr>
        <p:spPr>
          <a:xfrm>
            <a:off x="4151726" y="2250450"/>
            <a:ext cx="379902" cy="41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467544" y="2924944"/>
            <a:ext cx="2880320" cy="13681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Interfaces that have same type and instance name will automatically be connected, if detailed conditions are not specified.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42"/>
          <p:cNvGrpSpPr/>
          <p:nvPr/>
        </p:nvGrpSpPr>
        <p:grpSpPr>
          <a:xfrm flipH="1">
            <a:off x="5940152" y="2636912"/>
            <a:ext cx="1656184" cy="1728192"/>
            <a:chOff x="1907704" y="2636912"/>
            <a:chExt cx="1656184" cy="1728192"/>
          </a:xfrm>
        </p:grpSpPr>
        <p:cxnSp>
          <p:nvCxnSpPr>
            <p:cNvPr id="44" name="直線コネクタ 43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41"/>
          <p:cNvGrpSpPr/>
          <p:nvPr/>
        </p:nvGrpSpPr>
        <p:grpSpPr>
          <a:xfrm>
            <a:off x="1907704" y="2636912"/>
            <a:ext cx="1656184" cy="1728192"/>
            <a:chOff x="1907704" y="2636912"/>
            <a:chExt cx="1656184" cy="1728192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1907704" y="2636912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2699792" y="3501008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>
            <a:stCxn id="2" idx="3"/>
            <a:endCxn id="4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5400000">
            <a:off x="4644008" y="3212976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3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3" idx="1"/>
          </p:cNvCxnSpPr>
          <p:nvPr/>
        </p:nvCxnSpPr>
        <p:spPr>
          <a:xfrm rot="10800000" flipV="1">
            <a:off x="5002924" y="3145159"/>
            <a:ext cx="721204" cy="24968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アーチ 11"/>
          <p:cNvSpPr/>
          <p:nvPr/>
        </p:nvSpPr>
        <p:spPr>
          <a:xfrm rot="5400000">
            <a:off x="4499992" y="3861048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2040" y="1988840"/>
            <a:ext cx="16466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타입</a:t>
            </a:r>
            <a:r>
              <a:rPr kumimoji="1" lang="en-US" altLang="ja-JP" sz="1400" dirty="0" smtClean="0"/>
              <a:t>: A</a:t>
            </a:r>
          </a:p>
          <a:p>
            <a:r>
              <a:rPr lang="ko-KR" altLang="en-US" sz="1400" dirty="0" smtClean="0"/>
              <a:t>인터페이스 명</a:t>
            </a:r>
            <a:r>
              <a:rPr lang="en-US" altLang="ja-JP" sz="1400" dirty="0" smtClean="0"/>
              <a:t>: abc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>
            <a:stCxn id="3" idx="1"/>
          </p:cNvCxnSpPr>
          <p:nvPr/>
        </p:nvCxnSpPr>
        <p:spPr>
          <a:xfrm rot="10800000" flipV="1">
            <a:off x="4855780" y="3145159"/>
            <a:ext cx="868349" cy="9013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04048" y="4221088"/>
            <a:ext cx="16113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타입</a:t>
            </a:r>
            <a:r>
              <a:rPr kumimoji="1" lang="en-US" altLang="ja-JP" sz="1400" dirty="0" smtClean="0"/>
              <a:t>: A</a:t>
            </a:r>
          </a:p>
          <a:p>
            <a:r>
              <a:rPr lang="ko-KR" altLang="en-US" sz="1400" dirty="0" smtClean="0"/>
              <a:t>인터페이스 명</a:t>
            </a:r>
            <a:r>
              <a:rPr lang="en-US" altLang="ja-JP" sz="1400" dirty="0" smtClean="0"/>
              <a:t>: ghi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2080" y="3429000"/>
            <a:ext cx="16273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타입</a:t>
            </a:r>
            <a:r>
              <a:rPr kumimoji="1" lang="en-US" altLang="ja-JP" sz="1400" dirty="0" smtClean="0"/>
              <a:t>: A</a:t>
            </a:r>
          </a:p>
          <a:p>
            <a:r>
              <a:rPr lang="ko-KR" altLang="en-US" sz="1400" dirty="0" smtClean="0"/>
              <a:t>인터페이스 명</a:t>
            </a:r>
            <a:r>
              <a:rPr lang="en-US" altLang="ja-JP" sz="1400" dirty="0" smtClean="0"/>
              <a:t>: def</a:t>
            </a:r>
            <a:endParaRPr kumimoji="1" lang="ja-JP" altLang="en-US" sz="1400" dirty="0"/>
          </a:p>
        </p:txBody>
      </p:sp>
      <p:cxnSp>
        <p:nvCxnSpPr>
          <p:cNvPr id="28" name="直線コネクタ 27"/>
          <p:cNvCxnSpPr>
            <a:stCxn id="14" idx="1"/>
            <a:endCxn id="6" idx="0"/>
          </p:cNvCxnSpPr>
          <p:nvPr/>
        </p:nvCxnSpPr>
        <p:spPr>
          <a:xfrm rot="10800000" flipV="1">
            <a:off x="4608004" y="2250449"/>
            <a:ext cx="324036" cy="33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6" idx="1"/>
            <a:endCxn id="8" idx="1"/>
          </p:cNvCxnSpPr>
          <p:nvPr/>
        </p:nvCxnSpPr>
        <p:spPr>
          <a:xfrm rot="10800000">
            <a:off x="4824028" y="3549992"/>
            <a:ext cx="468052" cy="14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5" idx="1"/>
            <a:endCxn id="12" idx="1"/>
          </p:cNvCxnSpPr>
          <p:nvPr/>
        </p:nvCxnSpPr>
        <p:spPr>
          <a:xfrm rot="10800000">
            <a:off x="4680012" y="4198064"/>
            <a:ext cx="324036" cy="284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555776" y="1988840"/>
            <a:ext cx="16466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타입</a:t>
            </a:r>
            <a:r>
              <a:rPr kumimoji="1" lang="en-US" altLang="ja-JP" sz="1400" dirty="0" smtClean="0"/>
              <a:t>: A</a:t>
            </a:r>
          </a:p>
          <a:p>
            <a:r>
              <a:rPr lang="ko-KR" altLang="en-US" sz="1400" dirty="0" smtClean="0"/>
              <a:t>인터페이스 명</a:t>
            </a:r>
            <a:r>
              <a:rPr lang="en-US" altLang="ja-JP" sz="1400" dirty="0" smtClean="0"/>
              <a:t>: abc</a:t>
            </a:r>
            <a:endParaRPr kumimoji="1" lang="ja-JP" altLang="en-US" sz="1400" dirty="0"/>
          </a:p>
        </p:txBody>
      </p:sp>
      <p:cxnSp>
        <p:nvCxnSpPr>
          <p:cNvPr id="35" name="直線コネクタ 34"/>
          <p:cNvCxnSpPr>
            <a:stCxn id="33" idx="3"/>
            <a:endCxn id="4" idx="1"/>
          </p:cNvCxnSpPr>
          <p:nvPr/>
        </p:nvCxnSpPr>
        <p:spPr>
          <a:xfrm>
            <a:off x="4202381" y="2250450"/>
            <a:ext cx="329247" cy="41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467544" y="2924944"/>
            <a:ext cx="2880320" cy="13681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연결시 아무것도 지정하지 않으면 타입과 인터페이스 명이 같은 인터페이스끼리가 자동적으로 연결된다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1043608" y="2636912"/>
            <a:ext cx="194421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75856" y="2636912"/>
            <a:ext cx="518457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 flipH="1">
            <a:off x="3071906" y="1907485"/>
            <a:ext cx="388843" cy="3888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アーチ 3"/>
          <p:cNvSpPr/>
          <p:nvPr/>
        </p:nvSpPr>
        <p:spPr>
          <a:xfrm rot="16200000" flipH="1">
            <a:off x="2915816" y="1772816"/>
            <a:ext cx="648072" cy="648072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640" y="16288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コンシューマ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16288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プロバイダ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89600" y="2909792"/>
            <a:ext cx="1512168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 ：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echo(“Hello, World!!”);</a:t>
            </a:r>
          </a:p>
          <a:p>
            <a:r>
              <a:rPr kumimoji="1" lang="en-US" altLang="ja-JP" sz="1100" dirty="0" smtClean="0"/>
              <a:t>  :</a:t>
            </a:r>
            <a:endParaRPr kumimoji="1" lang="ja-JP" altLang="en-US" sz="1100" dirty="0"/>
          </a:p>
        </p:txBody>
      </p:sp>
      <p:sp>
        <p:nvSpPr>
          <p:cNvPr id="14" name="角丸四角形 13"/>
          <p:cNvSpPr/>
          <p:nvPr/>
        </p:nvSpPr>
        <p:spPr>
          <a:xfrm>
            <a:off x="3523410" y="2740450"/>
            <a:ext cx="2376264" cy="11926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ORB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: (pseudo code)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retval = o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bj-&gt;echo(“Hello World!!”);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sendRetvalToRemoteCaller(retval);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d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eleteObject(retval);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 :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00193" y="3089980"/>
            <a:ext cx="1872207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c</a:t>
            </a:r>
            <a:r>
              <a:rPr lang="en-US" altLang="ja-JP" sz="1100" dirty="0" smtClean="0"/>
              <a:t>har* echo(char* msg)</a:t>
            </a:r>
          </a:p>
          <a:p>
            <a:r>
              <a:rPr kumimoji="1" lang="en-US" altLang="ja-JP" sz="1100" dirty="0" smtClean="0"/>
              <a:t> {</a:t>
            </a:r>
          </a:p>
          <a:p>
            <a:r>
              <a:rPr lang="en-US" altLang="ja-JP" sz="1100" dirty="0" smtClean="0"/>
              <a:t>    return CORBA::string_dup(msg)</a:t>
            </a:r>
            <a:r>
              <a:rPr kumimoji="1" lang="en-US" altLang="ja-JP" sz="1100" dirty="0" smtClean="0"/>
              <a:t> ;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724128" y="3212976"/>
            <a:ext cx="6480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699792" y="3212976"/>
            <a:ext cx="936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472422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178676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75856" y="2636912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2339752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043608" y="263691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2051720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267744" y="2348880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オペレーション呼び出し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1043608" y="2636912"/>
            <a:ext cx="194421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75856" y="2636912"/>
            <a:ext cx="518457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 flipH="1">
            <a:off x="3071906" y="1907485"/>
            <a:ext cx="388843" cy="3888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アーチ 3"/>
          <p:cNvSpPr/>
          <p:nvPr/>
        </p:nvSpPr>
        <p:spPr>
          <a:xfrm rot="16200000" flipH="1">
            <a:off x="2915816" y="1772816"/>
            <a:ext cx="648072" cy="648072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640" y="16288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Consumer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1628800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Provider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89600" y="2909792"/>
            <a:ext cx="1512168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 ：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echo(“Hello, World!!”);</a:t>
            </a:r>
          </a:p>
          <a:p>
            <a:r>
              <a:rPr kumimoji="1" lang="en-US" altLang="ja-JP" sz="1100" dirty="0" smtClean="0"/>
              <a:t>  :</a:t>
            </a:r>
            <a:endParaRPr kumimoji="1" lang="ja-JP" altLang="en-US" sz="1100" dirty="0"/>
          </a:p>
        </p:txBody>
      </p:sp>
      <p:sp>
        <p:nvSpPr>
          <p:cNvPr id="14" name="角丸四角形 13"/>
          <p:cNvSpPr/>
          <p:nvPr/>
        </p:nvSpPr>
        <p:spPr>
          <a:xfrm>
            <a:off x="3523410" y="2740450"/>
            <a:ext cx="2376264" cy="11926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ORB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: (pseudo code)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retval = o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bj-&gt;echo(“Hello World!!”);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sendRetvalToRemoteCaller(retval);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d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eleteObject(retval);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 :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00193" y="3089980"/>
            <a:ext cx="1872207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c</a:t>
            </a:r>
            <a:r>
              <a:rPr lang="en-US" altLang="ja-JP" sz="1100" dirty="0" smtClean="0"/>
              <a:t>har* echo(char* msg)</a:t>
            </a:r>
          </a:p>
          <a:p>
            <a:r>
              <a:rPr kumimoji="1" lang="en-US" altLang="ja-JP" sz="1100" dirty="0" smtClean="0"/>
              <a:t> {</a:t>
            </a:r>
          </a:p>
          <a:p>
            <a:r>
              <a:rPr lang="en-US" altLang="ja-JP" sz="1100" dirty="0" smtClean="0"/>
              <a:t>    return CORBA::string_dup(msg)</a:t>
            </a:r>
            <a:r>
              <a:rPr kumimoji="1" lang="en-US" altLang="ja-JP" sz="1100" dirty="0" smtClean="0"/>
              <a:t> ;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724128" y="3212976"/>
            <a:ext cx="6480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699792" y="3212976"/>
            <a:ext cx="936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472422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178676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75856" y="2636912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2339752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043608" y="263691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2051720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627784" y="2348880"/>
            <a:ext cx="105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Operation call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1043608" y="2636912"/>
            <a:ext cx="194421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75856" y="2636912"/>
            <a:ext cx="518457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 flipH="1">
            <a:off x="3071906" y="1907485"/>
            <a:ext cx="388843" cy="38884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アーチ 3"/>
          <p:cNvSpPr/>
          <p:nvPr/>
        </p:nvSpPr>
        <p:spPr>
          <a:xfrm rot="16200000" flipH="1">
            <a:off x="2915816" y="1772816"/>
            <a:ext cx="648072" cy="648072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06605" y="162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컨슈머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162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프로바이더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89600" y="2909792"/>
            <a:ext cx="1512168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 ：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echo(“Hello, World!!”);</a:t>
            </a:r>
          </a:p>
          <a:p>
            <a:r>
              <a:rPr kumimoji="1" lang="en-US" altLang="ja-JP" sz="1100" dirty="0" smtClean="0"/>
              <a:t>  :</a:t>
            </a:r>
            <a:endParaRPr kumimoji="1" lang="ja-JP" altLang="en-US" sz="1100" dirty="0"/>
          </a:p>
        </p:txBody>
      </p:sp>
      <p:sp>
        <p:nvSpPr>
          <p:cNvPr id="14" name="角丸四角形 13"/>
          <p:cNvSpPr/>
          <p:nvPr/>
        </p:nvSpPr>
        <p:spPr>
          <a:xfrm>
            <a:off x="3523410" y="2740450"/>
            <a:ext cx="2376264" cy="11926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ORB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: (pseudo code)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retval = o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bj-&gt;echo(“Hello World!!”);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sendRetvalToRemoteCaller(retval);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d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eleteObject(retval);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    :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00193" y="3089980"/>
            <a:ext cx="1872207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 </a:t>
            </a:r>
            <a:r>
              <a:rPr kumimoji="1" lang="en-US" altLang="ja-JP" sz="1100" dirty="0" smtClean="0"/>
              <a:t>c</a:t>
            </a:r>
            <a:r>
              <a:rPr lang="en-US" altLang="ja-JP" sz="1100" dirty="0" smtClean="0"/>
              <a:t>har* echo(char* msg)</a:t>
            </a:r>
          </a:p>
          <a:p>
            <a:r>
              <a:rPr kumimoji="1" lang="en-US" altLang="ja-JP" sz="1100" dirty="0" smtClean="0"/>
              <a:t> {</a:t>
            </a:r>
          </a:p>
          <a:p>
            <a:r>
              <a:rPr lang="en-US" altLang="ja-JP" sz="1100" dirty="0" smtClean="0"/>
              <a:t>    return CORBA::string_dup(msg)</a:t>
            </a:r>
            <a:r>
              <a:rPr kumimoji="1" lang="en-US" altLang="ja-JP" sz="1100" dirty="0" smtClean="0"/>
              <a:t> ;</a:t>
            </a:r>
          </a:p>
          <a:p>
            <a:r>
              <a:rPr lang="en-US" altLang="ja-JP" sz="1100" dirty="0" smtClean="0"/>
              <a:t>}</a:t>
            </a:r>
            <a:endParaRPr kumimoji="1" lang="ja-JP" altLang="en-US" sz="11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724128" y="3212976"/>
            <a:ext cx="6480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699792" y="3212976"/>
            <a:ext cx="9361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472422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178676" y="2102888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75856" y="2636912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2339752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043608" y="263691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rot="5400000">
            <a:off x="2051720" y="357301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554770" y="2376176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오퍼레이션 호출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" name="グループ化 39"/>
          <p:cNvGrpSpPr/>
          <p:nvPr/>
        </p:nvGrpSpPr>
        <p:grpSpPr>
          <a:xfrm>
            <a:off x="1609397" y="2555619"/>
            <a:ext cx="5914934" cy="3128719"/>
            <a:chOff x="1674813" y="2035127"/>
            <a:chExt cx="3800574" cy="2010324"/>
          </a:xfrm>
        </p:grpSpPr>
        <p:sp>
          <p:nvSpPr>
            <p:cNvPr id="5" name="Rectangle 503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6" name="Rectangle 504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7" name="Rectangle 505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8" name="Rectangle 506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9" name="Rectangle 507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0" name="Rectangle 508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1" name="Rectangle 509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2" name="Rectangle 510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3" name="Rectangle 511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4" name="Rectangle 512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5" name="Rectangle 513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6" name="Rectangle 514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7" name="Rectangle 515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8" name="Rectangle 597"/>
            <p:cNvSpPr>
              <a:spLocks noChangeArrowheads="1"/>
            </p:cNvSpPr>
            <p:nvPr/>
          </p:nvSpPr>
          <p:spPr bwMode="auto">
            <a:xfrm>
              <a:off x="4770891" y="3349578"/>
              <a:ext cx="628295" cy="31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de-DE" altLang="ja-JP" sz="1600" dirty="0" smtClean="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Arm</a:t>
              </a:r>
              <a:endParaRPr lang="ja-JP" altLang="en-US" sz="1600" dirty="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endParaRPr>
            </a:p>
            <a:p>
              <a:pPr algn="r"/>
              <a:r>
                <a:rPr lang="de-DE" altLang="ja-JP" sz="1600" dirty="0" smtClean="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Component</a:t>
              </a:r>
              <a:endParaRPr lang="ja-JP" altLang="en-US" sz="3600" dirty="0"/>
            </a:p>
          </p:txBody>
        </p:sp>
        <p:grpSp>
          <p:nvGrpSpPr>
            <p:cNvPr id="3" name="Group 1095"/>
            <p:cNvGrpSpPr>
              <a:grpSpLocks/>
            </p:cNvGrpSpPr>
            <p:nvPr/>
          </p:nvGrpSpPr>
          <p:grpSpPr bwMode="auto">
            <a:xfrm>
              <a:off x="4235549" y="2709813"/>
              <a:ext cx="271463" cy="139700"/>
              <a:chOff x="3433" y="4560"/>
              <a:chExt cx="127" cy="67"/>
            </a:xfrm>
          </p:grpSpPr>
          <p:sp>
            <p:nvSpPr>
              <p:cNvPr id="20" name="Rectangle 1096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  <p:sp>
            <p:nvSpPr>
              <p:cNvPr id="21" name="Rectangle 1097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</p:grpSp>
        <p:pic>
          <p:nvPicPr>
            <p:cNvPr id="22" name="Picture 15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5262" y="2603451"/>
              <a:ext cx="8921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10"/>
            <p:cNvGrpSpPr>
              <a:grpSpLocks/>
            </p:cNvGrpSpPr>
            <p:nvPr/>
          </p:nvGrpSpPr>
          <p:grpSpPr bwMode="auto">
            <a:xfrm>
              <a:off x="4235549" y="3406726"/>
              <a:ext cx="271463" cy="139700"/>
              <a:chOff x="3433" y="4560"/>
              <a:chExt cx="127" cy="67"/>
            </a:xfrm>
          </p:grpSpPr>
          <p:sp>
            <p:nvSpPr>
              <p:cNvPr id="24" name="Rectangle 1511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  <p:sp>
            <p:nvSpPr>
              <p:cNvPr id="25" name="Rectangle 1512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</p:grpSp>
        <p:sp>
          <p:nvSpPr>
            <p:cNvPr id="26" name="Oval 1513"/>
            <p:cNvSpPr>
              <a:spLocks noChangeArrowheads="1"/>
            </p:cNvSpPr>
            <p:nvPr/>
          </p:nvSpPr>
          <p:spPr bwMode="auto">
            <a:xfrm>
              <a:off x="3808512" y="2709813"/>
              <a:ext cx="136525" cy="13970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600" dirty="0"/>
            </a:p>
          </p:txBody>
        </p:sp>
        <p:cxnSp>
          <p:nvCxnSpPr>
            <p:cNvPr id="27" name="AutoShape 1514"/>
            <p:cNvCxnSpPr>
              <a:cxnSpLocks noChangeShapeType="1"/>
              <a:stCxn id="26" idx="6"/>
            </p:cNvCxnSpPr>
            <p:nvPr/>
          </p:nvCxnSpPr>
          <p:spPr bwMode="auto">
            <a:xfrm>
              <a:off x="3945037" y="2779663"/>
              <a:ext cx="2905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Rectangle 1515"/>
            <p:cNvSpPr>
              <a:spLocks noChangeArrowheads="1"/>
            </p:cNvSpPr>
            <p:nvPr/>
          </p:nvSpPr>
          <p:spPr bwMode="auto">
            <a:xfrm>
              <a:off x="1979712" y="2070051"/>
              <a:ext cx="1363662" cy="1262062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3600" dirty="0"/>
            </a:p>
          </p:txBody>
        </p:sp>
        <p:sp>
          <p:nvSpPr>
            <p:cNvPr id="29" name="Line 1516"/>
            <p:cNvSpPr>
              <a:spLocks noChangeShapeType="1"/>
            </p:cNvSpPr>
            <p:nvPr/>
          </p:nvSpPr>
          <p:spPr bwMode="auto">
            <a:xfrm>
              <a:off x="1981299" y="2346276"/>
              <a:ext cx="1362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0" name="Text Box 1517"/>
            <p:cNvSpPr txBox="1">
              <a:spLocks noChangeArrowheads="1"/>
            </p:cNvSpPr>
            <p:nvPr/>
          </p:nvSpPr>
          <p:spPr bwMode="auto">
            <a:xfrm>
              <a:off x="2261240" y="2085927"/>
              <a:ext cx="761946" cy="19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altLang="ja-JP" sz="1400" dirty="0" smtClean="0"/>
                <a:t>Arm Interface</a:t>
              </a:r>
              <a:endParaRPr lang="ja-JP" altLang="en-US" sz="1400" dirty="0"/>
            </a:p>
          </p:txBody>
        </p:sp>
        <p:sp>
          <p:nvSpPr>
            <p:cNvPr id="31" name="Text Box 1518"/>
            <p:cNvSpPr txBox="1">
              <a:spLocks noChangeArrowheads="1"/>
            </p:cNvSpPr>
            <p:nvPr/>
          </p:nvSpPr>
          <p:spPr bwMode="auto">
            <a:xfrm>
              <a:off x="1979711" y="2420889"/>
              <a:ext cx="1269073" cy="88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setModeFunc()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setCoordinationFunc()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setCtrlParameterFunc()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getJacobiFunc()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de-DE" altLang="ja-JP" sz="1400" dirty="0" smtClean="0"/>
                <a:t>getStatusFunc()</a:t>
              </a:r>
              <a:endParaRPr lang="ja-JP" altLang="en-US" sz="1400" dirty="0"/>
            </a:p>
            <a:p>
              <a:r>
                <a:rPr lang="ja-JP" altLang="en-US" sz="1400" dirty="0"/>
                <a:t>・</a:t>
              </a:r>
              <a:r>
                <a:rPr lang="en-US" altLang="ja-JP" sz="1400" dirty="0"/>
                <a:t>etc…</a:t>
              </a:r>
            </a:p>
          </p:txBody>
        </p:sp>
        <p:sp>
          <p:nvSpPr>
            <p:cNvPr id="32" name="Line 1521"/>
            <p:cNvSpPr>
              <a:spLocks noChangeShapeType="1"/>
            </p:cNvSpPr>
            <p:nvPr/>
          </p:nvSpPr>
          <p:spPr bwMode="auto">
            <a:xfrm flipH="1" flipV="1">
              <a:off x="3194149" y="2249438"/>
              <a:ext cx="696913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3" name="Text Box 1522"/>
            <p:cNvSpPr txBox="1">
              <a:spLocks noChangeArrowheads="1"/>
            </p:cNvSpPr>
            <p:nvPr/>
          </p:nvSpPr>
          <p:spPr bwMode="auto">
            <a:xfrm>
              <a:off x="1674813" y="3330999"/>
              <a:ext cx="1973464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600" dirty="0" smtClean="0"/>
                <a:t>Utilize from other RT-Components</a:t>
              </a:r>
            </a:p>
            <a:p>
              <a:pPr algn="ctr"/>
              <a:r>
                <a:rPr lang="en-US" altLang="ja-JP" sz="1600" dirty="0" smtClean="0"/>
                <a:t>and/or application program</a:t>
              </a:r>
              <a:endParaRPr lang="ja-JP" altLang="en-US" sz="1600" dirty="0"/>
            </a:p>
          </p:txBody>
        </p:sp>
        <p:sp>
          <p:nvSpPr>
            <p:cNvPr id="34" name="Line 1523"/>
            <p:cNvSpPr>
              <a:spLocks noChangeShapeType="1"/>
            </p:cNvSpPr>
            <p:nvPr/>
          </p:nvSpPr>
          <p:spPr bwMode="auto">
            <a:xfrm>
              <a:off x="3868837" y="3467051"/>
              <a:ext cx="366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5" name="Text Box 1524"/>
            <p:cNvSpPr txBox="1">
              <a:spLocks noChangeArrowheads="1"/>
            </p:cNvSpPr>
            <p:nvPr/>
          </p:nvSpPr>
          <p:spPr bwMode="auto">
            <a:xfrm>
              <a:off x="3564750" y="3511503"/>
              <a:ext cx="1035224" cy="533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altLang="ja-JP" sz="1600" dirty="0" smtClean="0"/>
                <a:t>Endeffector</a:t>
              </a:r>
              <a:r>
                <a:rPr lang="en-US" altLang="ja-JP" sz="1600" dirty="0" smtClean="0"/>
                <a:t>’s</a:t>
              </a:r>
              <a:endParaRPr lang="ja-JP" altLang="en-US" sz="1600" dirty="0"/>
            </a:p>
            <a:p>
              <a:pPr algn="ctr"/>
              <a:r>
                <a:rPr lang="en-US" altLang="ja-JP" sz="1600" dirty="0" smtClean="0"/>
                <a:t>position </a:t>
              </a:r>
            </a:p>
            <a:p>
              <a:pPr algn="ctr"/>
              <a:r>
                <a:rPr lang="en-US" altLang="ja-JP" sz="1600" dirty="0" smtClean="0"/>
                <a:t>(or Velocity) data</a:t>
              </a:r>
              <a:endParaRPr lang="ja-JP" altLang="en-US" sz="1600" dirty="0"/>
            </a:p>
          </p:txBody>
        </p:sp>
        <p:sp>
          <p:nvSpPr>
            <p:cNvPr id="36" name="Text Box 1525"/>
            <p:cNvSpPr txBox="1">
              <a:spLocks noChangeArrowheads="1"/>
            </p:cNvSpPr>
            <p:nvPr/>
          </p:nvSpPr>
          <p:spPr bwMode="auto">
            <a:xfrm>
              <a:off x="4119884" y="2035127"/>
              <a:ext cx="759969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altLang="ja-JP" sz="1600" dirty="0" smtClean="0"/>
                <a:t>Service Port</a:t>
              </a:r>
              <a:endParaRPr lang="ja-JP" altLang="en-US" sz="1600" dirty="0"/>
            </a:p>
          </p:txBody>
        </p:sp>
        <p:sp>
          <p:nvSpPr>
            <p:cNvPr id="37" name="Text Box 1526"/>
            <p:cNvSpPr txBox="1">
              <a:spLocks noChangeArrowheads="1"/>
            </p:cNvSpPr>
            <p:nvPr/>
          </p:nvSpPr>
          <p:spPr bwMode="auto">
            <a:xfrm>
              <a:off x="4657462" y="3786140"/>
              <a:ext cx="623021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altLang="ja-JP" sz="1600" dirty="0" smtClean="0"/>
                <a:t>Data Port</a:t>
              </a:r>
              <a:endParaRPr lang="ja-JP" altLang="en-US" sz="1600" dirty="0"/>
            </a:p>
          </p:txBody>
        </p:sp>
        <p:sp>
          <p:nvSpPr>
            <p:cNvPr id="38" name="Line 1527"/>
            <p:cNvSpPr>
              <a:spLocks noChangeShapeType="1"/>
            </p:cNvSpPr>
            <p:nvPr/>
          </p:nvSpPr>
          <p:spPr bwMode="auto">
            <a:xfrm flipH="1">
              <a:off x="4291112" y="2249438"/>
              <a:ext cx="236537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9" name="Line 1528"/>
            <p:cNvSpPr>
              <a:spLocks noChangeShapeType="1"/>
            </p:cNvSpPr>
            <p:nvPr/>
          </p:nvSpPr>
          <p:spPr bwMode="auto">
            <a:xfrm flipH="1" flipV="1">
              <a:off x="4368899" y="3511501"/>
              <a:ext cx="45720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50523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54779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819075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03051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611163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プロバイダ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6107107" y="195051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395139" y="2094529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5" idx="7"/>
            <a:endCxn id="43" idx="2"/>
          </p:cNvCxnSpPr>
          <p:nvPr/>
        </p:nvCxnSpPr>
        <p:spPr>
          <a:xfrm rot="5400000" flipH="1" flipV="1">
            <a:off x="6263021" y="1512005"/>
            <a:ext cx="570626" cy="39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171003" y="1052736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参照（オブジェクトリファレンス）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1714619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14619" y="1753071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コンシューマ</a:t>
            </a:r>
            <a:endParaRPr kumimoji="1" lang="ja-JP" altLang="en-US" sz="1400" dirty="0"/>
          </a:p>
        </p:txBody>
      </p:sp>
      <p:sp>
        <p:nvSpPr>
          <p:cNvPr id="47" name="円/楕円 46"/>
          <p:cNvSpPr/>
          <p:nvPr/>
        </p:nvSpPr>
        <p:spPr>
          <a:xfrm>
            <a:off x="2752699" y="1950513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円弧 48"/>
          <p:cNvSpPr/>
          <p:nvPr/>
        </p:nvSpPr>
        <p:spPr>
          <a:xfrm>
            <a:off x="2752699" y="1950513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/>
          <p:cNvCxnSpPr>
            <a:endCxn id="54" idx="2"/>
          </p:cNvCxnSpPr>
          <p:nvPr/>
        </p:nvCxnSpPr>
        <p:spPr>
          <a:xfrm rot="16200000" flipV="1">
            <a:off x="2575031" y="1625116"/>
            <a:ext cx="494764" cy="88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426587" y="1052736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空の参照（</a:t>
            </a:r>
            <a:r>
              <a:rPr lang="en-US" altLang="ja-JP" dirty="0" smtClean="0"/>
              <a:t>nil</a:t>
            </a:r>
            <a:r>
              <a:rPr lang="ja-JP" altLang="en-US" dirty="0" smtClean="0"/>
              <a:t>リファレンス）</a:t>
            </a:r>
            <a:endParaRPr kumimoji="1" lang="ja-JP" altLang="en-US" dirty="0"/>
          </a:p>
        </p:txBody>
      </p:sp>
      <p:sp>
        <p:nvSpPr>
          <p:cNvPr id="59" name="上矢印 58"/>
          <p:cNvSpPr/>
          <p:nvPr/>
        </p:nvSpPr>
        <p:spPr>
          <a:xfrm rot="19800000">
            <a:off x="4618354" y="1605622"/>
            <a:ext cx="238850" cy="569948"/>
          </a:xfrm>
          <a:prstGeom prst="upArrow">
            <a:avLst>
              <a:gd name="adj1" fmla="val 18412"/>
              <a:gd name="adj2" fmla="val 11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1" name="直線コネクタ 60"/>
          <p:cNvCxnSpPr>
            <a:stCxn id="3" idx="3"/>
          </p:cNvCxnSpPr>
          <p:nvPr/>
        </p:nvCxnSpPr>
        <p:spPr>
          <a:xfrm flipV="1">
            <a:off x="3514819" y="1628800"/>
            <a:ext cx="1080120" cy="46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850523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3154779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5819075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603051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6611163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プロバイダ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6"/>
          </p:cNvCxnSpPr>
          <p:nvPr/>
        </p:nvCxnSpPr>
        <p:spPr>
          <a:xfrm flipV="1">
            <a:off x="3055475" y="4576482"/>
            <a:ext cx="3555688" cy="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1714619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14619" y="423502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コンシューマ</a:t>
            </a:r>
            <a:endParaRPr kumimoji="1" lang="ja-JP" altLang="en-US" sz="1400" dirty="0"/>
          </a:p>
        </p:txBody>
      </p:sp>
      <p:sp>
        <p:nvSpPr>
          <p:cNvPr id="73" name="円/楕円 72"/>
          <p:cNvSpPr/>
          <p:nvPr/>
        </p:nvSpPr>
        <p:spPr>
          <a:xfrm>
            <a:off x="2752699" y="4432466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円弧 73"/>
          <p:cNvSpPr/>
          <p:nvPr/>
        </p:nvSpPr>
        <p:spPr>
          <a:xfrm>
            <a:off x="2752699" y="4432466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5" name="直線コネクタ 74"/>
          <p:cNvCxnSpPr>
            <a:stCxn id="67" idx="0"/>
            <a:endCxn id="76" idx="2"/>
          </p:cNvCxnSpPr>
          <p:nvPr/>
        </p:nvCxnSpPr>
        <p:spPr>
          <a:xfrm rot="5400000" flipH="1" flipV="1">
            <a:off x="2897412" y="3918069"/>
            <a:ext cx="533091" cy="50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982409" y="3534689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有効な参照（呼び出し可能）</a:t>
            </a:r>
            <a:endParaRPr kumimoji="1" lang="ja-JP" altLang="en-US" dirty="0"/>
          </a:p>
        </p:txBody>
      </p:sp>
      <p:cxnSp>
        <p:nvCxnSpPr>
          <p:cNvPr id="78" name="直線コネクタ 77"/>
          <p:cNvCxnSpPr>
            <a:stCxn id="63" idx="3"/>
            <a:endCxn id="65" idx="1"/>
          </p:cNvCxnSpPr>
          <p:nvPr/>
        </p:nvCxnSpPr>
        <p:spPr>
          <a:xfrm>
            <a:off x="3514819" y="4576482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2767443" y="44371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3874859" y="2852936"/>
            <a:ext cx="1440160" cy="64807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563888" y="248360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ポートを接続すると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658943" y="5313982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コンシューマに有効な参照がセットされ</a:t>
            </a:r>
            <a:endParaRPr lang="en-US" altLang="ja-JP" dirty="0" smtClean="0"/>
          </a:p>
          <a:p>
            <a:r>
              <a:rPr lang="ja-JP" altLang="en-US" dirty="0" smtClean="0"/>
              <a:t>リモートオブジェクトのオペレーションが</a:t>
            </a:r>
            <a:endParaRPr lang="en-US" altLang="ja-JP" dirty="0" smtClean="0"/>
          </a:p>
          <a:p>
            <a:r>
              <a:rPr lang="ja-JP" altLang="en-US" dirty="0" smtClean="0"/>
              <a:t>呼び出し可能になる。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50523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54779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819075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03051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611163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Provider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6107107" y="195051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395139" y="2094529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5" idx="7"/>
            <a:endCxn id="43" idx="2"/>
          </p:cNvCxnSpPr>
          <p:nvPr/>
        </p:nvCxnSpPr>
        <p:spPr>
          <a:xfrm rot="5400000" flipH="1" flipV="1">
            <a:off x="6333040" y="1441986"/>
            <a:ext cx="570626" cy="530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171003" y="1052736"/>
            <a:ext cx="34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 reference (An object reference)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1714619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14619" y="175307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Consumer</a:t>
            </a:r>
            <a:endParaRPr kumimoji="1" lang="ja-JP" altLang="en-US" sz="1400" dirty="0"/>
          </a:p>
        </p:txBody>
      </p:sp>
      <p:sp>
        <p:nvSpPr>
          <p:cNvPr id="47" name="円/楕円 46"/>
          <p:cNvSpPr/>
          <p:nvPr/>
        </p:nvSpPr>
        <p:spPr>
          <a:xfrm>
            <a:off x="2752699" y="1950513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円弧 48"/>
          <p:cNvSpPr/>
          <p:nvPr/>
        </p:nvSpPr>
        <p:spPr>
          <a:xfrm>
            <a:off x="2752699" y="1950513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/>
          <p:cNvCxnSpPr>
            <a:stCxn id="47" idx="0"/>
            <a:endCxn id="54" idx="2"/>
          </p:cNvCxnSpPr>
          <p:nvPr/>
        </p:nvCxnSpPr>
        <p:spPr>
          <a:xfrm rot="16200000" flipV="1">
            <a:off x="2501718" y="1555515"/>
            <a:ext cx="528445" cy="261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899592" y="1052736"/>
            <a:ext cx="34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An invalid reference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(nil reference)</a:t>
            </a:r>
            <a:endParaRPr kumimoji="1" lang="ja-JP" altLang="en-US" dirty="0"/>
          </a:p>
        </p:txBody>
      </p:sp>
      <p:sp>
        <p:nvSpPr>
          <p:cNvPr id="59" name="上矢印 58"/>
          <p:cNvSpPr/>
          <p:nvPr/>
        </p:nvSpPr>
        <p:spPr>
          <a:xfrm rot="19800000">
            <a:off x="4618354" y="1605622"/>
            <a:ext cx="238850" cy="569948"/>
          </a:xfrm>
          <a:prstGeom prst="upArrow">
            <a:avLst>
              <a:gd name="adj1" fmla="val 18412"/>
              <a:gd name="adj2" fmla="val 11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1" name="直線コネクタ 60"/>
          <p:cNvCxnSpPr>
            <a:stCxn id="3" idx="3"/>
          </p:cNvCxnSpPr>
          <p:nvPr/>
        </p:nvCxnSpPr>
        <p:spPr>
          <a:xfrm flipV="1">
            <a:off x="3514819" y="1628800"/>
            <a:ext cx="1080120" cy="46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850523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3154779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5819075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603051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6611163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Provider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6"/>
          </p:cNvCxnSpPr>
          <p:nvPr/>
        </p:nvCxnSpPr>
        <p:spPr>
          <a:xfrm flipV="1">
            <a:off x="3055475" y="4576482"/>
            <a:ext cx="3555688" cy="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1714619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14619" y="423502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Consumer</a:t>
            </a:r>
            <a:endParaRPr kumimoji="1" lang="ja-JP" altLang="en-US" sz="1400" dirty="0"/>
          </a:p>
        </p:txBody>
      </p:sp>
      <p:sp>
        <p:nvSpPr>
          <p:cNvPr id="73" name="円/楕円 72"/>
          <p:cNvSpPr/>
          <p:nvPr/>
        </p:nvSpPr>
        <p:spPr>
          <a:xfrm>
            <a:off x="2752699" y="4432466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円弧 73"/>
          <p:cNvSpPr/>
          <p:nvPr/>
        </p:nvSpPr>
        <p:spPr>
          <a:xfrm>
            <a:off x="2752699" y="4432466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5" name="直線コネクタ 74"/>
          <p:cNvCxnSpPr>
            <a:stCxn id="67" idx="0"/>
            <a:endCxn id="76" idx="2"/>
          </p:cNvCxnSpPr>
          <p:nvPr/>
        </p:nvCxnSpPr>
        <p:spPr>
          <a:xfrm rot="5400000" flipH="1" flipV="1">
            <a:off x="2847334" y="3968147"/>
            <a:ext cx="533091" cy="404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982409" y="3534689"/>
            <a:ext cx="266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 valid reference (callable)</a:t>
            </a:r>
            <a:endParaRPr kumimoji="1" lang="ja-JP" altLang="en-US" dirty="0"/>
          </a:p>
        </p:txBody>
      </p:sp>
      <p:cxnSp>
        <p:nvCxnSpPr>
          <p:cNvPr id="78" name="直線コネクタ 77"/>
          <p:cNvCxnSpPr>
            <a:stCxn id="63" idx="3"/>
            <a:endCxn id="65" idx="1"/>
          </p:cNvCxnSpPr>
          <p:nvPr/>
        </p:nvCxnSpPr>
        <p:spPr>
          <a:xfrm>
            <a:off x="3514819" y="4576482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2767443" y="44371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3874859" y="2852936"/>
            <a:ext cx="1440160" cy="64807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563888" y="24836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Connecting ports…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979712" y="5313982"/>
            <a:ext cx="520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Since a valid object reference is set to a consumer,</a:t>
            </a:r>
          </a:p>
          <a:p>
            <a:r>
              <a:rPr lang="en-US" altLang="ja-JP" dirty="0" smtClean="0"/>
              <a:t>operations of a provider can be called from consumer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50523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54779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819075" y="1513819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03051" y="1946321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611163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프로바이더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6107107" y="195051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395139" y="2094529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5" idx="7"/>
            <a:endCxn id="43" idx="2"/>
          </p:cNvCxnSpPr>
          <p:nvPr/>
        </p:nvCxnSpPr>
        <p:spPr>
          <a:xfrm rot="5400000" flipH="1" flipV="1">
            <a:off x="6148406" y="1626620"/>
            <a:ext cx="570626" cy="161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171003" y="1052736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오브젝트 레퍼런스</a:t>
            </a:r>
            <a:r>
              <a:rPr lang="en-US" altLang="ko-KR" dirty="0" smtClean="0"/>
              <a:t>)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1714619" y="1698485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14619" y="17530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컨슈머</a:t>
            </a:r>
            <a:endParaRPr kumimoji="1" lang="ja-JP" altLang="en-US" sz="1400" dirty="0"/>
          </a:p>
        </p:txBody>
      </p:sp>
      <p:sp>
        <p:nvSpPr>
          <p:cNvPr id="47" name="円/楕円 46"/>
          <p:cNvSpPr/>
          <p:nvPr/>
        </p:nvSpPr>
        <p:spPr>
          <a:xfrm>
            <a:off x="2752699" y="1950513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円弧 48"/>
          <p:cNvSpPr/>
          <p:nvPr/>
        </p:nvSpPr>
        <p:spPr>
          <a:xfrm>
            <a:off x="2752699" y="1950513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/>
          <p:cNvCxnSpPr>
            <a:endCxn id="54" idx="2"/>
          </p:cNvCxnSpPr>
          <p:nvPr/>
        </p:nvCxnSpPr>
        <p:spPr>
          <a:xfrm rot="5400000" flipH="1" flipV="1">
            <a:off x="2679630" y="1609196"/>
            <a:ext cx="494768" cy="12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426587" y="1052736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빈공간을 참조</a:t>
            </a:r>
            <a:r>
              <a:rPr lang="ja-JP" altLang="en-US" dirty="0" smtClean="0"/>
              <a:t> </a:t>
            </a:r>
            <a:r>
              <a:rPr lang="en-US" altLang="ja-JP" dirty="0" smtClean="0"/>
              <a:t>(nil</a:t>
            </a:r>
            <a:r>
              <a:rPr lang="ja-JP" altLang="en-US" dirty="0" smtClean="0"/>
              <a:t>　</a:t>
            </a:r>
            <a:r>
              <a:rPr lang="ko-KR" altLang="en-US" dirty="0" smtClean="0"/>
              <a:t>레퍼런스</a:t>
            </a:r>
            <a:r>
              <a:rPr lang="en-US" altLang="ko-KR" dirty="0" smtClean="0"/>
              <a:t>)</a:t>
            </a:r>
            <a:endParaRPr kumimoji="1" lang="ja-JP" altLang="en-US" dirty="0"/>
          </a:p>
        </p:txBody>
      </p:sp>
      <p:sp>
        <p:nvSpPr>
          <p:cNvPr id="59" name="上矢印 58"/>
          <p:cNvSpPr/>
          <p:nvPr/>
        </p:nvSpPr>
        <p:spPr>
          <a:xfrm rot="19800000">
            <a:off x="4618354" y="1605622"/>
            <a:ext cx="238850" cy="569948"/>
          </a:xfrm>
          <a:prstGeom prst="upArrow">
            <a:avLst>
              <a:gd name="adj1" fmla="val 18412"/>
              <a:gd name="adj2" fmla="val 11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1" name="直線コネクタ 60"/>
          <p:cNvCxnSpPr>
            <a:stCxn id="3" idx="3"/>
          </p:cNvCxnSpPr>
          <p:nvPr/>
        </p:nvCxnSpPr>
        <p:spPr>
          <a:xfrm flipV="1">
            <a:off x="3514819" y="1628800"/>
            <a:ext cx="1080120" cy="46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850523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3154779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5819075" y="3995772"/>
            <a:ext cx="2448272" cy="116142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603051" y="4428274"/>
            <a:ext cx="360040" cy="29641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6611163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프로바이더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6"/>
          </p:cNvCxnSpPr>
          <p:nvPr/>
        </p:nvCxnSpPr>
        <p:spPr>
          <a:xfrm flipV="1">
            <a:off x="3055475" y="4576482"/>
            <a:ext cx="3555688" cy="4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1714619" y="4180438"/>
            <a:ext cx="1296144" cy="7920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14619" y="42350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/>
              <a:t>컨슈머</a:t>
            </a:r>
            <a:endParaRPr kumimoji="1" lang="ja-JP" altLang="en-US" sz="1400" dirty="0"/>
          </a:p>
        </p:txBody>
      </p:sp>
      <p:sp>
        <p:nvSpPr>
          <p:cNvPr id="73" name="円/楕円 72"/>
          <p:cNvSpPr/>
          <p:nvPr/>
        </p:nvSpPr>
        <p:spPr>
          <a:xfrm>
            <a:off x="2752699" y="4432466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円弧 73"/>
          <p:cNvSpPr/>
          <p:nvPr/>
        </p:nvSpPr>
        <p:spPr>
          <a:xfrm>
            <a:off x="2752699" y="4432466"/>
            <a:ext cx="288032" cy="288032"/>
          </a:xfrm>
          <a:prstGeom prst="arc">
            <a:avLst>
              <a:gd name="adj1" fmla="val 2091106"/>
              <a:gd name="adj2" fmla="val 194334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5" name="直線コネクタ 74"/>
          <p:cNvCxnSpPr>
            <a:stCxn id="67" idx="0"/>
            <a:endCxn id="76" idx="2"/>
          </p:cNvCxnSpPr>
          <p:nvPr/>
        </p:nvCxnSpPr>
        <p:spPr>
          <a:xfrm rot="5400000" flipH="1" flipV="1">
            <a:off x="2807644" y="4007837"/>
            <a:ext cx="533091" cy="325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982409" y="3534689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유효한 </a:t>
            </a:r>
            <a:r>
              <a:rPr lang="ko-KR" altLang="en-US" dirty="0" smtClean="0"/>
              <a:t>참조</a:t>
            </a:r>
            <a:r>
              <a:rPr lang="en-US" altLang="ja-JP" dirty="0" smtClean="0"/>
              <a:t>(</a:t>
            </a:r>
            <a:r>
              <a:rPr lang="ko-KR" altLang="en-US" dirty="0" smtClean="0"/>
              <a:t>호출 가능</a:t>
            </a:r>
            <a:r>
              <a:rPr lang="en-US" altLang="ko-KR" dirty="0" smtClean="0"/>
              <a:t>)</a:t>
            </a:r>
            <a:endParaRPr kumimoji="1" lang="ja-JP" altLang="en-US" dirty="0"/>
          </a:p>
        </p:txBody>
      </p:sp>
      <p:cxnSp>
        <p:nvCxnSpPr>
          <p:cNvPr id="78" name="直線コネクタ 77"/>
          <p:cNvCxnSpPr>
            <a:stCxn id="63" idx="3"/>
            <a:endCxn id="65" idx="1"/>
          </p:cNvCxnSpPr>
          <p:nvPr/>
        </p:nvCxnSpPr>
        <p:spPr>
          <a:xfrm>
            <a:off x="3514819" y="4576482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2767443" y="44371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3874859" y="2852936"/>
            <a:ext cx="1440160" cy="64807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666960" y="248360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포트를 접속하면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843808" y="5313982"/>
            <a:ext cx="3627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컨슈머에 유효한 참조가 세트 되어</a:t>
            </a:r>
            <a:endParaRPr lang="en-US" altLang="ja-JP" dirty="0" smtClean="0"/>
          </a:p>
          <a:p>
            <a:r>
              <a:rPr lang="ko-KR" altLang="en-US" dirty="0" smtClean="0"/>
              <a:t>원격 오브젝트의 오퍼레이션이</a:t>
            </a:r>
            <a:endParaRPr lang="en-US" altLang="ja-JP" dirty="0" smtClean="0"/>
          </a:p>
          <a:p>
            <a:r>
              <a:rPr lang="ko-KR" altLang="en-US" dirty="0" smtClean="0"/>
              <a:t>호출 가능하게 된다</a:t>
            </a:r>
            <a:r>
              <a:rPr lang="en-US" altLang="ko-KR" dirty="0" smtClean="0"/>
              <a:t>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" name="グループ化 39"/>
          <p:cNvGrpSpPr/>
          <p:nvPr/>
        </p:nvGrpSpPr>
        <p:grpSpPr>
          <a:xfrm>
            <a:off x="1775145" y="2555619"/>
            <a:ext cx="5749170" cy="3159235"/>
            <a:chOff x="1781319" y="2035127"/>
            <a:chExt cx="3694068" cy="2029933"/>
          </a:xfrm>
        </p:grpSpPr>
        <p:sp>
          <p:nvSpPr>
            <p:cNvPr id="5" name="Rectangle 503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6" name="Rectangle 504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7" name="Rectangle 505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8" name="Rectangle 506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9" name="Rectangle 507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0" name="Rectangle 508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1" name="Rectangle 509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2" name="Rectangle 510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3" name="Rectangle 511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79BC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4" name="Rectangle 512"/>
            <p:cNvSpPr>
              <a:spLocks noChangeArrowheads="1"/>
            </p:cNvSpPr>
            <p:nvPr/>
          </p:nvSpPr>
          <p:spPr bwMode="auto">
            <a:xfrm>
              <a:off x="4560987" y="3289251"/>
              <a:ext cx="360362" cy="400050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5" name="Rectangle 513"/>
            <p:cNvSpPr>
              <a:spLocks noChangeArrowheads="1"/>
            </p:cNvSpPr>
            <p:nvPr/>
          </p:nvSpPr>
          <p:spPr bwMode="auto">
            <a:xfrm>
              <a:off x="4826099" y="3419426"/>
              <a:ext cx="369888" cy="2698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6" name="Rectangle 514"/>
            <p:cNvSpPr>
              <a:spLocks noChangeArrowheads="1"/>
            </p:cNvSpPr>
            <p:nvPr/>
          </p:nvSpPr>
          <p:spPr bwMode="auto">
            <a:xfrm>
              <a:off x="5099149" y="3305126"/>
              <a:ext cx="376238" cy="384175"/>
            </a:xfrm>
            <a:prstGeom prst="rect">
              <a:avLst/>
            </a:prstGeom>
            <a:solidFill>
              <a:srgbClr val="F3B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7" name="Rectangle 515"/>
            <p:cNvSpPr>
              <a:spLocks noChangeArrowheads="1"/>
            </p:cNvSpPr>
            <p:nvPr/>
          </p:nvSpPr>
          <p:spPr bwMode="auto">
            <a:xfrm>
              <a:off x="4368899" y="2552651"/>
              <a:ext cx="1106488" cy="11366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18" name="Rectangle 597"/>
            <p:cNvSpPr>
              <a:spLocks noChangeArrowheads="1"/>
            </p:cNvSpPr>
            <p:nvPr/>
          </p:nvSpPr>
          <p:spPr bwMode="auto">
            <a:xfrm>
              <a:off x="4871840" y="3349579"/>
              <a:ext cx="527356" cy="31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ko-KR" altLang="en-US" sz="1600" dirty="0" smtClean="0">
                  <a:solidFill>
                    <a:srgbClr val="1F1A17"/>
                  </a:solidFill>
                  <a:latin typeface="Malgun Gothic" pitchFamily="34" charset="-127"/>
                  <a:ea typeface="Malgun Gothic" pitchFamily="34" charset="-127"/>
                </a:rPr>
                <a:t>로봇 암</a:t>
              </a:r>
              <a:endParaRPr lang="ja-JP" altLang="en-US" sz="1600" dirty="0">
                <a:solidFill>
                  <a:srgbClr val="1F1A17"/>
                </a:solidFill>
                <a:latin typeface="Malgun Gothic" pitchFamily="34" charset="-127"/>
                <a:ea typeface="MS UI Gothic" pitchFamily="50" charset="-128"/>
              </a:endParaRPr>
            </a:p>
            <a:p>
              <a:pPr algn="r"/>
              <a:r>
                <a:rPr lang="ko-KR" altLang="en-US" sz="1600" dirty="0" smtClean="0">
                  <a:solidFill>
                    <a:srgbClr val="1F1A17"/>
                  </a:solidFill>
                  <a:latin typeface="Malgun Gothic" pitchFamily="34" charset="-127"/>
                  <a:ea typeface="Malgun Gothic" pitchFamily="34" charset="-127"/>
                </a:rPr>
                <a:t>컴포넌트</a:t>
              </a:r>
              <a:endParaRPr lang="ja-JP" altLang="en-US" sz="3600" dirty="0">
                <a:latin typeface="Malgun Gothic" pitchFamily="34" charset="-127"/>
              </a:endParaRPr>
            </a:p>
          </p:txBody>
        </p:sp>
        <p:grpSp>
          <p:nvGrpSpPr>
            <p:cNvPr id="3" name="Group 1095"/>
            <p:cNvGrpSpPr>
              <a:grpSpLocks/>
            </p:cNvGrpSpPr>
            <p:nvPr/>
          </p:nvGrpSpPr>
          <p:grpSpPr bwMode="auto">
            <a:xfrm>
              <a:off x="4235549" y="2709813"/>
              <a:ext cx="271463" cy="139700"/>
              <a:chOff x="3433" y="4560"/>
              <a:chExt cx="127" cy="67"/>
            </a:xfrm>
          </p:grpSpPr>
          <p:sp>
            <p:nvSpPr>
              <p:cNvPr id="20" name="Rectangle 1096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  <p:sp>
            <p:nvSpPr>
              <p:cNvPr id="21" name="Rectangle 1097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CCCC00"/>
              </a:solidFill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</p:grpSp>
        <p:pic>
          <p:nvPicPr>
            <p:cNvPr id="22" name="Picture 150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75262" y="2603451"/>
              <a:ext cx="89217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10"/>
            <p:cNvGrpSpPr>
              <a:grpSpLocks/>
            </p:cNvGrpSpPr>
            <p:nvPr/>
          </p:nvGrpSpPr>
          <p:grpSpPr bwMode="auto">
            <a:xfrm>
              <a:off x="4235549" y="3406726"/>
              <a:ext cx="271463" cy="139700"/>
              <a:chOff x="3433" y="4560"/>
              <a:chExt cx="127" cy="67"/>
            </a:xfrm>
          </p:grpSpPr>
          <p:sp>
            <p:nvSpPr>
              <p:cNvPr id="24" name="Rectangle 1511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  <p:sp>
            <p:nvSpPr>
              <p:cNvPr id="25" name="Rectangle 1512"/>
              <p:cNvSpPr>
                <a:spLocks noChangeArrowheads="1"/>
              </p:cNvSpPr>
              <p:nvPr/>
            </p:nvSpPr>
            <p:spPr bwMode="auto">
              <a:xfrm>
                <a:off x="3433" y="4560"/>
                <a:ext cx="127" cy="67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 sz="3600" dirty="0"/>
              </a:p>
            </p:txBody>
          </p:sp>
        </p:grpSp>
        <p:sp>
          <p:nvSpPr>
            <p:cNvPr id="26" name="Oval 1513"/>
            <p:cNvSpPr>
              <a:spLocks noChangeArrowheads="1"/>
            </p:cNvSpPr>
            <p:nvPr/>
          </p:nvSpPr>
          <p:spPr bwMode="auto">
            <a:xfrm>
              <a:off x="3808512" y="2709813"/>
              <a:ext cx="136525" cy="13970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3600" dirty="0"/>
            </a:p>
          </p:txBody>
        </p:sp>
        <p:cxnSp>
          <p:nvCxnSpPr>
            <p:cNvPr id="27" name="AutoShape 1514"/>
            <p:cNvCxnSpPr>
              <a:cxnSpLocks noChangeShapeType="1"/>
              <a:stCxn id="26" idx="6"/>
            </p:cNvCxnSpPr>
            <p:nvPr/>
          </p:nvCxnSpPr>
          <p:spPr bwMode="auto">
            <a:xfrm>
              <a:off x="3945037" y="2779663"/>
              <a:ext cx="2905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Rectangle 1515"/>
            <p:cNvSpPr>
              <a:spLocks noChangeArrowheads="1"/>
            </p:cNvSpPr>
            <p:nvPr/>
          </p:nvSpPr>
          <p:spPr bwMode="auto">
            <a:xfrm>
              <a:off x="1979712" y="2070051"/>
              <a:ext cx="1363662" cy="1262062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3600" dirty="0"/>
            </a:p>
          </p:txBody>
        </p:sp>
        <p:sp>
          <p:nvSpPr>
            <p:cNvPr id="29" name="Line 1516"/>
            <p:cNvSpPr>
              <a:spLocks noChangeShapeType="1"/>
            </p:cNvSpPr>
            <p:nvPr/>
          </p:nvSpPr>
          <p:spPr bwMode="auto">
            <a:xfrm>
              <a:off x="1981299" y="2346276"/>
              <a:ext cx="1362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0" name="Text Box 1517"/>
            <p:cNvSpPr txBox="1">
              <a:spLocks noChangeArrowheads="1"/>
            </p:cNvSpPr>
            <p:nvPr/>
          </p:nvSpPr>
          <p:spPr bwMode="auto">
            <a:xfrm>
              <a:off x="2121461" y="2121004"/>
              <a:ext cx="1093028" cy="19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/>
                <a:t>로봇 암 인터페이스</a:t>
              </a:r>
              <a:endParaRPr lang="ja-JP" altLang="en-US" sz="1400" b="1" dirty="0"/>
            </a:p>
          </p:txBody>
        </p:sp>
        <p:sp>
          <p:nvSpPr>
            <p:cNvPr id="31" name="Text Box 1518"/>
            <p:cNvSpPr txBox="1">
              <a:spLocks noChangeArrowheads="1"/>
            </p:cNvSpPr>
            <p:nvPr/>
          </p:nvSpPr>
          <p:spPr bwMode="auto">
            <a:xfrm>
              <a:off x="1979711" y="2420889"/>
              <a:ext cx="1407174" cy="88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 dirty="0" smtClean="0"/>
                <a:t>・</a:t>
              </a:r>
              <a:r>
                <a:rPr lang="ko-KR" altLang="en-US" sz="1400" dirty="0" smtClean="0"/>
                <a:t>모드 설정 함수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ko-KR" altLang="en-US" sz="1400" dirty="0" smtClean="0"/>
                <a:t>좌표계 설정 함수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ko-KR" altLang="en-US" sz="1400" dirty="0" smtClean="0"/>
                <a:t>제어 파라메터 설정 함수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ko-KR" altLang="en-US" sz="1400" dirty="0" smtClean="0"/>
                <a:t>야코비 취득 함수</a:t>
              </a:r>
              <a:endParaRPr lang="ja-JP" altLang="en-US" sz="1400" dirty="0"/>
            </a:p>
            <a:p>
              <a:r>
                <a:rPr lang="ja-JP" altLang="en-US" sz="1400" dirty="0" smtClean="0"/>
                <a:t>・</a:t>
              </a:r>
              <a:r>
                <a:rPr lang="ko-KR" altLang="en-US" sz="1400" dirty="0" smtClean="0"/>
                <a:t>스테이터스 취득 함수</a:t>
              </a:r>
              <a:endParaRPr lang="ja-JP" altLang="en-US" sz="1400" dirty="0"/>
            </a:p>
            <a:p>
              <a:r>
                <a:rPr lang="ja-JP" altLang="en-US" sz="1400" dirty="0"/>
                <a:t>・</a:t>
              </a:r>
              <a:r>
                <a:rPr lang="en-US" altLang="ja-JP" sz="1400" dirty="0"/>
                <a:t>etc…</a:t>
              </a:r>
            </a:p>
          </p:txBody>
        </p:sp>
        <p:sp>
          <p:nvSpPr>
            <p:cNvPr id="32" name="Line 1521"/>
            <p:cNvSpPr>
              <a:spLocks noChangeShapeType="1"/>
            </p:cNvSpPr>
            <p:nvPr/>
          </p:nvSpPr>
          <p:spPr bwMode="auto">
            <a:xfrm flipH="1" flipV="1">
              <a:off x="3194149" y="2249438"/>
              <a:ext cx="696913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3" name="Text Box 1522"/>
            <p:cNvSpPr txBox="1">
              <a:spLocks noChangeArrowheads="1"/>
            </p:cNvSpPr>
            <p:nvPr/>
          </p:nvSpPr>
          <p:spPr bwMode="auto">
            <a:xfrm>
              <a:off x="1781319" y="3330999"/>
              <a:ext cx="1760463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 smtClean="0"/>
                <a:t>다른 컴포넌트</a:t>
              </a:r>
              <a:r>
                <a:rPr lang="ja-JP" altLang="en-US" sz="1600" dirty="0" smtClean="0"/>
                <a:t>・</a:t>
              </a:r>
              <a:endParaRPr lang="ja-JP" altLang="en-US" sz="1600" dirty="0"/>
            </a:p>
            <a:p>
              <a:pPr algn="ctr"/>
              <a:r>
                <a:rPr lang="ko-KR" altLang="en-US" sz="1600" dirty="0" smtClean="0"/>
                <a:t>상위 어플리케이션에서 이용</a:t>
              </a:r>
              <a:endParaRPr lang="ja-JP" altLang="en-US" sz="1600" dirty="0"/>
            </a:p>
          </p:txBody>
        </p:sp>
        <p:sp>
          <p:nvSpPr>
            <p:cNvPr id="34" name="Line 1523"/>
            <p:cNvSpPr>
              <a:spLocks noChangeShapeType="1"/>
            </p:cNvSpPr>
            <p:nvPr/>
          </p:nvSpPr>
          <p:spPr bwMode="auto">
            <a:xfrm>
              <a:off x="3868837" y="3467051"/>
              <a:ext cx="366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5" name="Text Box 1524"/>
            <p:cNvSpPr txBox="1">
              <a:spLocks noChangeArrowheads="1"/>
            </p:cNvSpPr>
            <p:nvPr/>
          </p:nvSpPr>
          <p:spPr bwMode="auto">
            <a:xfrm>
              <a:off x="3555733" y="3511503"/>
              <a:ext cx="807720" cy="375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 smtClean="0"/>
                <a:t>손끝 위치</a:t>
              </a:r>
              <a:r>
                <a:rPr lang="ja-JP" altLang="en-US" sz="1600" dirty="0" smtClean="0"/>
                <a:t>・</a:t>
              </a:r>
              <a:endParaRPr lang="ja-JP" altLang="en-US" sz="1600" dirty="0"/>
            </a:p>
            <a:p>
              <a:pPr algn="ctr"/>
              <a:r>
                <a:rPr lang="ko-KR" altLang="en-US" sz="1600" dirty="0" smtClean="0"/>
                <a:t>속도 데이터</a:t>
              </a:r>
              <a:endParaRPr lang="ja-JP" altLang="en-US" sz="1600" dirty="0"/>
            </a:p>
          </p:txBody>
        </p:sp>
        <p:sp>
          <p:nvSpPr>
            <p:cNvPr id="36" name="Text Box 1525"/>
            <p:cNvSpPr txBox="1">
              <a:spLocks noChangeArrowheads="1"/>
            </p:cNvSpPr>
            <p:nvPr/>
          </p:nvSpPr>
          <p:spPr bwMode="auto">
            <a:xfrm>
              <a:off x="4096018" y="2035127"/>
              <a:ext cx="807720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 smtClean="0"/>
                <a:t>서비스 포트</a:t>
              </a:r>
              <a:endParaRPr lang="ja-JP" altLang="en-US" sz="1600" dirty="0"/>
            </a:p>
          </p:txBody>
        </p:sp>
        <p:sp>
          <p:nvSpPr>
            <p:cNvPr id="37" name="Text Box 1526"/>
            <p:cNvSpPr txBox="1">
              <a:spLocks noChangeArrowheads="1"/>
            </p:cNvSpPr>
            <p:nvPr/>
          </p:nvSpPr>
          <p:spPr bwMode="auto">
            <a:xfrm>
              <a:off x="4565123" y="3847526"/>
              <a:ext cx="807720" cy="217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 smtClean="0"/>
                <a:t>데이터 포트</a:t>
              </a:r>
              <a:endParaRPr lang="ja-JP" altLang="en-US" sz="1600" dirty="0"/>
            </a:p>
          </p:txBody>
        </p:sp>
        <p:sp>
          <p:nvSpPr>
            <p:cNvPr id="38" name="Line 1527"/>
            <p:cNvSpPr>
              <a:spLocks noChangeShapeType="1"/>
            </p:cNvSpPr>
            <p:nvPr/>
          </p:nvSpPr>
          <p:spPr bwMode="auto">
            <a:xfrm flipH="1">
              <a:off x="4291112" y="2249438"/>
              <a:ext cx="236537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  <p:sp>
          <p:nvSpPr>
            <p:cNvPr id="39" name="Line 1528"/>
            <p:cNvSpPr>
              <a:spLocks noChangeShapeType="1"/>
            </p:cNvSpPr>
            <p:nvPr/>
          </p:nvSpPr>
          <p:spPr bwMode="auto">
            <a:xfrm flipH="1" flipV="1">
              <a:off x="4368899" y="3511501"/>
              <a:ext cx="45720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 sz="36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番号プレースホルダ 4"/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110B6EA-225C-4D23-BB5B-9441E522042D}" type="slidenum">
              <a:rPr lang="en-US" altLang="ja-JP">
                <a:solidFill>
                  <a:srgbClr val="4D4D4D"/>
                </a:solidFill>
              </a:rPr>
              <a:pPr algn="r"/>
              <a:t>4</a:t>
            </a:fld>
            <a:endParaRPr lang="en-US" altLang="ja-JP" dirty="0">
              <a:solidFill>
                <a:srgbClr val="4D4D4D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サービスポート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14450"/>
            <a:ext cx="4249738" cy="2549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1800" dirty="0" smtClean="0"/>
              <a:t>任意に定義可能なインターフェースを持つポート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dirty="0" smtClean="0"/>
              <a:t>コマンド・関数を自由に追加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dirty="0" smtClean="0"/>
              <a:t>他のコンポーネントからアクセス可能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dirty="0" smtClean="0"/>
              <a:t>（本当は標準化したい）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sz="1800" dirty="0" smtClean="0"/>
              <a:t>内部の詳細な機能にアクセス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dirty="0" smtClean="0"/>
              <a:t>パラメータ取得・設定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dirty="0" smtClean="0"/>
              <a:t>モード切替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600" dirty="0" smtClean="0"/>
              <a:t>処理の依頼と結果取得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dirty="0" smtClean="0"/>
              <a:t>etc…</a:t>
            </a:r>
          </a:p>
        </p:txBody>
      </p:sp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4637088" y="3863975"/>
            <a:ext cx="4279900" cy="26812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>
            <a:off x="4613275" y="1298575"/>
            <a:ext cx="4351338" cy="24003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463" name="Rectangle 503"/>
          <p:cNvSpPr>
            <a:spLocks noChangeArrowheads="1"/>
          </p:cNvSpPr>
          <p:nvPr/>
        </p:nvSpPr>
        <p:spPr bwMode="auto">
          <a:xfrm>
            <a:off x="7321550" y="2220913"/>
            <a:ext cx="1106488" cy="1136650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64" name="Rectangle 504"/>
          <p:cNvSpPr>
            <a:spLocks noChangeArrowheads="1"/>
          </p:cNvSpPr>
          <p:nvPr/>
        </p:nvSpPr>
        <p:spPr bwMode="auto">
          <a:xfrm>
            <a:off x="7513638" y="2957513"/>
            <a:ext cx="360362" cy="40005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65" name="Rectangle 505"/>
          <p:cNvSpPr>
            <a:spLocks noChangeArrowheads="1"/>
          </p:cNvSpPr>
          <p:nvPr/>
        </p:nvSpPr>
        <p:spPr bwMode="auto">
          <a:xfrm>
            <a:off x="7778750" y="3087688"/>
            <a:ext cx="369888" cy="2698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66" name="Rectangle 506"/>
          <p:cNvSpPr>
            <a:spLocks noChangeArrowheads="1"/>
          </p:cNvSpPr>
          <p:nvPr/>
        </p:nvSpPr>
        <p:spPr bwMode="auto">
          <a:xfrm>
            <a:off x="8051800" y="2973388"/>
            <a:ext cx="376238" cy="3841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67" name="Rectangle 507"/>
          <p:cNvSpPr>
            <a:spLocks noChangeArrowheads="1"/>
          </p:cNvSpPr>
          <p:nvPr/>
        </p:nvSpPr>
        <p:spPr bwMode="auto">
          <a:xfrm>
            <a:off x="7321550" y="2220913"/>
            <a:ext cx="1106488" cy="1136650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68" name="Rectangle 508"/>
          <p:cNvSpPr>
            <a:spLocks noChangeArrowheads="1"/>
          </p:cNvSpPr>
          <p:nvPr/>
        </p:nvSpPr>
        <p:spPr bwMode="auto">
          <a:xfrm>
            <a:off x="7513638" y="2957513"/>
            <a:ext cx="360362" cy="40005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69" name="Rectangle 509"/>
          <p:cNvSpPr>
            <a:spLocks noChangeArrowheads="1"/>
          </p:cNvSpPr>
          <p:nvPr/>
        </p:nvSpPr>
        <p:spPr bwMode="auto">
          <a:xfrm>
            <a:off x="7778750" y="3087688"/>
            <a:ext cx="369888" cy="2698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70" name="Rectangle 510"/>
          <p:cNvSpPr>
            <a:spLocks noChangeArrowheads="1"/>
          </p:cNvSpPr>
          <p:nvPr/>
        </p:nvSpPr>
        <p:spPr bwMode="auto">
          <a:xfrm>
            <a:off x="8051800" y="2973388"/>
            <a:ext cx="376238" cy="3841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71" name="Rectangle 511"/>
          <p:cNvSpPr>
            <a:spLocks noChangeArrowheads="1"/>
          </p:cNvSpPr>
          <p:nvPr/>
        </p:nvSpPr>
        <p:spPr bwMode="auto">
          <a:xfrm>
            <a:off x="7321550" y="2220913"/>
            <a:ext cx="1106488" cy="1136650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72" name="Rectangle 512"/>
          <p:cNvSpPr>
            <a:spLocks noChangeArrowheads="1"/>
          </p:cNvSpPr>
          <p:nvPr/>
        </p:nvSpPr>
        <p:spPr bwMode="auto">
          <a:xfrm>
            <a:off x="7513638" y="2957513"/>
            <a:ext cx="360362" cy="40005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73" name="Rectangle 513"/>
          <p:cNvSpPr>
            <a:spLocks noChangeArrowheads="1"/>
          </p:cNvSpPr>
          <p:nvPr/>
        </p:nvSpPr>
        <p:spPr bwMode="auto">
          <a:xfrm>
            <a:off x="7778750" y="3087688"/>
            <a:ext cx="369888" cy="2698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74" name="Rectangle 514"/>
          <p:cNvSpPr>
            <a:spLocks noChangeArrowheads="1"/>
          </p:cNvSpPr>
          <p:nvPr/>
        </p:nvSpPr>
        <p:spPr bwMode="auto">
          <a:xfrm>
            <a:off x="8051800" y="2973388"/>
            <a:ext cx="376238" cy="38417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75" name="Rectangle 515"/>
          <p:cNvSpPr>
            <a:spLocks noChangeArrowheads="1"/>
          </p:cNvSpPr>
          <p:nvPr/>
        </p:nvSpPr>
        <p:spPr bwMode="auto">
          <a:xfrm>
            <a:off x="7321550" y="2220913"/>
            <a:ext cx="1106488" cy="1136650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76" name="Rectangle 597"/>
          <p:cNvSpPr>
            <a:spLocks noChangeArrowheads="1"/>
          </p:cNvSpPr>
          <p:nvPr/>
        </p:nvSpPr>
        <p:spPr bwMode="auto">
          <a:xfrm>
            <a:off x="7673975" y="3017838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ja-JP" altLang="en-US" sz="1000" dirty="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アーム</a:t>
            </a:r>
          </a:p>
          <a:p>
            <a:pPr algn="r"/>
            <a:r>
              <a:rPr lang="ja-JP" altLang="en-US" sz="1000" dirty="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 dirty="0"/>
          </a:p>
        </p:txBody>
      </p:sp>
      <p:sp>
        <p:nvSpPr>
          <p:cNvPr id="19477" name="Rectangle 977"/>
          <p:cNvSpPr>
            <a:spLocks noChangeArrowheads="1"/>
          </p:cNvSpPr>
          <p:nvPr/>
        </p:nvSpPr>
        <p:spPr bwMode="auto">
          <a:xfrm>
            <a:off x="7292975" y="5138738"/>
            <a:ext cx="976313" cy="1033462"/>
          </a:xfrm>
          <a:prstGeom prst="rect">
            <a:avLst/>
          </a:prstGeom>
          <a:solidFill>
            <a:srgbClr val="84C22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78" name="Rectangle 979"/>
          <p:cNvSpPr>
            <a:spLocks noChangeArrowheads="1"/>
          </p:cNvSpPr>
          <p:nvPr/>
        </p:nvSpPr>
        <p:spPr bwMode="auto">
          <a:xfrm>
            <a:off x="7793038" y="5262563"/>
            <a:ext cx="347662" cy="266700"/>
          </a:xfrm>
          <a:prstGeom prst="rect">
            <a:avLst/>
          </a:prstGeom>
          <a:solidFill>
            <a:srgbClr val="96AEB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79" name="Rectangle 980"/>
          <p:cNvSpPr>
            <a:spLocks noChangeArrowheads="1"/>
          </p:cNvSpPr>
          <p:nvPr/>
        </p:nvSpPr>
        <p:spPr bwMode="auto">
          <a:xfrm>
            <a:off x="7793038" y="5262563"/>
            <a:ext cx="347662" cy="266700"/>
          </a:xfrm>
          <a:prstGeom prst="rect">
            <a:avLst/>
          </a:prstGeom>
          <a:noFill/>
          <a:ln w="1588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0" name="Rectangle 981"/>
          <p:cNvSpPr>
            <a:spLocks noChangeArrowheads="1"/>
          </p:cNvSpPr>
          <p:nvPr/>
        </p:nvSpPr>
        <p:spPr bwMode="auto">
          <a:xfrm>
            <a:off x="7426325" y="5262563"/>
            <a:ext cx="347663" cy="266700"/>
          </a:xfrm>
          <a:prstGeom prst="rect">
            <a:avLst/>
          </a:prstGeom>
          <a:solidFill>
            <a:srgbClr val="96AEB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1" name="Rectangle 982"/>
          <p:cNvSpPr>
            <a:spLocks noChangeArrowheads="1"/>
          </p:cNvSpPr>
          <p:nvPr/>
        </p:nvSpPr>
        <p:spPr bwMode="auto">
          <a:xfrm>
            <a:off x="7426325" y="5262563"/>
            <a:ext cx="347663" cy="266700"/>
          </a:xfrm>
          <a:prstGeom prst="rect">
            <a:avLst/>
          </a:prstGeom>
          <a:noFill/>
          <a:ln w="1588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2" name="Rectangle 983"/>
          <p:cNvSpPr>
            <a:spLocks noChangeArrowheads="1"/>
          </p:cNvSpPr>
          <p:nvPr/>
        </p:nvSpPr>
        <p:spPr bwMode="auto">
          <a:xfrm>
            <a:off x="7510463" y="5351463"/>
            <a:ext cx="150812" cy="150812"/>
          </a:xfrm>
          <a:prstGeom prst="rect">
            <a:avLst/>
          </a:prstGeom>
          <a:solidFill>
            <a:srgbClr val="C2C1C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3" name="Rectangle 984"/>
          <p:cNvSpPr>
            <a:spLocks noChangeArrowheads="1"/>
          </p:cNvSpPr>
          <p:nvPr/>
        </p:nvSpPr>
        <p:spPr bwMode="auto">
          <a:xfrm>
            <a:off x="7510463" y="5351463"/>
            <a:ext cx="150812" cy="150812"/>
          </a:xfrm>
          <a:prstGeom prst="rect">
            <a:avLst/>
          </a:prstGeom>
          <a:noFill/>
          <a:ln w="1588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4" name="Freeform 985"/>
          <p:cNvSpPr>
            <a:spLocks/>
          </p:cNvSpPr>
          <p:nvPr/>
        </p:nvSpPr>
        <p:spPr bwMode="auto">
          <a:xfrm>
            <a:off x="7510463" y="5292725"/>
            <a:ext cx="192087" cy="58738"/>
          </a:xfrm>
          <a:custGeom>
            <a:avLst/>
            <a:gdLst>
              <a:gd name="T0" fmla="*/ 0 w 121"/>
              <a:gd name="T1" fmla="*/ 2147483647 h 37"/>
              <a:gd name="T2" fmla="*/ 2147483647 w 121"/>
              <a:gd name="T3" fmla="*/ 0 h 37"/>
              <a:gd name="T4" fmla="*/ 2147483647 w 121"/>
              <a:gd name="T5" fmla="*/ 0 h 37"/>
              <a:gd name="T6" fmla="*/ 2147483647 w 121"/>
              <a:gd name="T7" fmla="*/ 2147483647 h 37"/>
              <a:gd name="T8" fmla="*/ 0 w 121"/>
              <a:gd name="T9" fmla="*/ 214748364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"/>
              <a:gd name="T16" fmla="*/ 0 h 37"/>
              <a:gd name="T17" fmla="*/ 121 w 121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" h="37">
                <a:moveTo>
                  <a:pt x="0" y="37"/>
                </a:moveTo>
                <a:lnTo>
                  <a:pt x="26" y="0"/>
                </a:lnTo>
                <a:lnTo>
                  <a:pt x="121" y="0"/>
                </a:lnTo>
                <a:lnTo>
                  <a:pt x="95" y="37"/>
                </a:lnTo>
                <a:lnTo>
                  <a:pt x="0" y="37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5" name="Freeform 986"/>
          <p:cNvSpPr>
            <a:spLocks/>
          </p:cNvSpPr>
          <p:nvPr/>
        </p:nvSpPr>
        <p:spPr bwMode="auto">
          <a:xfrm>
            <a:off x="7510463" y="5292725"/>
            <a:ext cx="192087" cy="58738"/>
          </a:xfrm>
          <a:custGeom>
            <a:avLst/>
            <a:gdLst>
              <a:gd name="T0" fmla="*/ 0 w 121"/>
              <a:gd name="T1" fmla="*/ 2147483647 h 37"/>
              <a:gd name="T2" fmla="*/ 2147483647 w 121"/>
              <a:gd name="T3" fmla="*/ 0 h 37"/>
              <a:gd name="T4" fmla="*/ 2147483647 w 121"/>
              <a:gd name="T5" fmla="*/ 0 h 37"/>
              <a:gd name="T6" fmla="*/ 2147483647 w 121"/>
              <a:gd name="T7" fmla="*/ 2147483647 h 37"/>
              <a:gd name="T8" fmla="*/ 0 w 121"/>
              <a:gd name="T9" fmla="*/ 214748364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"/>
              <a:gd name="T16" fmla="*/ 0 h 37"/>
              <a:gd name="T17" fmla="*/ 121 w 121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" h="37">
                <a:moveTo>
                  <a:pt x="0" y="37"/>
                </a:moveTo>
                <a:lnTo>
                  <a:pt x="26" y="0"/>
                </a:lnTo>
                <a:lnTo>
                  <a:pt x="121" y="0"/>
                </a:lnTo>
                <a:lnTo>
                  <a:pt x="95" y="37"/>
                </a:lnTo>
                <a:lnTo>
                  <a:pt x="0" y="37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6" name="Freeform 987"/>
          <p:cNvSpPr>
            <a:spLocks/>
          </p:cNvSpPr>
          <p:nvPr/>
        </p:nvSpPr>
        <p:spPr bwMode="auto">
          <a:xfrm>
            <a:off x="7661275" y="5292725"/>
            <a:ext cx="41275" cy="209550"/>
          </a:xfrm>
          <a:custGeom>
            <a:avLst/>
            <a:gdLst>
              <a:gd name="T0" fmla="*/ 0 w 26"/>
              <a:gd name="T1" fmla="*/ 2147483647 h 132"/>
              <a:gd name="T2" fmla="*/ 2147483647 w 26"/>
              <a:gd name="T3" fmla="*/ 2147483647 h 132"/>
              <a:gd name="T4" fmla="*/ 2147483647 w 26"/>
              <a:gd name="T5" fmla="*/ 0 h 132"/>
              <a:gd name="T6" fmla="*/ 0 w 26"/>
              <a:gd name="T7" fmla="*/ 2147483647 h 132"/>
              <a:gd name="T8" fmla="*/ 0 w 26"/>
              <a:gd name="T9" fmla="*/ 2147483647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32"/>
              <a:gd name="T17" fmla="*/ 26 w 2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32">
                <a:moveTo>
                  <a:pt x="0" y="132"/>
                </a:moveTo>
                <a:lnTo>
                  <a:pt x="26" y="95"/>
                </a:lnTo>
                <a:lnTo>
                  <a:pt x="26" y="0"/>
                </a:lnTo>
                <a:lnTo>
                  <a:pt x="0" y="37"/>
                </a:lnTo>
                <a:lnTo>
                  <a:pt x="0" y="132"/>
                </a:lnTo>
                <a:close/>
              </a:path>
            </a:pathLst>
          </a:custGeom>
          <a:solidFill>
            <a:srgbClr val="7270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7" name="Freeform 988"/>
          <p:cNvSpPr>
            <a:spLocks/>
          </p:cNvSpPr>
          <p:nvPr/>
        </p:nvSpPr>
        <p:spPr bwMode="auto">
          <a:xfrm>
            <a:off x="7661275" y="5292725"/>
            <a:ext cx="41275" cy="209550"/>
          </a:xfrm>
          <a:custGeom>
            <a:avLst/>
            <a:gdLst>
              <a:gd name="T0" fmla="*/ 0 w 26"/>
              <a:gd name="T1" fmla="*/ 2147483647 h 132"/>
              <a:gd name="T2" fmla="*/ 2147483647 w 26"/>
              <a:gd name="T3" fmla="*/ 2147483647 h 132"/>
              <a:gd name="T4" fmla="*/ 2147483647 w 26"/>
              <a:gd name="T5" fmla="*/ 0 h 132"/>
              <a:gd name="T6" fmla="*/ 0 w 26"/>
              <a:gd name="T7" fmla="*/ 2147483647 h 132"/>
              <a:gd name="T8" fmla="*/ 0 w 26"/>
              <a:gd name="T9" fmla="*/ 2147483647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32"/>
              <a:gd name="T17" fmla="*/ 26 w 2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32">
                <a:moveTo>
                  <a:pt x="0" y="132"/>
                </a:moveTo>
                <a:lnTo>
                  <a:pt x="26" y="95"/>
                </a:lnTo>
                <a:lnTo>
                  <a:pt x="26" y="0"/>
                </a:lnTo>
                <a:lnTo>
                  <a:pt x="0" y="37"/>
                </a:lnTo>
                <a:lnTo>
                  <a:pt x="0" y="132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8" name="Rectangle 989"/>
          <p:cNvSpPr>
            <a:spLocks noChangeArrowheads="1"/>
          </p:cNvSpPr>
          <p:nvPr/>
        </p:nvSpPr>
        <p:spPr bwMode="auto">
          <a:xfrm>
            <a:off x="7867650" y="5353050"/>
            <a:ext cx="150813" cy="153988"/>
          </a:xfrm>
          <a:prstGeom prst="rect">
            <a:avLst/>
          </a:prstGeom>
          <a:solidFill>
            <a:srgbClr val="C2C1C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89" name="Rectangle 990"/>
          <p:cNvSpPr>
            <a:spLocks noChangeArrowheads="1"/>
          </p:cNvSpPr>
          <p:nvPr/>
        </p:nvSpPr>
        <p:spPr bwMode="auto">
          <a:xfrm>
            <a:off x="7867650" y="5353050"/>
            <a:ext cx="150813" cy="153988"/>
          </a:xfrm>
          <a:prstGeom prst="rect">
            <a:avLst/>
          </a:prstGeom>
          <a:noFill/>
          <a:ln w="1588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0" name="Freeform 991"/>
          <p:cNvSpPr>
            <a:spLocks/>
          </p:cNvSpPr>
          <p:nvPr/>
        </p:nvSpPr>
        <p:spPr bwMode="auto">
          <a:xfrm>
            <a:off x="7867650" y="5297488"/>
            <a:ext cx="207963" cy="55562"/>
          </a:xfrm>
          <a:custGeom>
            <a:avLst/>
            <a:gdLst>
              <a:gd name="T0" fmla="*/ 0 w 131"/>
              <a:gd name="T1" fmla="*/ 2147483647 h 35"/>
              <a:gd name="T2" fmla="*/ 2147483647 w 131"/>
              <a:gd name="T3" fmla="*/ 0 h 35"/>
              <a:gd name="T4" fmla="*/ 2147483647 w 131"/>
              <a:gd name="T5" fmla="*/ 0 h 35"/>
              <a:gd name="T6" fmla="*/ 2147483647 w 131"/>
              <a:gd name="T7" fmla="*/ 2147483647 h 35"/>
              <a:gd name="T8" fmla="*/ 0 w 131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35"/>
              <a:gd name="T17" fmla="*/ 131 w 131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35">
                <a:moveTo>
                  <a:pt x="0" y="35"/>
                </a:moveTo>
                <a:lnTo>
                  <a:pt x="36" y="0"/>
                </a:lnTo>
                <a:lnTo>
                  <a:pt x="131" y="0"/>
                </a:lnTo>
                <a:lnTo>
                  <a:pt x="95" y="35"/>
                </a:lnTo>
                <a:lnTo>
                  <a:pt x="0" y="35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1" name="Freeform 992"/>
          <p:cNvSpPr>
            <a:spLocks/>
          </p:cNvSpPr>
          <p:nvPr/>
        </p:nvSpPr>
        <p:spPr bwMode="auto">
          <a:xfrm>
            <a:off x="7867650" y="5297488"/>
            <a:ext cx="207963" cy="55562"/>
          </a:xfrm>
          <a:custGeom>
            <a:avLst/>
            <a:gdLst>
              <a:gd name="T0" fmla="*/ 0 w 131"/>
              <a:gd name="T1" fmla="*/ 2147483647 h 35"/>
              <a:gd name="T2" fmla="*/ 2147483647 w 131"/>
              <a:gd name="T3" fmla="*/ 0 h 35"/>
              <a:gd name="T4" fmla="*/ 2147483647 w 131"/>
              <a:gd name="T5" fmla="*/ 0 h 35"/>
              <a:gd name="T6" fmla="*/ 2147483647 w 131"/>
              <a:gd name="T7" fmla="*/ 2147483647 h 35"/>
              <a:gd name="T8" fmla="*/ 0 w 131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35"/>
              <a:gd name="T17" fmla="*/ 131 w 131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35">
                <a:moveTo>
                  <a:pt x="0" y="35"/>
                </a:moveTo>
                <a:lnTo>
                  <a:pt x="36" y="0"/>
                </a:lnTo>
                <a:lnTo>
                  <a:pt x="131" y="0"/>
                </a:lnTo>
                <a:lnTo>
                  <a:pt x="95" y="35"/>
                </a:lnTo>
                <a:lnTo>
                  <a:pt x="0" y="35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2" name="Freeform 993"/>
          <p:cNvSpPr>
            <a:spLocks/>
          </p:cNvSpPr>
          <p:nvPr/>
        </p:nvSpPr>
        <p:spPr bwMode="auto">
          <a:xfrm>
            <a:off x="8018463" y="5297488"/>
            <a:ext cx="57150" cy="209550"/>
          </a:xfrm>
          <a:custGeom>
            <a:avLst/>
            <a:gdLst>
              <a:gd name="T0" fmla="*/ 0 w 36"/>
              <a:gd name="T1" fmla="*/ 2147483647 h 132"/>
              <a:gd name="T2" fmla="*/ 2147483647 w 36"/>
              <a:gd name="T3" fmla="*/ 0 h 132"/>
              <a:gd name="T4" fmla="*/ 2147483647 w 36"/>
              <a:gd name="T5" fmla="*/ 2147483647 h 132"/>
              <a:gd name="T6" fmla="*/ 0 w 36"/>
              <a:gd name="T7" fmla="*/ 2147483647 h 132"/>
              <a:gd name="T8" fmla="*/ 0 w 36"/>
              <a:gd name="T9" fmla="*/ 2147483647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32"/>
              <a:gd name="T17" fmla="*/ 36 w 3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32">
                <a:moveTo>
                  <a:pt x="0" y="35"/>
                </a:moveTo>
                <a:lnTo>
                  <a:pt x="36" y="0"/>
                </a:lnTo>
                <a:lnTo>
                  <a:pt x="36" y="95"/>
                </a:lnTo>
                <a:lnTo>
                  <a:pt x="0" y="132"/>
                </a:lnTo>
                <a:lnTo>
                  <a:pt x="0" y="35"/>
                </a:lnTo>
                <a:close/>
              </a:path>
            </a:pathLst>
          </a:custGeom>
          <a:solidFill>
            <a:srgbClr val="7270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3" name="Freeform 994"/>
          <p:cNvSpPr>
            <a:spLocks/>
          </p:cNvSpPr>
          <p:nvPr/>
        </p:nvSpPr>
        <p:spPr bwMode="auto">
          <a:xfrm>
            <a:off x="8018463" y="5297488"/>
            <a:ext cx="57150" cy="209550"/>
          </a:xfrm>
          <a:custGeom>
            <a:avLst/>
            <a:gdLst>
              <a:gd name="T0" fmla="*/ 0 w 36"/>
              <a:gd name="T1" fmla="*/ 2147483647 h 132"/>
              <a:gd name="T2" fmla="*/ 2147483647 w 36"/>
              <a:gd name="T3" fmla="*/ 0 h 132"/>
              <a:gd name="T4" fmla="*/ 2147483647 w 36"/>
              <a:gd name="T5" fmla="*/ 2147483647 h 132"/>
              <a:gd name="T6" fmla="*/ 0 w 36"/>
              <a:gd name="T7" fmla="*/ 2147483647 h 132"/>
              <a:gd name="T8" fmla="*/ 0 w 36"/>
              <a:gd name="T9" fmla="*/ 2147483647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32"/>
              <a:gd name="T17" fmla="*/ 36 w 36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32">
                <a:moveTo>
                  <a:pt x="0" y="35"/>
                </a:moveTo>
                <a:lnTo>
                  <a:pt x="36" y="0"/>
                </a:lnTo>
                <a:lnTo>
                  <a:pt x="36" y="95"/>
                </a:lnTo>
                <a:lnTo>
                  <a:pt x="0" y="132"/>
                </a:lnTo>
                <a:lnTo>
                  <a:pt x="0" y="35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4" name="Freeform 995"/>
          <p:cNvSpPr>
            <a:spLocks/>
          </p:cNvSpPr>
          <p:nvPr/>
        </p:nvSpPr>
        <p:spPr bwMode="auto">
          <a:xfrm>
            <a:off x="7793038" y="5603875"/>
            <a:ext cx="85725" cy="149225"/>
          </a:xfrm>
          <a:custGeom>
            <a:avLst/>
            <a:gdLst>
              <a:gd name="T0" fmla="*/ 0 w 54"/>
              <a:gd name="T1" fmla="*/ 2147483647 h 94"/>
              <a:gd name="T2" fmla="*/ 2147483647 w 54"/>
              <a:gd name="T3" fmla="*/ 0 h 94"/>
              <a:gd name="T4" fmla="*/ 2147483647 w 54"/>
              <a:gd name="T5" fmla="*/ 2147483647 h 94"/>
              <a:gd name="T6" fmla="*/ 0 w 54"/>
              <a:gd name="T7" fmla="*/ 2147483647 h 94"/>
              <a:gd name="T8" fmla="*/ 0 w 54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94"/>
              <a:gd name="T17" fmla="*/ 54 w 54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94">
                <a:moveTo>
                  <a:pt x="0" y="31"/>
                </a:moveTo>
                <a:lnTo>
                  <a:pt x="54" y="0"/>
                </a:lnTo>
                <a:lnTo>
                  <a:pt x="54" y="63"/>
                </a:lnTo>
                <a:lnTo>
                  <a:pt x="0" y="94"/>
                </a:lnTo>
                <a:lnTo>
                  <a:pt x="0" y="31"/>
                </a:lnTo>
                <a:close/>
              </a:path>
            </a:pathLst>
          </a:custGeom>
          <a:solidFill>
            <a:srgbClr val="8382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5" name="Freeform 996"/>
          <p:cNvSpPr>
            <a:spLocks/>
          </p:cNvSpPr>
          <p:nvPr/>
        </p:nvSpPr>
        <p:spPr bwMode="auto">
          <a:xfrm>
            <a:off x="7793038" y="5603875"/>
            <a:ext cx="85725" cy="149225"/>
          </a:xfrm>
          <a:custGeom>
            <a:avLst/>
            <a:gdLst>
              <a:gd name="T0" fmla="*/ 0 w 54"/>
              <a:gd name="T1" fmla="*/ 2147483647 h 94"/>
              <a:gd name="T2" fmla="*/ 2147483647 w 54"/>
              <a:gd name="T3" fmla="*/ 0 h 94"/>
              <a:gd name="T4" fmla="*/ 2147483647 w 54"/>
              <a:gd name="T5" fmla="*/ 2147483647 h 94"/>
              <a:gd name="T6" fmla="*/ 0 w 54"/>
              <a:gd name="T7" fmla="*/ 2147483647 h 94"/>
              <a:gd name="T8" fmla="*/ 0 w 54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94"/>
              <a:gd name="T17" fmla="*/ 54 w 54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94">
                <a:moveTo>
                  <a:pt x="0" y="31"/>
                </a:moveTo>
                <a:lnTo>
                  <a:pt x="54" y="0"/>
                </a:lnTo>
                <a:lnTo>
                  <a:pt x="54" y="63"/>
                </a:lnTo>
                <a:lnTo>
                  <a:pt x="0" y="94"/>
                </a:lnTo>
                <a:lnTo>
                  <a:pt x="0" y="31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6" name="Freeform 997"/>
          <p:cNvSpPr>
            <a:spLocks/>
          </p:cNvSpPr>
          <p:nvPr/>
        </p:nvSpPr>
        <p:spPr bwMode="auto">
          <a:xfrm>
            <a:off x="7705725" y="5603875"/>
            <a:ext cx="87313" cy="149225"/>
          </a:xfrm>
          <a:custGeom>
            <a:avLst/>
            <a:gdLst>
              <a:gd name="T0" fmla="*/ 0 w 55"/>
              <a:gd name="T1" fmla="*/ 0 h 94"/>
              <a:gd name="T2" fmla="*/ 2147483647 w 55"/>
              <a:gd name="T3" fmla="*/ 2147483647 h 94"/>
              <a:gd name="T4" fmla="*/ 2147483647 w 55"/>
              <a:gd name="T5" fmla="*/ 2147483647 h 94"/>
              <a:gd name="T6" fmla="*/ 0 w 55"/>
              <a:gd name="T7" fmla="*/ 2147483647 h 94"/>
              <a:gd name="T8" fmla="*/ 0 w 55"/>
              <a:gd name="T9" fmla="*/ 0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94"/>
              <a:gd name="T17" fmla="*/ 55 w 55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94">
                <a:moveTo>
                  <a:pt x="0" y="0"/>
                </a:moveTo>
                <a:lnTo>
                  <a:pt x="55" y="31"/>
                </a:lnTo>
                <a:lnTo>
                  <a:pt x="55" y="94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C2C1C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7" name="Freeform 998"/>
          <p:cNvSpPr>
            <a:spLocks/>
          </p:cNvSpPr>
          <p:nvPr/>
        </p:nvSpPr>
        <p:spPr bwMode="auto">
          <a:xfrm>
            <a:off x="7705725" y="5603875"/>
            <a:ext cx="87313" cy="149225"/>
          </a:xfrm>
          <a:custGeom>
            <a:avLst/>
            <a:gdLst>
              <a:gd name="T0" fmla="*/ 0 w 55"/>
              <a:gd name="T1" fmla="*/ 0 h 94"/>
              <a:gd name="T2" fmla="*/ 2147483647 w 55"/>
              <a:gd name="T3" fmla="*/ 2147483647 h 94"/>
              <a:gd name="T4" fmla="*/ 2147483647 w 55"/>
              <a:gd name="T5" fmla="*/ 2147483647 h 94"/>
              <a:gd name="T6" fmla="*/ 0 w 55"/>
              <a:gd name="T7" fmla="*/ 2147483647 h 94"/>
              <a:gd name="T8" fmla="*/ 0 w 55"/>
              <a:gd name="T9" fmla="*/ 0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94"/>
              <a:gd name="T17" fmla="*/ 55 w 55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94">
                <a:moveTo>
                  <a:pt x="0" y="0"/>
                </a:moveTo>
                <a:lnTo>
                  <a:pt x="55" y="31"/>
                </a:lnTo>
                <a:lnTo>
                  <a:pt x="55" y="94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8" name="Freeform 999"/>
          <p:cNvSpPr>
            <a:spLocks/>
          </p:cNvSpPr>
          <p:nvPr/>
        </p:nvSpPr>
        <p:spPr bwMode="auto">
          <a:xfrm>
            <a:off x="7705725" y="5554663"/>
            <a:ext cx="173038" cy="98425"/>
          </a:xfrm>
          <a:custGeom>
            <a:avLst/>
            <a:gdLst>
              <a:gd name="T0" fmla="*/ 2147483647 w 109"/>
              <a:gd name="T1" fmla="*/ 0 h 62"/>
              <a:gd name="T2" fmla="*/ 2147483647 w 109"/>
              <a:gd name="T3" fmla="*/ 2147483647 h 62"/>
              <a:gd name="T4" fmla="*/ 2147483647 w 109"/>
              <a:gd name="T5" fmla="*/ 2147483647 h 62"/>
              <a:gd name="T6" fmla="*/ 0 w 109"/>
              <a:gd name="T7" fmla="*/ 2147483647 h 62"/>
              <a:gd name="T8" fmla="*/ 2147483647 w 109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62"/>
              <a:gd name="T17" fmla="*/ 109 w 10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62">
                <a:moveTo>
                  <a:pt x="55" y="0"/>
                </a:moveTo>
                <a:lnTo>
                  <a:pt x="109" y="31"/>
                </a:lnTo>
                <a:lnTo>
                  <a:pt x="55" y="62"/>
                </a:lnTo>
                <a:lnTo>
                  <a:pt x="0" y="31"/>
                </a:lnTo>
                <a:lnTo>
                  <a:pt x="55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499" name="Freeform 1000"/>
          <p:cNvSpPr>
            <a:spLocks/>
          </p:cNvSpPr>
          <p:nvPr/>
        </p:nvSpPr>
        <p:spPr bwMode="auto">
          <a:xfrm>
            <a:off x="7705725" y="5554663"/>
            <a:ext cx="173038" cy="98425"/>
          </a:xfrm>
          <a:custGeom>
            <a:avLst/>
            <a:gdLst>
              <a:gd name="T0" fmla="*/ 2147483647 w 109"/>
              <a:gd name="T1" fmla="*/ 0 h 62"/>
              <a:gd name="T2" fmla="*/ 2147483647 w 109"/>
              <a:gd name="T3" fmla="*/ 2147483647 h 62"/>
              <a:gd name="T4" fmla="*/ 2147483647 w 109"/>
              <a:gd name="T5" fmla="*/ 2147483647 h 62"/>
              <a:gd name="T6" fmla="*/ 0 w 109"/>
              <a:gd name="T7" fmla="*/ 2147483647 h 62"/>
              <a:gd name="T8" fmla="*/ 2147483647 w 109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62"/>
              <a:gd name="T17" fmla="*/ 109 w 10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62">
                <a:moveTo>
                  <a:pt x="55" y="0"/>
                </a:moveTo>
                <a:lnTo>
                  <a:pt x="109" y="31"/>
                </a:lnTo>
                <a:lnTo>
                  <a:pt x="55" y="62"/>
                </a:lnTo>
                <a:lnTo>
                  <a:pt x="0" y="31"/>
                </a:lnTo>
                <a:lnTo>
                  <a:pt x="55" y="0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0" name="Freeform 1001"/>
          <p:cNvSpPr>
            <a:spLocks/>
          </p:cNvSpPr>
          <p:nvPr/>
        </p:nvSpPr>
        <p:spPr bwMode="auto">
          <a:xfrm>
            <a:off x="7562850" y="5570538"/>
            <a:ext cx="460375" cy="265112"/>
          </a:xfrm>
          <a:custGeom>
            <a:avLst/>
            <a:gdLst>
              <a:gd name="T0" fmla="*/ 2147483647 w 290"/>
              <a:gd name="T1" fmla="*/ 0 h 167"/>
              <a:gd name="T2" fmla="*/ 2147483647 w 290"/>
              <a:gd name="T3" fmla="*/ 2147483647 h 167"/>
              <a:gd name="T4" fmla="*/ 2147483647 w 290"/>
              <a:gd name="T5" fmla="*/ 2147483647 h 167"/>
              <a:gd name="T6" fmla="*/ 0 w 290"/>
              <a:gd name="T7" fmla="*/ 2147483647 h 167"/>
              <a:gd name="T8" fmla="*/ 2147483647 w 290"/>
              <a:gd name="T9" fmla="*/ 0 h 1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167"/>
              <a:gd name="T17" fmla="*/ 290 w 290"/>
              <a:gd name="T18" fmla="*/ 167 h 1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167">
                <a:moveTo>
                  <a:pt x="145" y="0"/>
                </a:moveTo>
                <a:lnTo>
                  <a:pt x="290" y="84"/>
                </a:lnTo>
                <a:lnTo>
                  <a:pt x="145" y="167"/>
                </a:lnTo>
                <a:lnTo>
                  <a:pt x="0" y="84"/>
                </a:lnTo>
                <a:lnTo>
                  <a:pt x="145" y="0"/>
                </a:lnTo>
                <a:close/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1" name="Freeform 1002"/>
          <p:cNvSpPr>
            <a:spLocks/>
          </p:cNvSpPr>
          <p:nvPr/>
        </p:nvSpPr>
        <p:spPr bwMode="auto">
          <a:xfrm>
            <a:off x="7721600" y="5603875"/>
            <a:ext cx="230188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4"/>
                </a:lnTo>
                <a:lnTo>
                  <a:pt x="45" y="31"/>
                </a:lnTo>
                <a:lnTo>
                  <a:pt x="99" y="0"/>
                </a:lnTo>
                <a:lnTo>
                  <a:pt x="99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2" name="Freeform 1003"/>
          <p:cNvSpPr>
            <a:spLocks/>
          </p:cNvSpPr>
          <p:nvPr/>
        </p:nvSpPr>
        <p:spPr bwMode="auto">
          <a:xfrm>
            <a:off x="7634288" y="5603875"/>
            <a:ext cx="230187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100" y="94"/>
                </a:lnTo>
                <a:lnTo>
                  <a:pt x="100" y="31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3" name="Freeform 1004"/>
          <p:cNvSpPr>
            <a:spLocks/>
          </p:cNvSpPr>
          <p:nvPr/>
        </p:nvSpPr>
        <p:spPr bwMode="auto">
          <a:xfrm>
            <a:off x="7645400" y="5595938"/>
            <a:ext cx="230188" cy="192087"/>
          </a:xfrm>
          <a:custGeom>
            <a:avLst/>
            <a:gdLst>
              <a:gd name="T0" fmla="*/ 2147483647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0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145" y="121"/>
                </a:moveTo>
                <a:lnTo>
                  <a:pt x="100" y="95"/>
                </a:lnTo>
                <a:lnTo>
                  <a:pt x="100" y="33"/>
                </a:lnTo>
                <a:lnTo>
                  <a:pt x="45" y="0"/>
                </a:lnTo>
                <a:lnTo>
                  <a:pt x="45" y="64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4" name="Freeform 1005"/>
          <p:cNvSpPr>
            <a:spLocks/>
          </p:cNvSpPr>
          <p:nvPr/>
        </p:nvSpPr>
        <p:spPr bwMode="auto">
          <a:xfrm>
            <a:off x="7656513" y="5591175"/>
            <a:ext cx="230187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100" y="95"/>
                </a:lnTo>
                <a:lnTo>
                  <a:pt x="100" y="31"/>
                </a:lnTo>
                <a:lnTo>
                  <a:pt x="45" y="0"/>
                </a:lnTo>
                <a:lnTo>
                  <a:pt x="45" y="62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5" name="Freeform 1006"/>
          <p:cNvSpPr>
            <a:spLocks/>
          </p:cNvSpPr>
          <p:nvPr/>
        </p:nvSpPr>
        <p:spPr bwMode="auto">
          <a:xfrm>
            <a:off x="7666038" y="5584825"/>
            <a:ext cx="230187" cy="192088"/>
          </a:xfrm>
          <a:custGeom>
            <a:avLst/>
            <a:gdLst>
              <a:gd name="T0" fmla="*/ 2147483647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0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145" y="121"/>
                </a:moveTo>
                <a:lnTo>
                  <a:pt x="100" y="94"/>
                </a:lnTo>
                <a:lnTo>
                  <a:pt x="100" y="32"/>
                </a:lnTo>
                <a:lnTo>
                  <a:pt x="45" y="0"/>
                </a:lnTo>
                <a:lnTo>
                  <a:pt x="45" y="63"/>
                </a:lnTo>
                <a:lnTo>
                  <a:pt x="0" y="36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6" name="Freeform 1007"/>
          <p:cNvSpPr>
            <a:spLocks/>
          </p:cNvSpPr>
          <p:nvPr/>
        </p:nvSpPr>
        <p:spPr bwMode="auto">
          <a:xfrm>
            <a:off x="7677150" y="5578475"/>
            <a:ext cx="230188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100" y="95"/>
                </a:lnTo>
                <a:lnTo>
                  <a:pt x="100" y="31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7" name="Freeform 1008"/>
          <p:cNvSpPr>
            <a:spLocks/>
          </p:cNvSpPr>
          <p:nvPr/>
        </p:nvSpPr>
        <p:spPr bwMode="auto">
          <a:xfrm>
            <a:off x="7688263" y="5572125"/>
            <a:ext cx="230187" cy="192088"/>
          </a:xfrm>
          <a:custGeom>
            <a:avLst/>
            <a:gdLst>
              <a:gd name="T0" fmla="*/ 2147483647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0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145" y="121"/>
                </a:moveTo>
                <a:lnTo>
                  <a:pt x="99" y="94"/>
                </a:lnTo>
                <a:lnTo>
                  <a:pt x="99" y="32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8" name="Freeform 1009"/>
          <p:cNvSpPr>
            <a:spLocks/>
          </p:cNvSpPr>
          <p:nvPr/>
        </p:nvSpPr>
        <p:spPr bwMode="auto">
          <a:xfrm>
            <a:off x="7699375" y="5565775"/>
            <a:ext cx="230188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99" y="95"/>
                </a:lnTo>
                <a:lnTo>
                  <a:pt x="99" y="32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09" name="Freeform 1010"/>
          <p:cNvSpPr>
            <a:spLocks/>
          </p:cNvSpPr>
          <p:nvPr/>
        </p:nvSpPr>
        <p:spPr bwMode="auto">
          <a:xfrm>
            <a:off x="7710488" y="5559425"/>
            <a:ext cx="230187" cy="192088"/>
          </a:xfrm>
          <a:custGeom>
            <a:avLst/>
            <a:gdLst>
              <a:gd name="T0" fmla="*/ 2147483647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0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145" y="121"/>
                </a:moveTo>
                <a:lnTo>
                  <a:pt x="99" y="95"/>
                </a:lnTo>
                <a:lnTo>
                  <a:pt x="99" y="31"/>
                </a:lnTo>
                <a:lnTo>
                  <a:pt x="45" y="0"/>
                </a:lnTo>
                <a:lnTo>
                  <a:pt x="45" y="63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0" name="Freeform 1011"/>
          <p:cNvSpPr>
            <a:spLocks/>
          </p:cNvSpPr>
          <p:nvPr/>
        </p:nvSpPr>
        <p:spPr bwMode="auto">
          <a:xfrm>
            <a:off x="7721600" y="5554663"/>
            <a:ext cx="230188" cy="190500"/>
          </a:xfrm>
          <a:custGeom>
            <a:avLst/>
            <a:gdLst>
              <a:gd name="T0" fmla="*/ 2147483647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0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145" y="120"/>
                </a:moveTo>
                <a:lnTo>
                  <a:pt x="99" y="94"/>
                </a:lnTo>
                <a:lnTo>
                  <a:pt x="99" y="31"/>
                </a:lnTo>
                <a:lnTo>
                  <a:pt x="45" y="0"/>
                </a:lnTo>
                <a:lnTo>
                  <a:pt x="45" y="62"/>
                </a:lnTo>
                <a:lnTo>
                  <a:pt x="0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1" name="Freeform 1012"/>
          <p:cNvSpPr>
            <a:spLocks/>
          </p:cNvSpPr>
          <p:nvPr/>
        </p:nvSpPr>
        <p:spPr bwMode="auto">
          <a:xfrm>
            <a:off x="7710488" y="5595938"/>
            <a:ext cx="230187" cy="192087"/>
          </a:xfrm>
          <a:custGeom>
            <a:avLst/>
            <a:gdLst>
              <a:gd name="T0" fmla="*/ 0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2147483647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0" y="121"/>
                </a:moveTo>
                <a:lnTo>
                  <a:pt x="45" y="95"/>
                </a:lnTo>
                <a:lnTo>
                  <a:pt x="45" y="33"/>
                </a:lnTo>
                <a:lnTo>
                  <a:pt x="99" y="0"/>
                </a:lnTo>
                <a:lnTo>
                  <a:pt x="99" y="64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2" name="Freeform 1013"/>
          <p:cNvSpPr>
            <a:spLocks/>
          </p:cNvSpPr>
          <p:nvPr/>
        </p:nvSpPr>
        <p:spPr bwMode="auto">
          <a:xfrm>
            <a:off x="7699375" y="5591175"/>
            <a:ext cx="230188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5"/>
                </a:lnTo>
                <a:lnTo>
                  <a:pt x="45" y="31"/>
                </a:lnTo>
                <a:lnTo>
                  <a:pt x="99" y="0"/>
                </a:lnTo>
                <a:lnTo>
                  <a:pt x="99" y="62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3" name="Freeform 1014"/>
          <p:cNvSpPr>
            <a:spLocks/>
          </p:cNvSpPr>
          <p:nvPr/>
        </p:nvSpPr>
        <p:spPr bwMode="auto">
          <a:xfrm>
            <a:off x="7688263" y="5584825"/>
            <a:ext cx="230187" cy="192088"/>
          </a:xfrm>
          <a:custGeom>
            <a:avLst/>
            <a:gdLst>
              <a:gd name="T0" fmla="*/ 0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2147483647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0" y="121"/>
                </a:moveTo>
                <a:lnTo>
                  <a:pt x="45" y="94"/>
                </a:lnTo>
                <a:lnTo>
                  <a:pt x="45" y="32"/>
                </a:lnTo>
                <a:lnTo>
                  <a:pt x="99" y="0"/>
                </a:lnTo>
                <a:lnTo>
                  <a:pt x="99" y="63"/>
                </a:lnTo>
                <a:lnTo>
                  <a:pt x="145" y="36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4" name="Freeform 1015"/>
          <p:cNvSpPr>
            <a:spLocks/>
          </p:cNvSpPr>
          <p:nvPr/>
        </p:nvSpPr>
        <p:spPr bwMode="auto">
          <a:xfrm>
            <a:off x="7677150" y="5578475"/>
            <a:ext cx="230188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5"/>
                </a:lnTo>
                <a:lnTo>
                  <a:pt x="45" y="31"/>
                </a:lnTo>
                <a:lnTo>
                  <a:pt x="100" y="0"/>
                </a:lnTo>
                <a:lnTo>
                  <a:pt x="100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5" name="Freeform 1016"/>
          <p:cNvSpPr>
            <a:spLocks/>
          </p:cNvSpPr>
          <p:nvPr/>
        </p:nvSpPr>
        <p:spPr bwMode="auto">
          <a:xfrm>
            <a:off x="7666038" y="5572125"/>
            <a:ext cx="230187" cy="192088"/>
          </a:xfrm>
          <a:custGeom>
            <a:avLst/>
            <a:gdLst>
              <a:gd name="T0" fmla="*/ 0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2147483647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0" y="121"/>
                </a:moveTo>
                <a:lnTo>
                  <a:pt x="45" y="94"/>
                </a:lnTo>
                <a:lnTo>
                  <a:pt x="45" y="32"/>
                </a:lnTo>
                <a:lnTo>
                  <a:pt x="100" y="0"/>
                </a:lnTo>
                <a:lnTo>
                  <a:pt x="100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6" name="Freeform 1017"/>
          <p:cNvSpPr>
            <a:spLocks/>
          </p:cNvSpPr>
          <p:nvPr/>
        </p:nvSpPr>
        <p:spPr bwMode="auto">
          <a:xfrm>
            <a:off x="7656513" y="5565775"/>
            <a:ext cx="230187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5"/>
                </a:lnTo>
                <a:lnTo>
                  <a:pt x="45" y="32"/>
                </a:lnTo>
                <a:lnTo>
                  <a:pt x="100" y="0"/>
                </a:lnTo>
                <a:lnTo>
                  <a:pt x="100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7" name="Freeform 1018"/>
          <p:cNvSpPr>
            <a:spLocks/>
          </p:cNvSpPr>
          <p:nvPr/>
        </p:nvSpPr>
        <p:spPr bwMode="auto">
          <a:xfrm>
            <a:off x="7645400" y="5559425"/>
            <a:ext cx="230188" cy="192088"/>
          </a:xfrm>
          <a:custGeom>
            <a:avLst/>
            <a:gdLst>
              <a:gd name="T0" fmla="*/ 0 w 145"/>
              <a:gd name="T1" fmla="*/ 2147483647 h 121"/>
              <a:gd name="T2" fmla="*/ 2147483647 w 145"/>
              <a:gd name="T3" fmla="*/ 2147483647 h 121"/>
              <a:gd name="T4" fmla="*/ 2147483647 w 145"/>
              <a:gd name="T5" fmla="*/ 2147483647 h 121"/>
              <a:gd name="T6" fmla="*/ 2147483647 w 145"/>
              <a:gd name="T7" fmla="*/ 0 h 121"/>
              <a:gd name="T8" fmla="*/ 2147483647 w 145"/>
              <a:gd name="T9" fmla="*/ 2147483647 h 121"/>
              <a:gd name="T10" fmla="*/ 2147483647 w 145"/>
              <a:gd name="T11" fmla="*/ 2147483647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1"/>
              <a:gd name="T20" fmla="*/ 145 w 14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1">
                <a:moveTo>
                  <a:pt x="0" y="121"/>
                </a:moveTo>
                <a:lnTo>
                  <a:pt x="45" y="95"/>
                </a:lnTo>
                <a:lnTo>
                  <a:pt x="45" y="31"/>
                </a:lnTo>
                <a:lnTo>
                  <a:pt x="100" y="0"/>
                </a:lnTo>
                <a:lnTo>
                  <a:pt x="100" y="63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8" name="Freeform 1019"/>
          <p:cNvSpPr>
            <a:spLocks/>
          </p:cNvSpPr>
          <p:nvPr/>
        </p:nvSpPr>
        <p:spPr bwMode="auto">
          <a:xfrm>
            <a:off x="7634288" y="5554663"/>
            <a:ext cx="230187" cy="190500"/>
          </a:xfrm>
          <a:custGeom>
            <a:avLst/>
            <a:gdLst>
              <a:gd name="T0" fmla="*/ 0 w 145"/>
              <a:gd name="T1" fmla="*/ 2147483647 h 120"/>
              <a:gd name="T2" fmla="*/ 2147483647 w 145"/>
              <a:gd name="T3" fmla="*/ 2147483647 h 120"/>
              <a:gd name="T4" fmla="*/ 2147483647 w 145"/>
              <a:gd name="T5" fmla="*/ 2147483647 h 120"/>
              <a:gd name="T6" fmla="*/ 2147483647 w 145"/>
              <a:gd name="T7" fmla="*/ 0 h 120"/>
              <a:gd name="T8" fmla="*/ 2147483647 w 145"/>
              <a:gd name="T9" fmla="*/ 2147483647 h 120"/>
              <a:gd name="T10" fmla="*/ 2147483647 w 145"/>
              <a:gd name="T11" fmla="*/ 2147483647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"/>
              <a:gd name="T19" fmla="*/ 0 h 120"/>
              <a:gd name="T20" fmla="*/ 145 w 145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" h="120">
                <a:moveTo>
                  <a:pt x="0" y="120"/>
                </a:moveTo>
                <a:lnTo>
                  <a:pt x="45" y="94"/>
                </a:lnTo>
                <a:lnTo>
                  <a:pt x="45" y="31"/>
                </a:lnTo>
                <a:lnTo>
                  <a:pt x="100" y="0"/>
                </a:lnTo>
                <a:lnTo>
                  <a:pt x="100" y="62"/>
                </a:lnTo>
                <a:lnTo>
                  <a:pt x="145" y="37"/>
                </a:lnTo>
              </a:path>
            </a:pathLst>
          </a:cu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19" name="Line 1020"/>
          <p:cNvSpPr>
            <a:spLocks noChangeShapeType="1"/>
          </p:cNvSpPr>
          <p:nvPr/>
        </p:nvSpPr>
        <p:spPr bwMode="auto">
          <a:xfrm flipV="1">
            <a:off x="7732713" y="5668963"/>
            <a:ext cx="228600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0" name="Line 1021"/>
          <p:cNvSpPr>
            <a:spLocks noChangeShapeType="1"/>
          </p:cNvSpPr>
          <p:nvPr/>
        </p:nvSpPr>
        <p:spPr bwMode="auto">
          <a:xfrm flipV="1">
            <a:off x="7569200" y="5573713"/>
            <a:ext cx="228600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1" name="Line 1022"/>
          <p:cNvSpPr>
            <a:spLocks noChangeShapeType="1"/>
          </p:cNvSpPr>
          <p:nvPr/>
        </p:nvSpPr>
        <p:spPr bwMode="auto">
          <a:xfrm flipV="1">
            <a:off x="7743825" y="5673725"/>
            <a:ext cx="228600" cy="134938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2" name="Line 1023"/>
          <p:cNvSpPr>
            <a:spLocks noChangeShapeType="1"/>
          </p:cNvSpPr>
          <p:nvPr/>
        </p:nvSpPr>
        <p:spPr bwMode="auto">
          <a:xfrm flipV="1">
            <a:off x="7580313" y="5581650"/>
            <a:ext cx="228600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3" name="Line 1024"/>
          <p:cNvSpPr>
            <a:spLocks noChangeShapeType="1"/>
          </p:cNvSpPr>
          <p:nvPr/>
        </p:nvSpPr>
        <p:spPr bwMode="auto">
          <a:xfrm flipV="1">
            <a:off x="7751763" y="5681663"/>
            <a:ext cx="230187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4" name="Line 1025"/>
          <p:cNvSpPr>
            <a:spLocks noChangeShapeType="1"/>
          </p:cNvSpPr>
          <p:nvPr/>
        </p:nvSpPr>
        <p:spPr bwMode="auto">
          <a:xfrm flipV="1">
            <a:off x="7591425" y="5588000"/>
            <a:ext cx="228600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5" name="Line 1026"/>
          <p:cNvSpPr>
            <a:spLocks noChangeShapeType="1"/>
          </p:cNvSpPr>
          <p:nvPr/>
        </p:nvSpPr>
        <p:spPr bwMode="auto">
          <a:xfrm flipV="1">
            <a:off x="7762875" y="5686425"/>
            <a:ext cx="230188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6" name="Line 1027"/>
          <p:cNvSpPr>
            <a:spLocks noChangeShapeType="1"/>
          </p:cNvSpPr>
          <p:nvPr/>
        </p:nvSpPr>
        <p:spPr bwMode="auto">
          <a:xfrm flipV="1">
            <a:off x="7600950" y="5592763"/>
            <a:ext cx="230188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7" name="Line 1028"/>
          <p:cNvSpPr>
            <a:spLocks noChangeShapeType="1"/>
          </p:cNvSpPr>
          <p:nvPr/>
        </p:nvSpPr>
        <p:spPr bwMode="auto">
          <a:xfrm flipV="1">
            <a:off x="7773988" y="5694363"/>
            <a:ext cx="230187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8" name="Line 1029"/>
          <p:cNvSpPr>
            <a:spLocks noChangeShapeType="1"/>
          </p:cNvSpPr>
          <p:nvPr/>
        </p:nvSpPr>
        <p:spPr bwMode="auto">
          <a:xfrm flipV="1">
            <a:off x="7612063" y="5600700"/>
            <a:ext cx="230187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29" name="Line 1030"/>
          <p:cNvSpPr>
            <a:spLocks noChangeShapeType="1"/>
          </p:cNvSpPr>
          <p:nvPr/>
        </p:nvSpPr>
        <p:spPr bwMode="auto">
          <a:xfrm flipV="1">
            <a:off x="7785100" y="5699125"/>
            <a:ext cx="230188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0" name="Line 1031"/>
          <p:cNvSpPr>
            <a:spLocks noChangeShapeType="1"/>
          </p:cNvSpPr>
          <p:nvPr/>
        </p:nvSpPr>
        <p:spPr bwMode="auto">
          <a:xfrm flipH="1" flipV="1">
            <a:off x="7623175" y="5668963"/>
            <a:ext cx="230188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1" name="Line 1032"/>
          <p:cNvSpPr>
            <a:spLocks noChangeShapeType="1"/>
          </p:cNvSpPr>
          <p:nvPr/>
        </p:nvSpPr>
        <p:spPr bwMode="auto">
          <a:xfrm flipH="1" flipV="1">
            <a:off x="7612063" y="5673725"/>
            <a:ext cx="230187" cy="134938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2" name="Line 1033"/>
          <p:cNvSpPr>
            <a:spLocks noChangeShapeType="1"/>
          </p:cNvSpPr>
          <p:nvPr/>
        </p:nvSpPr>
        <p:spPr bwMode="auto">
          <a:xfrm flipH="1" flipV="1">
            <a:off x="7600950" y="5681663"/>
            <a:ext cx="230188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3" name="Line 1034"/>
          <p:cNvSpPr>
            <a:spLocks noChangeShapeType="1"/>
          </p:cNvSpPr>
          <p:nvPr/>
        </p:nvSpPr>
        <p:spPr bwMode="auto">
          <a:xfrm flipH="1" flipV="1">
            <a:off x="7591425" y="5686425"/>
            <a:ext cx="228600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4" name="Line 1035"/>
          <p:cNvSpPr>
            <a:spLocks noChangeShapeType="1"/>
          </p:cNvSpPr>
          <p:nvPr/>
        </p:nvSpPr>
        <p:spPr bwMode="auto">
          <a:xfrm flipH="1" flipV="1">
            <a:off x="7580313" y="5694363"/>
            <a:ext cx="228600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5" name="Line 1036"/>
          <p:cNvSpPr>
            <a:spLocks noChangeShapeType="1"/>
          </p:cNvSpPr>
          <p:nvPr/>
        </p:nvSpPr>
        <p:spPr bwMode="auto">
          <a:xfrm flipH="1" flipV="1">
            <a:off x="7569200" y="5699125"/>
            <a:ext cx="228600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6" name="Line 1037"/>
          <p:cNvSpPr>
            <a:spLocks noChangeShapeType="1"/>
          </p:cNvSpPr>
          <p:nvPr/>
        </p:nvSpPr>
        <p:spPr bwMode="auto">
          <a:xfrm flipH="1" flipV="1">
            <a:off x="7732713" y="5605463"/>
            <a:ext cx="228600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7" name="Line 1038"/>
          <p:cNvSpPr>
            <a:spLocks noChangeShapeType="1"/>
          </p:cNvSpPr>
          <p:nvPr/>
        </p:nvSpPr>
        <p:spPr bwMode="auto">
          <a:xfrm flipH="1" flipV="1">
            <a:off x="7743825" y="5600700"/>
            <a:ext cx="228600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8" name="Line 1039"/>
          <p:cNvSpPr>
            <a:spLocks noChangeShapeType="1"/>
          </p:cNvSpPr>
          <p:nvPr/>
        </p:nvSpPr>
        <p:spPr bwMode="auto">
          <a:xfrm flipH="1" flipV="1">
            <a:off x="7751763" y="5592763"/>
            <a:ext cx="230187" cy="131762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39" name="Line 1040"/>
          <p:cNvSpPr>
            <a:spLocks noChangeShapeType="1"/>
          </p:cNvSpPr>
          <p:nvPr/>
        </p:nvSpPr>
        <p:spPr bwMode="auto">
          <a:xfrm flipH="1" flipV="1">
            <a:off x="7762875" y="5588000"/>
            <a:ext cx="230188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40" name="Line 1041"/>
          <p:cNvSpPr>
            <a:spLocks noChangeShapeType="1"/>
          </p:cNvSpPr>
          <p:nvPr/>
        </p:nvSpPr>
        <p:spPr bwMode="auto">
          <a:xfrm flipH="1" flipV="1">
            <a:off x="7773988" y="5581650"/>
            <a:ext cx="230187" cy="131763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41" name="Line 1042"/>
          <p:cNvSpPr>
            <a:spLocks noChangeShapeType="1"/>
          </p:cNvSpPr>
          <p:nvPr/>
        </p:nvSpPr>
        <p:spPr bwMode="auto">
          <a:xfrm flipH="1" flipV="1">
            <a:off x="7785100" y="5573713"/>
            <a:ext cx="230188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42" name="Line 1043"/>
          <p:cNvSpPr>
            <a:spLocks noChangeShapeType="1"/>
          </p:cNvSpPr>
          <p:nvPr/>
        </p:nvSpPr>
        <p:spPr bwMode="auto">
          <a:xfrm flipV="1">
            <a:off x="7623175" y="5605463"/>
            <a:ext cx="230188" cy="133350"/>
          </a:xfrm>
          <a:prstGeom prst="line">
            <a:avLst/>
          </a:prstGeom>
          <a:noFill/>
          <a:ln w="1588">
            <a:solidFill>
              <a:srgbClr val="1F1A17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grpSp>
        <p:nvGrpSpPr>
          <p:cNvPr id="2" name="Group 1095"/>
          <p:cNvGrpSpPr>
            <a:grpSpLocks/>
          </p:cNvGrpSpPr>
          <p:nvPr/>
        </p:nvGrpSpPr>
        <p:grpSpPr bwMode="auto">
          <a:xfrm>
            <a:off x="7188200" y="2378075"/>
            <a:ext cx="271463" cy="139700"/>
            <a:chOff x="3433" y="4560"/>
            <a:chExt cx="127" cy="67"/>
          </a:xfrm>
        </p:grpSpPr>
        <p:sp>
          <p:nvSpPr>
            <p:cNvPr id="19618" name="Rectangle 1096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9619" name="Rectangle 1097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CCCC00"/>
            </a:solidFill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9544" name="Text Box 1105"/>
          <p:cNvSpPr txBox="1">
            <a:spLocks noChangeArrowheads="1"/>
          </p:cNvSpPr>
          <p:nvPr/>
        </p:nvSpPr>
        <p:spPr bwMode="auto">
          <a:xfrm>
            <a:off x="4746625" y="13589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600" dirty="0"/>
              <a:t>アームの例</a:t>
            </a:r>
          </a:p>
        </p:txBody>
      </p:sp>
      <p:sp>
        <p:nvSpPr>
          <p:cNvPr id="19545" name="Text Box 1495"/>
          <p:cNvSpPr txBox="1">
            <a:spLocks noChangeArrowheads="1"/>
          </p:cNvSpPr>
          <p:nvPr/>
        </p:nvSpPr>
        <p:spPr bwMode="auto">
          <a:xfrm>
            <a:off x="6789738" y="6042025"/>
            <a:ext cx="525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画像</a:t>
            </a:r>
          </a:p>
          <a:p>
            <a:pPr algn="ctr"/>
            <a:r>
              <a:rPr lang="ja-JP" altLang="en-US" sz="1000" dirty="0"/>
              <a:t>データ</a:t>
            </a:r>
          </a:p>
        </p:txBody>
      </p:sp>
      <p:cxnSp>
        <p:nvCxnSpPr>
          <p:cNvPr id="19546" name="AutoShape 1496"/>
          <p:cNvCxnSpPr>
            <a:cxnSpLocks noChangeShapeType="1"/>
          </p:cNvCxnSpPr>
          <p:nvPr/>
        </p:nvCxnSpPr>
        <p:spPr bwMode="auto">
          <a:xfrm>
            <a:off x="8467725" y="5353050"/>
            <a:ext cx="246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547" name="Text Box 1501"/>
          <p:cNvSpPr txBox="1">
            <a:spLocks noChangeArrowheads="1"/>
          </p:cNvSpPr>
          <p:nvPr/>
        </p:nvSpPr>
        <p:spPr bwMode="auto">
          <a:xfrm>
            <a:off x="8269288" y="5434013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dirty="0"/>
              <a:t>3D</a:t>
            </a:r>
            <a:r>
              <a:rPr lang="ja-JP" altLang="en-US" sz="1000" dirty="0"/>
              <a:t>デプス</a:t>
            </a:r>
          </a:p>
          <a:p>
            <a:pPr algn="ctr"/>
            <a:r>
              <a:rPr lang="ja-JP" altLang="en-US" sz="1000" dirty="0"/>
              <a:t>データ</a:t>
            </a:r>
          </a:p>
        </p:txBody>
      </p:sp>
      <p:sp>
        <p:nvSpPr>
          <p:cNvPr id="19548" name="Text Box 1502"/>
          <p:cNvSpPr txBox="1">
            <a:spLocks noChangeArrowheads="1"/>
          </p:cNvSpPr>
          <p:nvPr/>
        </p:nvSpPr>
        <p:spPr bwMode="auto">
          <a:xfrm>
            <a:off x="4838700" y="3870325"/>
            <a:ext cx="1982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600" dirty="0"/>
              <a:t>ステレオビジョンの例</a:t>
            </a:r>
          </a:p>
        </p:txBody>
      </p:sp>
      <p:pic>
        <p:nvPicPr>
          <p:cNvPr id="19549" name="Picture 15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913" y="2271713"/>
            <a:ext cx="8921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510"/>
          <p:cNvGrpSpPr>
            <a:grpSpLocks/>
          </p:cNvGrpSpPr>
          <p:nvPr/>
        </p:nvGrpSpPr>
        <p:grpSpPr bwMode="auto">
          <a:xfrm>
            <a:off x="7188200" y="3074988"/>
            <a:ext cx="271463" cy="139700"/>
            <a:chOff x="3433" y="4560"/>
            <a:chExt cx="127" cy="67"/>
          </a:xfrm>
        </p:grpSpPr>
        <p:sp>
          <p:nvSpPr>
            <p:cNvPr id="19616" name="Rectangle 1511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9617" name="Rectangle 1512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9551" name="Oval 1513"/>
          <p:cNvSpPr>
            <a:spLocks noChangeArrowheads="1"/>
          </p:cNvSpPr>
          <p:nvPr/>
        </p:nvSpPr>
        <p:spPr bwMode="auto">
          <a:xfrm>
            <a:off x="6761163" y="2378075"/>
            <a:ext cx="136525" cy="139700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cxnSp>
        <p:nvCxnSpPr>
          <p:cNvPr id="19552" name="AutoShape 1514"/>
          <p:cNvCxnSpPr>
            <a:cxnSpLocks noChangeShapeType="1"/>
            <a:stCxn id="19551" idx="6"/>
            <a:endCxn id="19619" idx="1"/>
          </p:cNvCxnSpPr>
          <p:nvPr/>
        </p:nvCxnSpPr>
        <p:spPr bwMode="auto">
          <a:xfrm>
            <a:off x="6897688" y="2447925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553" name="Rectangle 1515"/>
          <p:cNvSpPr>
            <a:spLocks noChangeArrowheads="1"/>
          </p:cNvSpPr>
          <p:nvPr/>
        </p:nvSpPr>
        <p:spPr bwMode="auto">
          <a:xfrm>
            <a:off x="4932363" y="1738313"/>
            <a:ext cx="1363662" cy="1262062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ja-JP" dirty="0"/>
          </a:p>
        </p:txBody>
      </p:sp>
      <p:sp>
        <p:nvSpPr>
          <p:cNvPr id="19554" name="Line 1516"/>
          <p:cNvSpPr>
            <a:spLocks noChangeShapeType="1"/>
          </p:cNvSpPr>
          <p:nvPr/>
        </p:nvSpPr>
        <p:spPr bwMode="auto">
          <a:xfrm>
            <a:off x="4933950" y="2014538"/>
            <a:ext cx="1362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55" name="Text Box 1517"/>
          <p:cNvSpPr txBox="1">
            <a:spLocks noChangeArrowheads="1"/>
          </p:cNvSpPr>
          <p:nvPr/>
        </p:nvSpPr>
        <p:spPr bwMode="auto">
          <a:xfrm>
            <a:off x="4968875" y="1754188"/>
            <a:ext cx="1285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900" dirty="0"/>
              <a:t>アームインターフェース</a:t>
            </a:r>
          </a:p>
        </p:txBody>
      </p:sp>
      <p:sp>
        <p:nvSpPr>
          <p:cNvPr id="19556" name="Text Box 1518"/>
          <p:cNvSpPr txBox="1">
            <a:spLocks noChangeArrowheads="1"/>
          </p:cNvSpPr>
          <p:nvPr/>
        </p:nvSpPr>
        <p:spPr bwMode="auto">
          <a:xfrm>
            <a:off x="4932363" y="2089150"/>
            <a:ext cx="1412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900" dirty="0"/>
              <a:t>・モード設定関数</a:t>
            </a:r>
          </a:p>
          <a:p>
            <a:r>
              <a:rPr lang="ja-JP" altLang="en-US" sz="900" dirty="0"/>
              <a:t>・座標系設定関数</a:t>
            </a:r>
          </a:p>
          <a:p>
            <a:r>
              <a:rPr lang="ja-JP" altLang="en-US" sz="900" dirty="0"/>
              <a:t>・制御パラメータ設定関数</a:t>
            </a:r>
          </a:p>
          <a:p>
            <a:r>
              <a:rPr lang="ja-JP" altLang="en-US" sz="900" dirty="0"/>
              <a:t>・ヤコビ取得関数</a:t>
            </a:r>
          </a:p>
          <a:p>
            <a:r>
              <a:rPr lang="ja-JP" altLang="en-US" sz="900" dirty="0"/>
              <a:t>・ステータス取得関数</a:t>
            </a:r>
          </a:p>
          <a:p>
            <a:r>
              <a:rPr lang="ja-JP" altLang="en-US" sz="900" dirty="0"/>
              <a:t>・</a:t>
            </a:r>
            <a:r>
              <a:rPr lang="en-US" altLang="ja-JP" sz="900" dirty="0"/>
              <a:t>etc…</a:t>
            </a:r>
          </a:p>
        </p:txBody>
      </p:sp>
      <p:sp>
        <p:nvSpPr>
          <p:cNvPr id="19557" name="Line 1521"/>
          <p:cNvSpPr>
            <a:spLocks noChangeShapeType="1"/>
          </p:cNvSpPr>
          <p:nvPr/>
        </p:nvSpPr>
        <p:spPr bwMode="auto">
          <a:xfrm flipH="1" flipV="1">
            <a:off x="6146800" y="1917700"/>
            <a:ext cx="696913" cy="53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58" name="Text Box 1522"/>
          <p:cNvSpPr txBox="1">
            <a:spLocks noChangeArrowheads="1"/>
          </p:cNvSpPr>
          <p:nvPr/>
        </p:nvSpPr>
        <p:spPr bwMode="auto">
          <a:xfrm>
            <a:off x="4721225" y="2957513"/>
            <a:ext cx="1785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他のコンポーネント・</a:t>
            </a:r>
          </a:p>
          <a:p>
            <a:pPr algn="ctr"/>
            <a:r>
              <a:rPr lang="ja-JP" altLang="en-US" sz="1000" dirty="0"/>
              <a:t>上位アプリケーションから利用</a:t>
            </a:r>
          </a:p>
        </p:txBody>
      </p:sp>
      <p:sp>
        <p:nvSpPr>
          <p:cNvPr id="19559" name="Line 1523"/>
          <p:cNvSpPr>
            <a:spLocks noChangeShapeType="1"/>
          </p:cNvSpPr>
          <p:nvPr/>
        </p:nvSpPr>
        <p:spPr bwMode="auto">
          <a:xfrm>
            <a:off x="6821488" y="3135313"/>
            <a:ext cx="36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60" name="Text Box 1524"/>
          <p:cNvSpPr txBox="1">
            <a:spLocks noChangeArrowheads="1"/>
          </p:cNvSpPr>
          <p:nvPr/>
        </p:nvSpPr>
        <p:spPr bwMode="auto">
          <a:xfrm>
            <a:off x="6645275" y="3179763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手先位置・</a:t>
            </a:r>
          </a:p>
          <a:p>
            <a:pPr algn="ctr"/>
            <a:r>
              <a:rPr lang="ja-JP" altLang="en-US" sz="1000" dirty="0"/>
              <a:t>速度データ</a:t>
            </a:r>
          </a:p>
        </p:txBody>
      </p:sp>
      <p:sp>
        <p:nvSpPr>
          <p:cNvPr id="19561" name="Text Box 1525"/>
          <p:cNvSpPr txBox="1">
            <a:spLocks noChangeArrowheads="1"/>
          </p:cNvSpPr>
          <p:nvPr/>
        </p:nvSpPr>
        <p:spPr bwMode="auto">
          <a:xfrm>
            <a:off x="6961188" y="1703388"/>
            <a:ext cx="982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サービスポート</a:t>
            </a:r>
          </a:p>
        </p:txBody>
      </p:sp>
      <p:sp>
        <p:nvSpPr>
          <p:cNvPr id="19562" name="Text Box 1526"/>
          <p:cNvSpPr txBox="1">
            <a:spLocks noChangeArrowheads="1"/>
          </p:cNvSpPr>
          <p:nvPr/>
        </p:nvSpPr>
        <p:spPr bwMode="auto">
          <a:xfrm>
            <a:off x="7496175" y="3454400"/>
            <a:ext cx="850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データポート</a:t>
            </a:r>
          </a:p>
        </p:txBody>
      </p:sp>
      <p:sp>
        <p:nvSpPr>
          <p:cNvPr id="19563" name="Line 1527"/>
          <p:cNvSpPr>
            <a:spLocks noChangeShapeType="1"/>
          </p:cNvSpPr>
          <p:nvPr/>
        </p:nvSpPr>
        <p:spPr bwMode="auto">
          <a:xfrm flipH="1">
            <a:off x="7243763" y="1917700"/>
            <a:ext cx="236537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64" name="Line 1528"/>
          <p:cNvSpPr>
            <a:spLocks noChangeShapeType="1"/>
          </p:cNvSpPr>
          <p:nvPr/>
        </p:nvSpPr>
        <p:spPr bwMode="auto">
          <a:xfrm flipH="1" flipV="1">
            <a:off x="7321550" y="3179763"/>
            <a:ext cx="45720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grpSp>
        <p:nvGrpSpPr>
          <p:cNvPr id="4" name="Group 1529"/>
          <p:cNvGrpSpPr>
            <a:grpSpLocks/>
          </p:cNvGrpSpPr>
          <p:nvPr/>
        </p:nvGrpSpPr>
        <p:grpSpPr bwMode="auto">
          <a:xfrm>
            <a:off x="7064375" y="5307013"/>
            <a:ext cx="271463" cy="139700"/>
            <a:chOff x="3433" y="4560"/>
            <a:chExt cx="127" cy="67"/>
          </a:xfrm>
        </p:grpSpPr>
        <p:sp>
          <p:nvSpPr>
            <p:cNvPr id="19614" name="Rectangle 1530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9615" name="Rectangle 1531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CCCC00"/>
            </a:solidFill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9566" name="Oval 1532"/>
          <p:cNvSpPr>
            <a:spLocks noChangeArrowheads="1"/>
          </p:cNvSpPr>
          <p:nvPr/>
        </p:nvSpPr>
        <p:spPr bwMode="auto">
          <a:xfrm>
            <a:off x="6637338" y="5307013"/>
            <a:ext cx="136525" cy="139700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cxnSp>
        <p:nvCxnSpPr>
          <p:cNvPr id="19567" name="AutoShape 1533"/>
          <p:cNvCxnSpPr>
            <a:cxnSpLocks noChangeShapeType="1"/>
            <a:stCxn id="19566" idx="6"/>
            <a:endCxn id="19615" idx="1"/>
          </p:cNvCxnSpPr>
          <p:nvPr/>
        </p:nvCxnSpPr>
        <p:spPr bwMode="auto">
          <a:xfrm>
            <a:off x="6773863" y="5376863"/>
            <a:ext cx="290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" name="Group 1534"/>
          <p:cNvGrpSpPr>
            <a:grpSpLocks/>
          </p:cNvGrpSpPr>
          <p:nvPr/>
        </p:nvGrpSpPr>
        <p:grpSpPr bwMode="auto">
          <a:xfrm>
            <a:off x="8196263" y="5294313"/>
            <a:ext cx="271462" cy="139700"/>
            <a:chOff x="3433" y="4560"/>
            <a:chExt cx="127" cy="67"/>
          </a:xfrm>
        </p:grpSpPr>
        <p:sp>
          <p:nvSpPr>
            <p:cNvPr id="19612" name="Rectangle 1535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9613" name="Rectangle 1536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9569" name="Rectangle 1538"/>
          <p:cNvSpPr>
            <a:spLocks noChangeArrowheads="1"/>
          </p:cNvSpPr>
          <p:nvPr/>
        </p:nvSpPr>
        <p:spPr bwMode="auto">
          <a:xfrm>
            <a:off x="4841875" y="4260850"/>
            <a:ext cx="1363663" cy="1417638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570" name="Line 1539"/>
          <p:cNvSpPr>
            <a:spLocks noChangeShapeType="1"/>
          </p:cNvSpPr>
          <p:nvPr/>
        </p:nvSpPr>
        <p:spPr bwMode="auto">
          <a:xfrm>
            <a:off x="4841875" y="4592638"/>
            <a:ext cx="1362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71" name="Text Box 1540"/>
          <p:cNvSpPr txBox="1">
            <a:spLocks noChangeArrowheads="1"/>
          </p:cNvSpPr>
          <p:nvPr/>
        </p:nvSpPr>
        <p:spPr bwMode="auto">
          <a:xfrm>
            <a:off x="5029200" y="4244975"/>
            <a:ext cx="9636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900" dirty="0"/>
              <a:t>ステレオビジョン</a:t>
            </a:r>
          </a:p>
          <a:p>
            <a:r>
              <a:rPr lang="ja-JP" altLang="en-US" sz="900" dirty="0"/>
              <a:t>インターフェース</a:t>
            </a:r>
          </a:p>
        </p:txBody>
      </p:sp>
      <p:sp>
        <p:nvSpPr>
          <p:cNvPr id="19572" name="Text Box 1541"/>
          <p:cNvSpPr txBox="1">
            <a:spLocks noChangeArrowheads="1"/>
          </p:cNvSpPr>
          <p:nvPr/>
        </p:nvSpPr>
        <p:spPr bwMode="auto">
          <a:xfrm>
            <a:off x="4797425" y="4598988"/>
            <a:ext cx="149701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900" dirty="0"/>
              <a:t>・モード設定関数</a:t>
            </a:r>
          </a:p>
          <a:p>
            <a:r>
              <a:rPr lang="ja-JP" altLang="en-US" sz="900" dirty="0"/>
              <a:t>・座標系設定関数</a:t>
            </a:r>
          </a:p>
          <a:p>
            <a:r>
              <a:rPr lang="ja-JP" altLang="en-US" sz="900" dirty="0"/>
              <a:t>・キャリブレーション</a:t>
            </a:r>
          </a:p>
          <a:p>
            <a:r>
              <a:rPr lang="ja-JP" altLang="en-US" sz="900" dirty="0"/>
              <a:t> </a:t>
            </a:r>
            <a:r>
              <a:rPr lang="en-US" altLang="ja-JP" sz="900" dirty="0"/>
              <a:t>- </a:t>
            </a:r>
            <a:r>
              <a:rPr lang="ja-JP" altLang="en-US" sz="900" dirty="0"/>
              <a:t>カメラパラメータ設定関数</a:t>
            </a:r>
          </a:p>
          <a:p>
            <a:r>
              <a:rPr lang="ja-JP" altLang="en-US" sz="900" dirty="0"/>
              <a:t> </a:t>
            </a:r>
            <a:r>
              <a:rPr lang="en-US" altLang="ja-JP" sz="900" dirty="0"/>
              <a:t>- </a:t>
            </a:r>
            <a:r>
              <a:rPr lang="ja-JP" altLang="en-US" sz="900" dirty="0"/>
              <a:t>実行関数</a:t>
            </a:r>
          </a:p>
          <a:p>
            <a:r>
              <a:rPr lang="ja-JP" altLang="en-US" sz="900" dirty="0"/>
              <a:t> </a:t>
            </a:r>
            <a:r>
              <a:rPr lang="en-US" altLang="ja-JP" sz="900" dirty="0"/>
              <a:t>- </a:t>
            </a:r>
            <a:r>
              <a:rPr lang="ja-JP" altLang="en-US" sz="900" dirty="0"/>
              <a:t>パラメータ取得関数</a:t>
            </a:r>
          </a:p>
          <a:p>
            <a:r>
              <a:rPr lang="ja-JP" altLang="en-US" sz="900" dirty="0"/>
              <a:t>・</a:t>
            </a:r>
            <a:r>
              <a:rPr lang="en-US" altLang="ja-JP" sz="900" dirty="0"/>
              <a:t>etc…</a:t>
            </a:r>
          </a:p>
        </p:txBody>
      </p:sp>
      <p:cxnSp>
        <p:nvCxnSpPr>
          <p:cNvPr id="19573" name="AutoShape 1543"/>
          <p:cNvCxnSpPr>
            <a:cxnSpLocks noChangeShapeType="1"/>
          </p:cNvCxnSpPr>
          <p:nvPr/>
        </p:nvCxnSpPr>
        <p:spPr bwMode="auto">
          <a:xfrm>
            <a:off x="6829425" y="5799138"/>
            <a:ext cx="246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" name="Group 1544"/>
          <p:cNvGrpSpPr>
            <a:grpSpLocks/>
          </p:cNvGrpSpPr>
          <p:nvPr/>
        </p:nvGrpSpPr>
        <p:grpSpPr bwMode="auto">
          <a:xfrm>
            <a:off x="7083425" y="5730875"/>
            <a:ext cx="271463" cy="139700"/>
            <a:chOff x="3433" y="4560"/>
            <a:chExt cx="127" cy="67"/>
          </a:xfrm>
        </p:grpSpPr>
        <p:sp>
          <p:nvSpPr>
            <p:cNvPr id="19610" name="Rectangle 1545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9611" name="Rectangle 1546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</p:grpSp>
      <p:grpSp>
        <p:nvGrpSpPr>
          <p:cNvPr id="7" name="Group 1547"/>
          <p:cNvGrpSpPr>
            <a:grpSpLocks/>
          </p:cNvGrpSpPr>
          <p:nvPr/>
        </p:nvGrpSpPr>
        <p:grpSpPr bwMode="auto">
          <a:xfrm>
            <a:off x="7080250" y="5957888"/>
            <a:ext cx="271463" cy="139700"/>
            <a:chOff x="3433" y="4560"/>
            <a:chExt cx="127" cy="67"/>
          </a:xfrm>
        </p:grpSpPr>
        <p:sp>
          <p:nvSpPr>
            <p:cNvPr id="19608" name="Rectangle 1548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9609" name="Rectangle 1549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dirty="0"/>
            </a:p>
          </p:txBody>
        </p:sp>
      </p:grpSp>
      <p:cxnSp>
        <p:nvCxnSpPr>
          <p:cNvPr id="19576" name="AutoShape 1550"/>
          <p:cNvCxnSpPr>
            <a:cxnSpLocks noChangeShapeType="1"/>
          </p:cNvCxnSpPr>
          <p:nvPr/>
        </p:nvCxnSpPr>
        <p:spPr bwMode="auto">
          <a:xfrm>
            <a:off x="6834188" y="6026150"/>
            <a:ext cx="246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577" name="Text Box 1551"/>
          <p:cNvSpPr txBox="1">
            <a:spLocks noChangeArrowheads="1"/>
          </p:cNvSpPr>
          <p:nvPr/>
        </p:nvSpPr>
        <p:spPr bwMode="auto">
          <a:xfrm>
            <a:off x="6870700" y="4632325"/>
            <a:ext cx="982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サービスポート</a:t>
            </a:r>
          </a:p>
        </p:txBody>
      </p:sp>
      <p:sp>
        <p:nvSpPr>
          <p:cNvPr id="19578" name="Line 1552"/>
          <p:cNvSpPr>
            <a:spLocks noChangeShapeType="1"/>
          </p:cNvSpPr>
          <p:nvPr/>
        </p:nvSpPr>
        <p:spPr bwMode="auto">
          <a:xfrm flipH="1">
            <a:off x="7153275" y="4846638"/>
            <a:ext cx="236538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79" name="Rectangle 1553"/>
          <p:cNvSpPr>
            <a:spLocks noChangeArrowheads="1"/>
          </p:cNvSpPr>
          <p:nvPr/>
        </p:nvSpPr>
        <p:spPr bwMode="auto">
          <a:xfrm>
            <a:off x="7424738" y="5849938"/>
            <a:ext cx="741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ja-JP" altLang="en-US" sz="1000" dirty="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ステレオビジョン</a:t>
            </a:r>
          </a:p>
          <a:p>
            <a:pPr algn="r"/>
            <a:r>
              <a:rPr lang="ja-JP" altLang="en-US" sz="1000" dirty="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 dirty="0"/>
          </a:p>
        </p:txBody>
      </p:sp>
      <p:sp>
        <p:nvSpPr>
          <p:cNvPr id="19580" name="Line 1554"/>
          <p:cNvSpPr>
            <a:spLocks noChangeShapeType="1"/>
          </p:cNvSpPr>
          <p:nvPr/>
        </p:nvSpPr>
        <p:spPr bwMode="auto">
          <a:xfrm>
            <a:off x="5992813" y="4462463"/>
            <a:ext cx="719137" cy="931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81" name="Text Box 1555"/>
          <p:cNvSpPr txBox="1">
            <a:spLocks noChangeArrowheads="1"/>
          </p:cNvSpPr>
          <p:nvPr/>
        </p:nvSpPr>
        <p:spPr bwMode="auto">
          <a:xfrm>
            <a:off x="4662488" y="5641975"/>
            <a:ext cx="1785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他のコンポーネント・</a:t>
            </a:r>
          </a:p>
          <a:p>
            <a:pPr algn="ctr"/>
            <a:r>
              <a:rPr lang="ja-JP" altLang="en-US" sz="1000" dirty="0"/>
              <a:t>上位アプリケーションから利用</a:t>
            </a:r>
          </a:p>
        </p:txBody>
      </p:sp>
      <p:sp>
        <p:nvSpPr>
          <p:cNvPr id="19582" name="Text Box 1556"/>
          <p:cNvSpPr txBox="1">
            <a:spLocks noChangeArrowheads="1"/>
          </p:cNvSpPr>
          <p:nvPr/>
        </p:nvSpPr>
        <p:spPr bwMode="auto">
          <a:xfrm>
            <a:off x="7710488" y="6300788"/>
            <a:ext cx="850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データポート</a:t>
            </a:r>
          </a:p>
        </p:txBody>
      </p:sp>
      <p:sp>
        <p:nvSpPr>
          <p:cNvPr id="19583" name="Line 1557"/>
          <p:cNvSpPr>
            <a:spLocks noChangeShapeType="1"/>
          </p:cNvSpPr>
          <p:nvPr/>
        </p:nvSpPr>
        <p:spPr bwMode="auto">
          <a:xfrm flipH="1" flipV="1">
            <a:off x="7243763" y="6042025"/>
            <a:ext cx="7493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84" name="Line 1559"/>
          <p:cNvSpPr>
            <a:spLocks noChangeShapeType="1"/>
          </p:cNvSpPr>
          <p:nvPr/>
        </p:nvSpPr>
        <p:spPr bwMode="auto">
          <a:xfrm flipV="1">
            <a:off x="8004175" y="5376863"/>
            <a:ext cx="347663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85" name="Line 1560"/>
          <p:cNvSpPr>
            <a:spLocks noChangeShapeType="1"/>
          </p:cNvSpPr>
          <p:nvPr/>
        </p:nvSpPr>
        <p:spPr bwMode="auto">
          <a:xfrm flipH="1" flipV="1">
            <a:off x="7216775" y="5794375"/>
            <a:ext cx="74930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86" name="Rectangle 1562"/>
          <p:cNvSpPr>
            <a:spLocks noChangeArrowheads="1"/>
          </p:cNvSpPr>
          <p:nvPr/>
        </p:nvSpPr>
        <p:spPr bwMode="auto">
          <a:xfrm>
            <a:off x="3132138" y="4387850"/>
            <a:ext cx="1304925" cy="1773238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587" name="Text Box 1563"/>
          <p:cNvSpPr txBox="1">
            <a:spLocks noChangeArrowheads="1"/>
          </p:cNvSpPr>
          <p:nvPr/>
        </p:nvSpPr>
        <p:spPr bwMode="auto">
          <a:xfrm>
            <a:off x="3113088" y="4387850"/>
            <a:ext cx="1387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/>
              <a:t>コンポーネント</a:t>
            </a:r>
            <a:r>
              <a:rPr lang="en-US" altLang="ja-JP" sz="1400" dirty="0"/>
              <a:t>B</a:t>
            </a:r>
          </a:p>
        </p:txBody>
      </p:sp>
      <p:sp>
        <p:nvSpPr>
          <p:cNvPr id="19588" name="Rectangle 1564"/>
          <p:cNvSpPr>
            <a:spLocks noChangeArrowheads="1"/>
          </p:cNvSpPr>
          <p:nvPr/>
        </p:nvSpPr>
        <p:spPr bwMode="auto">
          <a:xfrm>
            <a:off x="431800" y="4402138"/>
            <a:ext cx="1801813" cy="17732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grpSp>
        <p:nvGrpSpPr>
          <p:cNvPr id="8" name="Group 1565"/>
          <p:cNvGrpSpPr>
            <a:grpSpLocks/>
          </p:cNvGrpSpPr>
          <p:nvPr/>
        </p:nvGrpSpPr>
        <p:grpSpPr bwMode="auto">
          <a:xfrm>
            <a:off x="500063" y="4657725"/>
            <a:ext cx="1346200" cy="1171575"/>
            <a:chOff x="329" y="2897"/>
            <a:chExt cx="848" cy="738"/>
          </a:xfrm>
        </p:grpSpPr>
        <p:sp>
          <p:nvSpPr>
            <p:cNvPr id="19606" name="Freeform 1566"/>
            <p:cNvSpPr>
              <a:spLocks/>
            </p:cNvSpPr>
            <p:nvPr/>
          </p:nvSpPr>
          <p:spPr bwMode="auto">
            <a:xfrm>
              <a:off x="584" y="2897"/>
              <a:ext cx="176" cy="738"/>
            </a:xfrm>
            <a:custGeom>
              <a:avLst/>
              <a:gdLst>
                <a:gd name="T0" fmla="*/ 147 w 176"/>
                <a:gd name="T1" fmla="*/ 0 h 738"/>
                <a:gd name="T2" fmla="*/ 5 w 176"/>
                <a:gd name="T3" fmla="*/ 284 h 738"/>
                <a:gd name="T4" fmla="*/ 176 w 176"/>
                <a:gd name="T5" fmla="*/ 454 h 738"/>
                <a:gd name="T6" fmla="*/ 5 w 176"/>
                <a:gd name="T7" fmla="*/ 738 h 7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738"/>
                <a:gd name="T14" fmla="*/ 176 w 176"/>
                <a:gd name="T15" fmla="*/ 738 h 7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738">
                  <a:moveTo>
                    <a:pt x="147" y="0"/>
                  </a:moveTo>
                  <a:cubicBezTo>
                    <a:pt x="73" y="104"/>
                    <a:pt x="0" y="208"/>
                    <a:pt x="5" y="284"/>
                  </a:cubicBezTo>
                  <a:cubicBezTo>
                    <a:pt x="10" y="360"/>
                    <a:pt x="176" y="378"/>
                    <a:pt x="176" y="454"/>
                  </a:cubicBezTo>
                  <a:cubicBezTo>
                    <a:pt x="176" y="530"/>
                    <a:pt x="33" y="691"/>
                    <a:pt x="5" y="7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9607" name="Text Box 1567"/>
            <p:cNvSpPr txBox="1">
              <a:spLocks noChangeArrowheads="1"/>
            </p:cNvSpPr>
            <p:nvPr/>
          </p:nvSpPr>
          <p:spPr bwMode="auto">
            <a:xfrm>
              <a:off x="329" y="2925"/>
              <a:ext cx="8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600" dirty="0"/>
                <a:t>アクティビティ</a:t>
              </a:r>
            </a:p>
          </p:txBody>
        </p:sp>
      </p:grpSp>
      <p:sp>
        <p:nvSpPr>
          <p:cNvPr id="19590" name="Text Box 1571"/>
          <p:cNvSpPr txBox="1">
            <a:spLocks noChangeArrowheads="1"/>
          </p:cNvSpPr>
          <p:nvPr/>
        </p:nvSpPr>
        <p:spPr bwMode="auto">
          <a:xfrm>
            <a:off x="671513" y="4394200"/>
            <a:ext cx="1387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/>
              <a:t>コンポーネント</a:t>
            </a:r>
            <a:r>
              <a:rPr lang="en-US" altLang="ja-JP" sz="1400" dirty="0"/>
              <a:t>A</a:t>
            </a:r>
          </a:p>
        </p:txBody>
      </p:sp>
      <p:sp>
        <p:nvSpPr>
          <p:cNvPr id="19591" name="Rectangle 1573"/>
          <p:cNvSpPr>
            <a:spLocks noChangeArrowheads="1"/>
          </p:cNvSpPr>
          <p:nvPr/>
        </p:nvSpPr>
        <p:spPr bwMode="auto">
          <a:xfrm>
            <a:off x="2973388" y="5310188"/>
            <a:ext cx="268287" cy="14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592" name="Rectangle 1574"/>
          <p:cNvSpPr>
            <a:spLocks noChangeArrowheads="1"/>
          </p:cNvSpPr>
          <p:nvPr/>
        </p:nvSpPr>
        <p:spPr bwMode="auto">
          <a:xfrm>
            <a:off x="1504950" y="5226050"/>
            <a:ext cx="581025" cy="3127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000" dirty="0"/>
              <a:t>サービス</a:t>
            </a:r>
          </a:p>
          <a:p>
            <a:pPr algn="ctr"/>
            <a:r>
              <a:rPr lang="ja-JP" altLang="en-US" sz="1000" dirty="0"/>
              <a:t>プロキシ</a:t>
            </a:r>
          </a:p>
        </p:txBody>
      </p:sp>
      <p:sp>
        <p:nvSpPr>
          <p:cNvPr id="19593" name="Rectangle 1575"/>
          <p:cNvSpPr>
            <a:spLocks noChangeArrowheads="1"/>
          </p:cNvSpPr>
          <p:nvPr/>
        </p:nvSpPr>
        <p:spPr bwMode="auto">
          <a:xfrm>
            <a:off x="3241675" y="4902200"/>
            <a:ext cx="1035050" cy="9620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000" dirty="0"/>
              <a:t>サービス</a:t>
            </a:r>
          </a:p>
          <a:p>
            <a:pPr algn="ctr"/>
            <a:r>
              <a:rPr lang="ja-JP" altLang="en-US" sz="1000" dirty="0"/>
              <a:t>インターフェース</a:t>
            </a:r>
          </a:p>
          <a:p>
            <a:pPr algn="ctr"/>
            <a:r>
              <a:rPr lang="ja-JP" altLang="en-US" sz="1000" dirty="0"/>
              <a:t>の実体</a:t>
            </a:r>
          </a:p>
          <a:p>
            <a:pPr algn="ctr"/>
            <a:endParaRPr lang="ja-JP" altLang="en-US" sz="1000" dirty="0"/>
          </a:p>
          <a:p>
            <a:pPr algn="ctr"/>
            <a:r>
              <a:rPr lang="ja-JP" altLang="en-US" sz="1000" dirty="0"/>
              <a:t>実際の処理は</a:t>
            </a:r>
          </a:p>
          <a:p>
            <a:pPr algn="ctr"/>
            <a:r>
              <a:rPr lang="ja-JP" altLang="en-US" sz="1000" dirty="0"/>
              <a:t>ここで行われる</a:t>
            </a:r>
          </a:p>
        </p:txBody>
      </p:sp>
      <p:sp>
        <p:nvSpPr>
          <p:cNvPr id="19594" name="Text Box 1577"/>
          <p:cNvSpPr txBox="1">
            <a:spLocks noChangeArrowheads="1"/>
          </p:cNvSpPr>
          <p:nvPr/>
        </p:nvSpPr>
        <p:spPr bwMode="auto">
          <a:xfrm>
            <a:off x="1889125" y="6269038"/>
            <a:ext cx="1316038" cy="3079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/>
              <a:t>サービスポート</a:t>
            </a:r>
          </a:p>
        </p:txBody>
      </p:sp>
      <p:sp>
        <p:nvSpPr>
          <p:cNvPr id="19595" name="Line 1578"/>
          <p:cNvSpPr>
            <a:spLocks noChangeShapeType="1"/>
          </p:cNvSpPr>
          <p:nvPr/>
        </p:nvSpPr>
        <p:spPr bwMode="auto">
          <a:xfrm flipV="1">
            <a:off x="2455863" y="5386388"/>
            <a:ext cx="6762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596" name="Text Box 1581"/>
          <p:cNvSpPr txBox="1">
            <a:spLocks noChangeArrowheads="1"/>
          </p:cNvSpPr>
          <p:nvPr/>
        </p:nvSpPr>
        <p:spPr bwMode="auto">
          <a:xfrm>
            <a:off x="790575" y="3997325"/>
            <a:ext cx="1038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サービス利用者</a:t>
            </a:r>
          </a:p>
          <a:p>
            <a:pPr algn="ctr"/>
            <a:r>
              <a:rPr lang="ja-JP" altLang="en-US" sz="1000" dirty="0"/>
              <a:t>（コンシューマ）</a:t>
            </a:r>
          </a:p>
        </p:txBody>
      </p:sp>
      <p:sp>
        <p:nvSpPr>
          <p:cNvPr id="19597" name="Text Box 1584"/>
          <p:cNvSpPr txBox="1">
            <a:spLocks noChangeArrowheads="1"/>
          </p:cNvSpPr>
          <p:nvPr/>
        </p:nvSpPr>
        <p:spPr bwMode="auto">
          <a:xfrm>
            <a:off x="1049338" y="5516563"/>
            <a:ext cx="911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000" dirty="0"/>
              <a:t>関数呼び出し</a:t>
            </a:r>
          </a:p>
        </p:txBody>
      </p:sp>
      <p:sp>
        <p:nvSpPr>
          <p:cNvPr id="19598" name="Oval 1586"/>
          <p:cNvSpPr>
            <a:spLocks noChangeArrowheads="1"/>
          </p:cNvSpPr>
          <p:nvPr/>
        </p:nvSpPr>
        <p:spPr bwMode="auto">
          <a:xfrm>
            <a:off x="2624138" y="5313363"/>
            <a:ext cx="136525" cy="139700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cxnSp>
        <p:nvCxnSpPr>
          <p:cNvPr id="19599" name="AutoShape 1587"/>
          <p:cNvCxnSpPr>
            <a:cxnSpLocks noChangeShapeType="1"/>
            <a:stCxn id="19598" idx="6"/>
            <a:endCxn id="19593" idx="1"/>
          </p:cNvCxnSpPr>
          <p:nvPr/>
        </p:nvCxnSpPr>
        <p:spPr bwMode="auto">
          <a:xfrm>
            <a:off x="2760663" y="5383213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600" name="Rectangle 1572"/>
          <p:cNvSpPr>
            <a:spLocks noChangeArrowheads="1"/>
          </p:cNvSpPr>
          <p:nvPr/>
        </p:nvSpPr>
        <p:spPr bwMode="auto">
          <a:xfrm>
            <a:off x="2084388" y="5310188"/>
            <a:ext cx="268287" cy="14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601" name="Line 1590"/>
          <p:cNvSpPr>
            <a:spLocks noChangeShapeType="1"/>
          </p:cNvSpPr>
          <p:nvPr/>
        </p:nvSpPr>
        <p:spPr bwMode="auto">
          <a:xfrm flipV="1">
            <a:off x="1146175" y="5386388"/>
            <a:ext cx="358775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602" name="Line 1579"/>
          <p:cNvSpPr>
            <a:spLocks noChangeShapeType="1"/>
          </p:cNvSpPr>
          <p:nvPr/>
        </p:nvSpPr>
        <p:spPr bwMode="auto">
          <a:xfrm flipH="1" flipV="1">
            <a:off x="2233613" y="5386388"/>
            <a:ext cx="2222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19603" name="AutoShape 1588"/>
          <p:cNvSpPr>
            <a:spLocks noChangeArrowheads="1"/>
          </p:cNvSpPr>
          <p:nvPr/>
        </p:nvSpPr>
        <p:spPr bwMode="auto">
          <a:xfrm rot="-5400000">
            <a:off x="2560638" y="5256213"/>
            <a:ext cx="255587" cy="2555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55" y="10848"/>
                </a:moveTo>
                <a:cubicBezTo>
                  <a:pt x="3255" y="10832"/>
                  <a:pt x="3255" y="10816"/>
                  <a:pt x="3255" y="10800"/>
                </a:cubicBezTo>
                <a:cubicBezTo>
                  <a:pt x="3255" y="6633"/>
                  <a:pt x="6633" y="3255"/>
                  <a:pt x="10800" y="3255"/>
                </a:cubicBezTo>
                <a:cubicBezTo>
                  <a:pt x="14966" y="3255"/>
                  <a:pt x="18345" y="6633"/>
                  <a:pt x="18345" y="10800"/>
                </a:cubicBezTo>
                <a:cubicBezTo>
                  <a:pt x="18345" y="10816"/>
                  <a:pt x="18344" y="10832"/>
                  <a:pt x="18344" y="10848"/>
                </a:cubicBezTo>
                <a:lnTo>
                  <a:pt x="21599" y="10870"/>
                </a:lnTo>
                <a:cubicBezTo>
                  <a:pt x="21599" y="10846"/>
                  <a:pt x="21600" y="10823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23"/>
                  <a:pt x="0" y="10846"/>
                  <a:pt x="0" y="10870"/>
                </a:cubicBezTo>
                <a:close/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cxnSp>
        <p:nvCxnSpPr>
          <p:cNvPr id="19604" name="AutoShape 1589"/>
          <p:cNvCxnSpPr>
            <a:cxnSpLocks noChangeShapeType="1"/>
            <a:stCxn id="19600" idx="1"/>
            <a:endCxn id="19603" idx="0"/>
          </p:cNvCxnSpPr>
          <p:nvPr/>
        </p:nvCxnSpPr>
        <p:spPr bwMode="auto">
          <a:xfrm>
            <a:off x="2084388" y="5383213"/>
            <a:ext cx="47783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605" name="Text Box 1591"/>
          <p:cNvSpPr txBox="1">
            <a:spLocks noChangeArrowheads="1"/>
          </p:cNvSpPr>
          <p:nvPr/>
        </p:nvSpPr>
        <p:spPr bwMode="auto">
          <a:xfrm>
            <a:off x="3238500" y="3990975"/>
            <a:ext cx="1038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dirty="0"/>
              <a:t>サービス提供者</a:t>
            </a:r>
          </a:p>
          <a:p>
            <a:pPr algn="ctr"/>
            <a:r>
              <a:rPr lang="ja-JP" altLang="en-US" sz="1000" dirty="0"/>
              <a:t>（プロバイダ）</a:t>
            </a:r>
          </a:p>
        </p:txBody>
      </p:sp>
      <p:sp>
        <p:nvSpPr>
          <p:cNvPr id="164" name="正方形/長方形 163"/>
          <p:cNvSpPr/>
          <p:nvPr/>
        </p:nvSpPr>
        <p:spPr>
          <a:xfrm>
            <a:off x="2280347" y="324433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インターフェース同士が自動的に接続される。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円/楕円 48"/>
          <p:cNvSpPr/>
          <p:nvPr/>
        </p:nvSpPr>
        <p:spPr>
          <a:xfrm>
            <a:off x="4499992" y="2708919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アーチ 49"/>
          <p:cNvSpPr/>
          <p:nvPr/>
        </p:nvSpPr>
        <p:spPr>
          <a:xfrm rot="16200000">
            <a:off x="3707904" y="2636912"/>
            <a:ext cx="792088" cy="792088"/>
          </a:xfrm>
          <a:prstGeom prst="blockArc">
            <a:avLst>
              <a:gd name="adj1" fmla="val 10800000"/>
              <a:gd name="adj2" fmla="val 21435826"/>
              <a:gd name="adj3" fmla="val 737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436143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148064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788024" y="198884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ロリポップ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43808" y="198884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ソケット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499992" y="370774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プロバイダ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843808" y="37077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コンシューマ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499992" y="3429000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Provided Interface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13343" y="342900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Required Interface</a:t>
            </a:r>
            <a:endParaRPr kumimoji="1" lang="ja-JP" altLang="en-US" dirty="0"/>
          </a:p>
        </p:txBody>
      </p:sp>
      <p:sp>
        <p:nvSpPr>
          <p:cNvPr id="64" name="角丸四角形 63"/>
          <p:cNvSpPr/>
          <p:nvPr/>
        </p:nvSpPr>
        <p:spPr>
          <a:xfrm>
            <a:off x="2195736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68583" y="4259421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機能を使う側</a:t>
            </a:r>
            <a:endParaRPr kumimoji="1" lang="ja-JP" altLang="en-US" sz="1400" dirty="0"/>
          </a:p>
        </p:txBody>
      </p:sp>
      <p:sp>
        <p:nvSpPr>
          <p:cNvPr id="66" name="角丸四角形 65"/>
          <p:cNvSpPr/>
          <p:nvPr/>
        </p:nvSpPr>
        <p:spPr>
          <a:xfrm>
            <a:off x="4427984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35340" y="4259188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機能を提供する側</a:t>
            </a:r>
            <a:endParaRPr kumimoji="1" lang="ja-JP" altLang="en-US" sz="1400" dirty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3248025" y="2276475"/>
            <a:ext cx="531887" cy="504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9" idx="7"/>
            <a:endCxn id="58" idx="2"/>
          </p:cNvCxnSpPr>
          <p:nvPr/>
        </p:nvCxnSpPr>
        <p:spPr>
          <a:xfrm rot="5400000" flipH="1" flipV="1">
            <a:off x="4944190" y="2394967"/>
            <a:ext cx="517827" cy="2998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円/楕円 48"/>
          <p:cNvSpPr/>
          <p:nvPr/>
        </p:nvSpPr>
        <p:spPr>
          <a:xfrm>
            <a:off x="4499992" y="2708919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アーチ 49"/>
          <p:cNvSpPr/>
          <p:nvPr/>
        </p:nvSpPr>
        <p:spPr>
          <a:xfrm rot="16200000">
            <a:off x="3707904" y="2636912"/>
            <a:ext cx="792088" cy="792088"/>
          </a:xfrm>
          <a:prstGeom prst="blockArc">
            <a:avLst>
              <a:gd name="adj1" fmla="val 10800000"/>
              <a:gd name="adj2" fmla="val 21435826"/>
              <a:gd name="adj3" fmla="val 737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436143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148064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788024" y="19888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Lollipop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43808" y="1988840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Socket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499992" y="3707740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Provider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068698" y="370774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Consumer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499992" y="3429000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Provided Interface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13343" y="342900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Required Interface</a:t>
            </a:r>
            <a:endParaRPr kumimoji="1" lang="ja-JP" altLang="en-US" dirty="0"/>
          </a:p>
        </p:txBody>
      </p:sp>
      <p:sp>
        <p:nvSpPr>
          <p:cNvPr id="64" name="角丸四角形 63"/>
          <p:cNvSpPr/>
          <p:nvPr/>
        </p:nvSpPr>
        <p:spPr>
          <a:xfrm>
            <a:off x="2195736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99792" y="4259421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Use functions</a:t>
            </a:r>
            <a:endParaRPr kumimoji="1" lang="ja-JP" altLang="en-US" sz="1400" dirty="0"/>
          </a:p>
        </p:txBody>
      </p:sp>
      <p:sp>
        <p:nvSpPr>
          <p:cNvPr id="66" name="角丸四角形 65"/>
          <p:cNvSpPr/>
          <p:nvPr/>
        </p:nvSpPr>
        <p:spPr>
          <a:xfrm>
            <a:off x="4427984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88024" y="4259188"/>
            <a:ext cx="146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Provide functions</a:t>
            </a:r>
            <a:endParaRPr kumimoji="1" lang="ja-JP" altLang="en-US" sz="1400" dirty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3248025" y="2276475"/>
            <a:ext cx="531887" cy="504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9" idx="7"/>
            <a:endCxn id="58" idx="2"/>
          </p:cNvCxnSpPr>
          <p:nvPr/>
        </p:nvCxnSpPr>
        <p:spPr>
          <a:xfrm rot="5400000" flipH="1" flipV="1">
            <a:off x="4929878" y="2481451"/>
            <a:ext cx="445655" cy="1990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円/楕円 48"/>
          <p:cNvSpPr/>
          <p:nvPr/>
        </p:nvSpPr>
        <p:spPr>
          <a:xfrm>
            <a:off x="4499992" y="2708919"/>
            <a:ext cx="648072" cy="6480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アーチ 49"/>
          <p:cNvSpPr/>
          <p:nvPr/>
        </p:nvSpPr>
        <p:spPr>
          <a:xfrm rot="16200000">
            <a:off x="3707904" y="2636912"/>
            <a:ext cx="792088" cy="792088"/>
          </a:xfrm>
          <a:prstGeom prst="blockArc">
            <a:avLst>
              <a:gd name="adj1" fmla="val 10800000"/>
              <a:gd name="adj2" fmla="val 21435826"/>
              <a:gd name="adj3" fmla="val 737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2436143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148064" y="3032955"/>
            <a:ext cx="129614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788024" y="19888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롤리팝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43808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소켓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716016" y="37077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프로바이더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843808" y="3707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컨슈머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499992" y="3429000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Provided Interface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13343" y="342900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Required Interface</a:t>
            </a:r>
            <a:endParaRPr kumimoji="1" lang="ja-JP" altLang="en-US" dirty="0"/>
          </a:p>
        </p:txBody>
      </p:sp>
      <p:sp>
        <p:nvSpPr>
          <p:cNvPr id="64" name="角丸四角形 63"/>
          <p:cNvSpPr/>
          <p:nvPr/>
        </p:nvSpPr>
        <p:spPr>
          <a:xfrm>
            <a:off x="2195736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21640" y="4259421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기능을 사용하는 쪽</a:t>
            </a:r>
            <a:endParaRPr kumimoji="1" lang="ja-JP" altLang="en-US" sz="1400" dirty="0"/>
          </a:p>
        </p:txBody>
      </p:sp>
      <p:sp>
        <p:nvSpPr>
          <p:cNvPr id="66" name="角丸四角形 65"/>
          <p:cNvSpPr/>
          <p:nvPr/>
        </p:nvSpPr>
        <p:spPr>
          <a:xfrm>
            <a:off x="4427984" y="2420888"/>
            <a:ext cx="2088232" cy="216024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57656" y="4259188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기능을 제공하는 쪽</a:t>
            </a:r>
            <a:endParaRPr kumimoji="1" lang="ja-JP" altLang="en-US" sz="1400" dirty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3248025" y="2276475"/>
            <a:ext cx="531887" cy="504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9" idx="7"/>
            <a:endCxn id="58" idx="2"/>
          </p:cNvCxnSpPr>
          <p:nvPr/>
        </p:nvCxnSpPr>
        <p:spPr>
          <a:xfrm rot="5400000" flipH="1" flipV="1">
            <a:off x="4917054" y="2494275"/>
            <a:ext cx="445655" cy="1734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940152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24128" y="392467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3" idx="3"/>
            <a:endCxn id="7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アーチ 9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788024" y="314096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アーチ 11"/>
          <p:cNvSpPr/>
          <p:nvPr/>
        </p:nvSpPr>
        <p:spPr>
          <a:xfrm rot="16200000">
            <a:off x="4716016" y="306896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5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3" idx="3"/>
          </p:cNvCxnSpPr>
          <p:nvPr/>
        </p:nvCxnSpPr>
        <p:spPr>
          <a:xfrm>
            <a:off x="3779912" y="3145160"/>
            <a:ext cx="941557" cy="9920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1"/>
            <a:endCxn id="11" idx="6"/>
          </p:cNvCxnSpPr>
          <p:nvPr/>
        </p:nvCxnSpPr>
        <p:spPr>
          <a:xfrm rot="10800000" flipV="1">
            <a:off x="5004048" y="3145160"/>
            <a:ext cx="720080" cy="1038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アーチ 21"/>
          <p:cNvSpPr/>
          <p:nvPr/>
        </p:nvSpPr>
        <p:spPr>
          <a:xfrm rot="16200000">
            <a:off x="4427984" y="342900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3" idx="3"/>
          </p:cNvCxnSpPr>
          <p:nvPr/>
        </p:nvCxnSpPr>
        <p:spPr>
          <a:xfrm>
            <a:off x="3779912" y="3145160"/>
            <a:ext cx="668996" cy="4157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5004048" y="400506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コネクタ 26"/>
          <p:cNvCxnSpPr>
            <a:stCxn id="6" idx="1"/>
            <a:endCxn id="25" idx="6"/>
          </p:cNvCxnSpPr>
          <p:nvPr/>
        </p:nvCxnSpPr>
        <p:spPr>
          <a:xfrm rot="10800000" flipV="1">
            <a:off x="5220072" y="4072880"/>
            <a:ext cx="504056" cy="401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" idx="2"/>
            <a:endCxn id="30" idx="0"/>
          </p:cNvCxnSpPr>
          <p:nvPr/>
        </p:nvCxnSpPr>
        <p:spPr>
          <a:xfrm rot="16200000" flipH="1">
            <a:off x="3236624" y="3612248"/>
            <a:ext cx="576064" cy="25138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95936" y="5157192"/>
            <a:ext cx="15712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コンポーネント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4" idx="2"/>
            <a:endCxn id="30" idx="0"/>
          </p:cNvCxnSpPr>
          <p:nvPr/>
        </p:nvCxnSpPr>
        <p:spPr>
          <a:xfrm rot="5400000">
            <a:off x="5720900" y="3641796"/>
            <a:ext cx="576064" cy="245472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79912" y="4437112"/>
            <a:ext cx="7745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ポート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34" idx="0"/>
            <a:endCxn id="3" idx="2"/>
          </p:cNvCxnSpPr>
          <p:nvPr/>
        </p:nvCxnSpPr>
        <p:spPr>
          <a:xfrm rot="16200000" flipV="1">
            <a:off x="3311673" y="3581587"/>
            <a:ext cx="1143744" cy="5673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4" idx="0"/>
            <a:endCxn id="5" idx="2"/>
          </p:cNvCxnSpPr>
          <p:nvPr/>
        </p:nvCxnSpPr>
        <p:spPr>
          <a:xfrm rot="5400000" flipH="1" flipV="1">
            <a:off x="4463801" y="2996765"/>
            <a:ext cx="1143744" cy="1736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4" idx="0"/>
            <a:endCxn id="6" idx="2"/>
          </p:cNvCxnSpPr>
          <p:nvPr/>
        </p:nvCxnSpPr>
        <p:spPr>
          <a:xfrm rot="5400000" flipH="1" flipV="1">
            <a:off x="4927661" y="3460625"/>
            <a:ext cx="216024" cy="17369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635896" y="2276872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接続されたインターフェース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19872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940152" y="2780928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724128" y="299695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24128" y="3924672"/>
            <a:ext cx="360040" cy="2964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499992" y="26369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3" idx="3"/>
            <a:endCxn id="7" idx="3"/>
          </p:cNvCxnSpPr>
          <p:nvPr/>
        </p:nvCxnSpPr>
        <p:spPr>
          <a:xfrm flipV="1">
            <a:off x="3779912" y="2821300"/>
            <a:ext cx="751716" cy="3238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アーチ 9"/>
          <p:cNvSpPr/>
          <p:nvPr/>
        </p:nvSpPr>
        <p:spPr>
          <a:xfrm rot="5400000">
            <a:off x="4427984" y="2564904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788024" y="314096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アーチ 11"/>
          <p:cNvSpPr/>
          <p:nvPr/>
        </p:nvSpPr>
        <p:spPr>
          <a:xfrm rot="16200000">
            <a:off x="4716016" y="306896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5" idx="1"/>
          </p:cNvCxnSpPr>
          <p:nvPr/>
        </p:nvCxnSpPr>
        <p:spPr>
          <a:xfrm rot="10800000">
            <a:off x="4791808" y="2760786"/>
            <a:ext cx="932320" cy="3843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3" idx="3"/>
          </p:cNvCxnSpPr>
          <p:nvPr/>
        </p:nvCxnSpPr>
        <p:spPr>
          <a:xfrm>
            <a:off x="3779912" y="3145160"/>
            <a:ext cx="941557" cy="9920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1"/>
            <a:endCxn id="11" idx="6"/>
          </p:cNvCxnSpPr>
          <p:nvPr/>
        </p:nvCxnSpPr>
        <p:spPr>
          <a:xfrm rot="10800000" flipV="1">
            <a:off x="5004048" y="3145160"/>
            <a:ext cx="720080" cy="1038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アーチ 21"/>
          <p:cNvSpPr/>
          <p:nvPr/>
        </p:nvSpPr>
        <p:spPr>
          <a:xfrm rot="16200000">
            <a:off x="4427984" y="3429000"/>
            <a:ext cx="360040" cy="360040"/>
          </a:xfrm>
          <a:prstGeom prst="blockArc">
            <a:avLst>
              <a:gd name="adj1" fmla="val 10800000"/>
              <a:gd name="adj2" fmla="val 0"/>
              <a:gd name="adj3" fmla="val 1279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3" idx="3"/>
          </p:cNvCxnSpPr>
          <p:nvPr/>
        </p:nvCxnSpPr>
        <p:spPr>
          <a:xfrm>
            <a:off x="3779912" y="3145160"/>
            <a:ext cx="668996" cy="4157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5004048" y="400506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コネクタ 26"/>
          <p:cNvCxnSpPr>
            <a:stCxn id="6" idx="1"/>
            <a:endCxn id="25" idx="6"/>
          </p:cNvCxnSpPr>
          <p:nvPr/>
        </p:nvCxnSpPr>
        <p:spPr>
          <a:xfrm rot="10800000" flipV="1">
            <a:off x="5220072" y="4072880"/>
            <a:ext cx="504056" cy="401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" idx="2"/>
            <a:endCxn id="30" idx="0"/>
          </p:cNvCxnSpPr>
          <p:nvPr/>
        </p:nvCxnSpPr>
        <p:spPr>
          <a:xfrm rot="16200000" flipH="1">
            <a:off x="3189207" y="3659664"/>
            <a:ext cx="576064" cy="24189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95936" y="5157192"/>
            <a:ext cx="13815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Components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4" idx="2"/>
            <a:endCxn id="30" idx="0"/>
          </p:cNvCxnSpPr>
          <p:nvPr/>
        </p:nvCxnSpPr>
        <p:spPr>
          <a:xfrm rot="5400000">
            <a:off x="5673484" y="3594380"/>
            <a:ext cx="576064" cy="25495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79912" y="4437112"/>
            <a:ext cx="66736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Ports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34" idx="0"/>
            <a:endCxn id="3" idx="2"/>
          </p:cNvCxnSpPr>
          <p:nvPr/>
        </p:nvCxnSpPr>
        <p:spPr>
          <a:xfrm rot="16200000" flipV="1">
            <a:off x="3284871" y="3608389"/>
            <a:ext cx="1143744" cy="5137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4" idx="0"/>
            <a:endCxn id="5" idx="2"/>
          </p:cNvCxnSpPr>
          <p:nvPr/>
        </p:nvCxnSpPr>
        <p:spPr>
          <a:xfrm rot="5400000" flipH="1" flipV="1">
            <a:off x="4436998" y="2969963"/>
            <a:ext cx="1143744" cy="17905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4" idx="0"/>
            <a:endCxn id="6" idx="2"/>
          </p:cNvCxnSpPr>
          <p:nvPr/>
        </p:nvCxnSpPr>
        <p:spPr>
          <a:xfrm rot="5400000" flipH="1" flipV="1">
            <a:off x="4900858" y="3433823"/>
            <a:ext cx="216024" cy="17905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844765" y="2276872"/>
            <a:ext cx="1735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Connected Interfaces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908</Words>
  <Application>Microsoft Office PowerPoint</Application>
  <PresentationFormat>画面に合わせる (4:3)</PresentationFormat>
  <Paragraphs>317</Paragraphs>
  <Slides>23</Slides>
  <Notes>23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テーマ</vt:lpstr>
      <vt:lpstr>スライド 1</vt:lpstr>
      <vt:lpstr>スライド 2</vt:lpstr>
      <vt:lpstr>スライド 3</vt:lpstr>
      <vt:lpstr>サービスポート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スライド 20</vt:lpstr>
      <vt:lpstr>スライド 21</vt:lpstr>
      <vt:lpstr>スライド 22</vt:lpstr>
      <vt:lpstr>スライド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openrtm</cp:lastModifiedBy>
  <cp:revision>77</cp:revision>
  <dcterms:modified xsi:type="dcterms:W3CDTF">2011-02-22T05:04:42Z</dcterms:modified>
</cp:coreProperties>
</file>