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C0A1E-C774-4F1B-AD79-9D30AF76DB87}" type="datetimeFigureOut">
              <a:rPr kumimoji="1" lang="ja-JP" altLang="en-US" smtClean="0"/>
              <a:pPr/>
              <a:t>2011/1/25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E63E8-1D2E-4007-A75E-BFE06C59607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E63E8-1D2E-4007-A75E-BFE06C59607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E63E8-1D2E-4007-A75E-BFE06C59607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E63E8-1D2E-4007-A75E-BFE06C59607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2011/1/25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77"/>
          <p:cNvSpPr>
            <a:spLocks noChangeArrowheads="1"/>
          </p:cNvSpPr>
          <p:nvPr/>
        </p:nvSpPr>
        <p:spPr bwMode="auto">
          <a:xfrm>
            <a:off x="4711700" y="1314450"/>
            <a:ext cx="4270375" cy="4949825"/>
          </a:xfrm>
          <a:prstGeom prst="roundRect">
            <a:avLst>
              <a:gd name="adj" fmla="val 6838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30723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2400" y="5184775"/>
            <a:ext cx="180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AutoShape 75"/>
          <p:cNvSpPr>
            <a:spLocks noChangeArrowheads="1"/>
          </p:cNvSpPr>
          <p:nvPr/>
        </p:nvSpPr>
        <p:spPr bwMode="auto">
          <a:xfrm>
            <a:off x="341313" y="3970338"/>
            <a:ext cx="4321175" cy="1050925"/>
          </a:xfrm>
          <a:prstGeom prst="wedgeRectCallout">
            <a:avLst>
              <a:gd name="adj1" fmla="val -4407"/>
              <a:gd name="adj2" fmla="val 108157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コンフィギュレーション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55700"/>
            <a:ext cx="4038600" cy="2278063"/>
          </a:xfrm>
        </p:spPr>
        <p:txBody>
          <a:bodyPr/>
          <a:lstStyle/>
          <a:p>
            <a:r>
              <a:rPr lang="ja-JP" altLang="en-US" sz="2400" smtClean="0"/>
              <a:t>コンフィギュレーション</a:t>
            </a:r>
          </a:p>
          <a:p>
            <a:pPr lvl="1"/>
            <a:r>
              <a:rPr lang="ja-JP" altLang="en-US" sz="2000" smtClean="0"/>
              <a:t>パラメータを管理</a:t>
            </a:r>
          </a:p>
          <a:p>
            <a:pPr lvl="1"/>
            <a:r>
              <a:rPr lang="ja-JP" altLang="en-US" sz="2000" smtClean="0"/>
              <a:t>コンフィギュレーションセット</a:t>
            </a:r>
          </a:p>
          <a:p>
            <a:pPr lvl="2"/>
            <a:r>
              <a:rPr lang="ja-JP" altLang="en-US" sz="1800" smtClean="0"/>
              <a:t>セット名、名前：値のリスト</a:t>
            </a:r>
          </a:p>
          <a:p>
            <a:pPr lvl="2"/>
            <a:r>
              <a:rPr lang="ja-JP" altLang="en-US" sz="1800" smtClean="0"/>
              <a:t>複数のセットを保持</a:t>
            </a:r>
          </a:p>
          <a:p>
            <a:pPr lvl="2"/>
            <a:r>
              <a:rPr lang="ja-JP" altLang="en-US" sz="1800" smtClean="0"/>
              <a:t>セットを切替可能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622425" y="4071938"/>
            <a:ext cx="2905125" cy="838200"/>
            <a:chOff x="588" y="2565"/>
            <a:chExt cx="1830" cy="528"/>
          </a:xfrm>
        </p:grpSpPr>
        <p:sp>
          <p:nvSpPr>
            <p:cNvPr id="30823" name="Rectangle 6"/>
            <p:cNvSpPr>
              <a:spLocks noChangeArrowheads="1"/>
            </p:cNvSpPr>
            <p:nvPr/>
          </p:nvSpPr>
          <p:spPr bwMode="auto">
            <a:xfrm>
              <a:off x="1056" y="258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24" name="Rectangle 7"/>
            <p:cNvSpPr>
              <a:spLocks noChangeArrowheads="1"/>
            </p:cNvSpPr>
            <p:nvPr/>
          </p:nvSpPr>
          <p:spPr bwMode="auto">
            <a:xfrm>
              <a:off x="1283" y="258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25" name="Rectangle 8"/>
            <p:cNvSpPr>
              <a:spLocks noChangeArrowheads="1"/>
            </p:cNvSpPr>
            <p:nvPr/>
          </p:nvSpPr>
          <p:spPr bwMode="auto">
            <a:xfrm>
              <a:off x="1510" y="258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26" name="Rectangle 9"/>
            <p:cNvSpPr>
              <a:spLocks noChangeArrowheads="1"/>
            </p:cNvSpPr>
            <p:nvPr/>
          </p:nvSpPr>
          <p:spPr bwMode="auto">
            <a:xfrm>
              <a:off x="1737" y="258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27" name="Rectangle 10"/>
            <p:cNvSpPr>
              <a:spLocks noChangeArrowheads="1"/>
            </p:cNvSpPr>
            <p:nvPr/>
          </p:nvSpPr>
          <p:spPr bwMode="auto">
            <a:xfrm>
              <a:off x="1964" y="258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28" name="Rectangle 11"/>
            <p:cNvSpPr>
              <a:spLocks noChangeArrowheads="1"/>
            </p:cNvSpPr>
            <p:nvPr/>
          </p:nvSpPr>
          <p:spPr bwMode="auto">
            <a:xfrm>
              <a:off x="2191" y="258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29" name="Rectangle 16"/>
            <p:cNvSpPr>
              <a:spLocks noChangeArrowheads="1"/>
            </p:cNvSpPr>
            <p:nvPr/>
          </p:nvSpPr>
          <p:spPr bwMode="auto">
            <a:xfrm>
              <a:off x="1056" y="2696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30" name="Rectangle 17"/>
            <p:cNvSpPr>
              <a:spLocks noChangeArrowheads="1"/>
            </p:cNvSpPr>
            <p:nvPr/>
          </p:nvSpPr>
          <p:spPr bwMode="auto">
            <a:xfrm>
              <a:off x="1283" y="2696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31" name="Rectangle 18"/>
            <p:cNvSpPr>
              <a:spLocks noChangeArrowheads="1"/>
            </p:cNvSpPr>
            <p:nvPr/>
          </p:nvSpPr>
          <p:spPr bwMode="auto">
            <a:xfrm>
              <a:off x="1510" y="2696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32" name="Rectangle 19"/>
            <p:cNvSpPr>
              <a:spLocks noChangeArrowheads="1"/>
            </p:cNvSpPr>
            <p:nvPr/>
          </p:nvSpPr>
          <p:spPr bwMode="auto">
            <a:xfrm>
              <a:off x="1737" y="2696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33" name="Rectangle 20"/>
            <p:cNvSpPr>
              <a:spLocks noChangeArrowheads="1"/>
            </p:cNvSpPr>
            <p:nvPr/>
          </p:nvSpPr>
          <p:spPr bwMode="auto">
            <a:xfrm>
              <a:off x="1964" y="2696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34" name="Rectangle 21"/>
            <p:cNvSpPr>
              <a:spLocks noChangeArrowheads="1"/>
            </p:cNvSpPr>
            <p:nvPr/>
          </p:nvSpPr>
          <p:spPr bwMode="auto">
            <a:xfrm>
              <a:off x="2191" y="2696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35" name="Text Box 24"/>
            <p:cNvSpPr txBox="1">
              <a:spLocks noChangeArrowheads="1"/>
            </p:cNvSpPr>
            <p:nvPr/>
          </p:nvSpPr>
          <p:spPr bwMode="auto">
            <a:xfrm>
              <a:off x="1032" y="2565"/>
              <a:ext cx="2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000"/>
                <a:t>名前</a:t>
              </a:r>
            </a:p>
          </p:txBody>
        </p:sp>
        <p:sp>
          <p:nvSpPr>
            <p:cNvPr id="30836" name="Text Box 25"/>
            <p:cNvSpPr txBox="1">
              <a:spLocks noChangeArrowheads="1"/>
            </p:cNvSpPr>
            <p:nvPr/>
          </p:nvSpPr>
          <p:spPr bwMode="auto">
            <a:xfrm>
              <a:off x="1073" y="2672"/>
              <a:ext cx="1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000"/>
                <a:t>値</a:t>
              </a:r>
            </a:p>
          </p:txBody>
        </p:sp>
        <p:sp>
          <p:nvSpPr>
            <p:cNvPr id="30837" name="Rectangle 26"/>
            <p:cNvSpPr>
              <a:spLocks noChangeArrowheads="1"/>
            </p:cNvSpPr>
            <p:nvPr/>
          </p:nvSpPr>
          <p:spPr bwMode="auto">
            <a:xfrm>
              <a:off x="603" y="2583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38" name="Text Box 27"/>
            <p:cNvSpPr txBox="1">
              <a:spLocks noChangeArrowheads="1"/>
            </p:cNvSpPr>
            <p:nvPr/>
          </p:nvSpPr>
          <p:spPr bwMode="auto">
            <a:xfrm>
              <a:off x="588" y="2588"/>
              <a:ext cx="4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400"/>
                <a:t>セット名</a:t>
              </a:r>
            </a:p>
          </p:txBody>
        </p:sp>
        <p:sp>
          <p:nvSpPr>
            <p:cNvPr id="30839" name="Rectangle 31"/>
            <p:cNvSpPr>
              <a:spLocks noChangeArrowheads="1"/>
            </p:cNvSpPr>
            <p:nvPr/>
          </p:nvSpPr>
          <p:spPr bwMode="auto">
            <a:xfrm>
              <a:off x="1056" y="2850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40" name="Rectangle 32"/>
            <p:cNvSpPr>
              <a:spLocks noChangeArrowheads="1"/>
            </p:cNvSpPr>
            <p:nvPr/>
          </p:nvSpPr>
          <p:spPr bwMode="auto">
            <a:xfrm>
              <a:off x="1283" y="2850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41" name="Rectangle 33"/>
            <p:cNvSpPr>
              <a:spLocks noChangeArrowheads="1"/>
            </p:cNvSpPr>
            <p:nvPr/>
          </p:nvSpPr>
          <p:spPr bwMode="auto">
            <a:xfrm>
              <a:off x="1510" y="2850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42" name="Rectangle 34"/>
            <p:cNvSpPr>
              <a:spLocks noChangeArrowheads="1"/>
            </p:cNvSpPr>
            <p:nvPr/>
          </p:nvSpPr>
          <p:spPr bwMode="auto">
            <a:xfrm>
              <a:off x="1737" y="2850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43" name="Rectangle 35"/>
            <p:cNvSpPr>
              <a:spLocks noChangeArrowheads="1"/>
            </p:cNvSpPr>
            <p:nvPr/>
          </p:nvSpPr>
          <p:spPr bwMode="auto">
            <a:xfrm>
              <a:off x="1964" y="2850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44" name="Rectangle 36"/>
            <p:cNvSpPr>
              <a:spLocks noChangeArrowheads="1"/>
            </p:cNvSpPr>
            <p:nvPr/>
          </p:nvSpPr>
          <p:spPr bwMode="auto">
            <a:xfrm>
              <a:off x="2191" y="2850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45" name="Rectangle 40"/>
            <p:cNvSpPr>
              <a:spLocks noChangeArrowheads="1"/>
            </p:cNvSpPr>
            <p:nvPr/>
          </p:nvSpPr>
          <p:spPr bwMode="auto">
            <a:xfrm>
              <a:off x="1056" y="296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46" name="Rectangle 41"/>
            <p:cNvSpPr>
              <a:spLocks noChangeArrowheads="1"/>
            </p:cNvSpPr>
            <p:nvPr/>
          </p:nvSpPr>
          <p:spPr bwMode="auto">
            <a:xfrm>
              <a:off x="1283" y="296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47" name="Rectangle 42"/>
            <p:cNvSpPr>
              <a:spLocks noChangeArrowheads="1"/>
            </p:cNvSpPr>
            <p:nvPr/>
          </p:nvSpPr>
          <p:spPr bwMode="auto">
            <a:xfrm>
              <a:off x="1510" y="296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48" name="Rectangle 43"/>
            <p:cNvSpPr>
              <a:spLocks noChangeArrowheads="1"/>
            </p:cNvSpPr>
            <p:nvPr/>
          </p:nvSpPr>
          <p:spPr bwMode="auto">
            <a:xfrm>
              <a:off x="1737" y="296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49" name="Rectangle 44"/>
            <p:cNvSpPr>
              <a:spLocks noChangeArrowheads="1"/>
            </p:cNvSpPr>
            <p:nvPr/>
          </p:nvSpPr>
          <p:spPr bwMode="auto">
            <a:xfrm>
              <a:off x="1964" y="296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50" name="Rectangle 45"/>
            <p:cNvSpPr>
              <a:spLocks noChangeArrowheads="1"/>
            </p:cNvSpPr>
            <p:nvPr/>
          </p:nvSpPr>
          <p:spPr bwMode="auto">
            <a:xfrm>
              <a:off x="2191" y="296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51" name="Text Box 48"/>
            <p:cNvSpPr txBox="1">
              <a:spLocks noChangeArrowheads="1"/>
            </p:cNvSpPr>
            <p:nvPr/>
          </p:nvSpPr>
          <p:spPr bwMode="auto">
            <a:xfrm>
              <a:off x="1032" y="2832"/>
              <a:ext cx="2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000"/>
                <a:t>名前</a:t>
              </a:r>
            </a:p>
          </p:txBody>
        </p:sp>
        <p:sp>
          <p:nvSpPr>
            <p:cNvPr id="30852" name="Text Box 49"/>
            <p:cNvSpPr txBox="1">
              <a:spLocks noChangeArrowheads="1"/>
            </p:cNvSpPr>
            <p:nvPr/>
          </p:nvSpPr>
          <p:spPr bwMode="auto">
            <a:xfrm>
              <a:off x="1073" y="2939"/>
              <a:ext cx="1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000"/>
                <a:t>値</a:t>
              </a:r>
            </a:p>
          </p:txBody>
        </p:sp>
        <p:sp>
          <p:nvSpPr>
            <p:cNvPr id="30853" name="Rectangle 50"/>
            <p:cNvSpPr>
              <a:spLocks noChangeArrowheads="1"/>
            </p:cNvSpPr>
            <p:nvPr/>
          </p:nvSpPr>
          <p:spPr bwMode="auto">
            <a:xfrm>
              <a:off x="603" y="2850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54" name="Text Box 51"/>
            <p:cNvSpPr txBox="1">
              <a:spLocks noChangeArrowheads="1"/>
            </p:cNvSpPr>
            <p:nvPr/>
          </p:nvSpPr>
          <p:spPr bwMode="auto">
            <a:xfrm>
              <a:off x="588" y="2855"/>
              <a:ext cx="4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400"/>
                <a:t>セット名</a:t>
              </a:r>
            </a:p>
          </p:txBody>
        </p:sp>
      </p:grpSp>
      <p:grpSp>
        <p:nvGrpSpPr>
          <p:cNvPr id="3" name="Group 803"/>
          <p:cNvGrpSpPr>
            <a:grpSpLocks/>
          </p:cNvGrpSpPr>
          <p:nvPr/>
        </p:nvGrpSpPr>
        <p:grpSpPr bwMode="auto">
          <a:xfrm>
            <a:off x="5021263" y="3878263"/>
            <a:ext cx="3625850" cy="400050"/>
            <a:chOff x="3188" y="2702"/>
            <a:chExt cx="2284" cy="252"/>
          </a:xfrm>
        </p:grpSpPr>
        <p:sp>
          <p:nvSpPr>
            <p:cNvPr id="30807" name="Rectangle 54"/>
            <p:cNvSpPr>
              <a:spLocks noChangeArrowheads="1"/>
            </p:cNvSpPr>
            <p:nvPr/>
          </p:nvSpPr>
          <p:spPr bwMode="auto">
            <a:xfrm>
              <a:off x="3656" y="2720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/>
            </a:p>
          </p:txBody>
        </p:sp>
        <p:sp>
          <p:nvSpPr>
            <p:cNvPr id="30808" name="Rectangle 63"/>
            <p:cNvSpPr>
              <a:spLocks noChangeArrowheads="1"/>
            </p:cNvSpPr>
            <p:nvPr/>
          </p:nvSpPr>
          <p:spPr bwMode="auto">
            <a:xfrm>
              <a:off x="3656" y="283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2000"/>
            </a:p>
          </p:txBody>
        </p:sp>
        <p:sp>
          <p:nvSpPr>
            <p:cNvPr id="30809" name="Rectangle 55"/>
            <p:cNvSpPr>
              <a:spLocks noChangeArrowheads="1"/>
            </p:cNvSpPr>
            <p:nvPr/>
          </p:nvSpPr>
          <p:spPr bwMode="auto">
            <a:xfrm>
              <a:off x="3883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Kp</a:t>
              </a:r>
            </a:p>
          </p:txBody>
        </p:sp>
        <p:sp>
          <p:nvSpPr>
            <p:cNvPr id="30810" name="Rectangle 56"/>
            <p:cNvSpPr>
              <a:spLocks noChangeArrowheads="1"/>
            </p:cNvSpPr>
            <p:nvPr/>
          </p:nvSpPr>
          <p:spPr bwMode="auto">
            <a:xfrm>
              <a:off x="4201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Ki</a:t>
              </a:r>
            </a:p>
          </p:txBody>
        </p:sp>
        <p:sp>
          <p:nvSpPr>
            <p:cNvPr id="30811" name="Rectangle 57"/>
            <p:cNvSpPr>
              <a:spLocks noChangeArrowheads="1"/>
            </p:cNvSpPr>
            <p:nvPr/>
          </p:nvSpPr>
          <p:spPr bwMode="auto">
            <a:xfrm>
              <a:off x="4519" y="2720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Kd</a:t>
              </a:r>
            </a:p>
          </p:txBody>
        </p:sp>
        <p:sp>
          <p:nvSpPr>
            <p:cNvPr id="30812" name="Rectangle 58"/>
            <p:cNvSpPr>
              <a:spLocks noChangeArrowheads="1"/>
            </p:cNvSpPr>
            <p:nvPr/>
          </p:nvSpPr>
          <p:spPr bwMode="auto">
            <a:xfrm>
              <a:off x="4836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In</a:t>
              </a:r>
              <a:r>
                <a:rPr lang="en-US" altLang="ja-JP" sz="600"/>
                <a:t>max</a:t>
              </a:r>
            </a:p>
          </p:txBody>
        </p:sp>
        <p:sp>
          <p:nvSpPr>
            <p:cNvPr id="30813" name="Rectangle 59"/>
            <p:cNvSpPr>
              <a:spLocks noChangeArrowheads="1"/>
            </p:cNvSpPr>
            <p:nvPr/>
          </p:nvSpPr>
          <p:spPr bwMode="auto">
            <a:xfrm>
              <a:off x="5154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In</a:t>
              </a:r>
              <a:r>
                <a:rPr lang="en-US" altLang="ja-JP" sz="600"/>
                <a:t>min</a:t>
              </a:r>
            </a:p>
          </p:txBody>
        </p:sp>
        <p:sp>
          <p:nvSpPr>
            <p:cNvPr id="30814" name="Rectangle 64"/>
            <p:cNvSpPr>
              <a:spLocks noChangeArrowheads="1"/>
            </p:cNvSpPr>
            <p:nvPr/>
          </p:nvSpPr>
          <p:spPr bwMode="auto">
            <a:xfrm>
              <a:off x="3883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0.6</a:t>
              </a:r>
            </a:p>
          </p:txBody>
        </p:sp>
        <p:sp>
          <p:nvSpPr>
            <p:cNvPr id="30815" name="Rectangle 65"/>
            <p:cNvSpPr>
              <a:spLocks noChangeArrowheads="1"/>
            </p:cNvSpPr>
            <p:nvPr/>
          </p:nvSpPr>
          <p:spPr bwMode="auto">
            <a:xfrm>
              <a:off x="4201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0.01</a:t>
              </a:r>
            </a:p>
          </p:txBody>
        </p:sp>
        <p:sp>
          <p:nvSpPr>
            <p:cNvPr id="30816" name="Rectangle 66"/>
            <p:cNvSpPr>
              <a:spLocks noChangeArrowheads="1"/>
            </p:cNvSpPr>
            <p:nvPr/>
          </p:nvSpPr>
          <p:spPr bwMode="auto">
            <a:xfrm>
              <a:off x="4519" y="2833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0.4</a:t>
              </a:r>
            </a:p>
          </p:txBody>
        </p:sp>
        <p:sp>
          <p:nvSpPr>
            <p:cNvPr id="30817" name="Rectangle 67"/>
            <p:cNvSpPr>
              <a:spLocks noChangeArrowheads="1"/>
            </p:cNvSpPr>
            <p:nvPr/>
          </p:nvSpPr>
          <p:spPr bwMode="auto">
            <a:xfrm>
              <a:off x="4836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5.0</a:t>
              </a:r>
            </a:p>
          </p:txBody>
        </p:sp>
        <p:sp>
          <p:nvSpPr>
            <p:cNvPr id="30818" name="Rectangle 68"/>
            <p:cNvSpPr>
              <a:spLocks noChangeArrowheads="1"/>
            </p:cNvSpPr>
            <p:nvPr/>
          </p:nvSpPr>
          <p:spPr bwMode="auto">
            <a:xfrm>
              <a:off x="5154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-5.0</a:t>
              </a:r>
            </a:p>
          </p:txBody>
        </p:sp>
        <p:sp>
          <p:nvSpPr>
            <p:cNvPr id="30819" name="Text Box 71"/>
            <p:cNvSpPr txBox="1">
              <a:spLocks noChangeArrowheads="1"/>
            </p:cNvSpPr>
            <p:nvPr/>
          </p:nvSpPr>
          <p:spPr bwMode="auto">
            <a:xfrm>
              <a:off x="3632" y="2702"/>
              <a:ext cx="26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/>
                <a:t>名前</a:t>
              </a:r>
            </a:p>
          </p:txBody>
        </p:sp>
        <p:sp>
          <p:nvSpPr>
            <p:cNvPr id="30820" name="Text Box 72"/>
            <p:cNvSpPr txBox="1">
              <a:spLocks noChangeArrowheads="1"/>
            </p:cNvSpPr>
            <p:nvPr/>
          </p:nvSpPr>
          <p:spPr bwMode="auto">
            <a:xfrm>
              <a:off x="3673" y="2809"/>
              <a:ext cx="18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/>
                <a:t>値</a:t>
              </a:r>
            </a:p>
          </p:txBody>
        </p:sp>
        <p:sp>
          <p:nvSpPr>
            <p:cNvPr id="30821" name="Rectangle 73"/>
            <p:cNvSpPr>
              <a:spLocks noChangeArrowheads="1"/>
            </p:cNvSpPr>
            <p:nvPr/>
          </p:nvSpPr>
          <p:spPr bwMode="auto">
            <a:xfrm>
              <a:off x="3203" y="2720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/>
            </a:p>
          </p:txBody>
        </p:sp>
        <p:sp>
          <p:nvSpPr>
            <p:cNvPr id="30822" name="Text Box 74"/>
            <p:cNvSpPr txBox="1">
              <a:spLocks noChangeArrowheads="1"/>
            </p:cNvSpPr>
            <p:nvPr/>
          </p:nvSpPr>
          <p:spPr bwMode="auto">
            <a:xfrm>
              <a:off x="3188" y="2725"/>
              <a:ext cx="52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modeA</a:t>
              </a:r>
              <a:endParaRPr lang="ja-JP" altLang="en-US" sz="1600"/>
            </a:p>
          </p:txBody>
        </p:sp>
      </p:grpSp>
      <p:sp>
        <p:nvSpPr>
          <p:cNvPr id="30729" name="Text Box 76"/>
          <p:cNvSpPr txBox="1">
            <a:spLocks noChangeArrowheads="1"/>
          </p:cNvSpPr>
          <p:nvPr/>
        </p:nvSpPr>
        <p:spPr bwMode="auto">
          <a:xfrm>
            <a:off x="325438" y="4025900"/>
            <a:ext cx="12890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/>
              <a:t>複数のセットを</a:t>
            </a:r>
          </a:p>
          <a:p>
            <a:r>
              <a:rPr lang="ja-JP" altLang="en-US" sz="1400"/>
              <a:t>動作時に</a:t>
            </a:r>
          </a:p>
          <a:p>
            <a:r>
              <a:rPr lang="ja-JP" altLang="en-US" sz="1400"/>
              <a:t>切り替えて</a:t>
            </a:r>
          </a:p>
          <a:p>
            <a:r>
              <a:rPr lang="ja-JP" altLang="en-US" sz="1400"/>
              <a:t>使用可能</a:t>
            </a:r>
          </a:p>
        </p:txBody>
      </p:sp>
      <p:sp>
        <p:nvSpPr>
          <p:cNvPr id="30730" name="Text Box 712"/>
          <p:cNvSpPr txBox="1">
            <a:spLocks noChangeArrowheads="1"/>
          </p:cNvSpPr>
          <p:nvPr/>
        </p:nvSpPr>
        <p:spPr bwMode="auto">
          <a:xfrm>
            <a:off x="4870450" y="1347788"/>
            <a:ext cx="1935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/>
              <a:t>PID</a:t>
            </a:r>
            <a:r>
              <a:rPr lang="ja-JP" altLang="en-US" sz="1600"/>
              <a:t>コントローラの例</a:t>
            </a:r>
          </a:p>
        </p:txBody>
      </p:sp>
      <p:grpSp>
        <p:nvGrpSpPr>
          <p:cNvPr id="4" name="Group 804"/>
          <p:cNvGrpSpPr>
            <a:grpSpLocks/>
          </p:cNvGrpSpPr>
          <p:nvPr/>
        </p:nvGrpSpPr>
        <p:grpSpPr bwMode="auto">
          <a:xfrm>
            <a:off x="5026025" y="4414838"/>
            <a:ext cx="3625850" cy="400050"/>
            <a:chOff x="3191" y="3040"/>
            <a:chExt cx="2284" cy="252"/>
          </a:xfrm>
        </p:grpSpPr>
        <p:sp>
          <p:nvSpPr>
            <p:cNvPr id="30791" name="Rectangle 54"/>
            <p:cNvSpPr>
              <a:spLocks noChangeArrowheads="1"/>
            </p:cNvSpPr>
            <p:nvPr/>
          </p:nvSpPr>
          <p:spPr bwMode="auto">
            <a:xfrm>
              <a:off x="3659" y="3058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/>
            </a:p>
          </p:txBody>
        </p:sp>
        <p:sp>
          <p:nvSpPr>
            <p:cNvPr id="30792" name="Rectangle 63"/>
            <p:cNvSpPr>
              <a:spLocks noChangeArrowheads="1"/>
            </p:cNvSpPr>
            <p:nvPr/>
          </p:nvSpPr>
          <p:spPr bwMode="auto">
            <a:xfrm>
              <a:off x="3659" y="3171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/>
            </a:p>
          </p:txBody>
        </p:sp>
        <p:sp>
          <p:nvSpPr>
            <p:cNvPr id="30793" name="Rectangle 55"/>
            <p:cNvSpPr>
              <a:spLocks noChangeArrowheads="1"/>
            </p:cNvSpPr>
            <p:nvPr/>
          </p:nvSpPr>
          <p:spPr bwMode="auto">
            <a:xfrm>
              <a:off x="3886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Kp</a:t>
              </a:r>
            </a:p>
          </p:txBody>
        </p:sp>
        <p:sp>
          <p:nvSpPr>
            <p:cNvPr id="30794" name="Rectangle 56"/>
            <p:cNvSpPr>
              <a:spLocks noChangeArrowheads="1"/>
            </p:cNvSpPr>
            <p:nvPr/>
          </p:nvSpPr>
          <p:spPr bwMode="auto">
            <a:xfrm>
              <a:off x="4204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Ki</a:t>
              </a:r>
            </a:p>
          </p:txBody>
        </p:sp>
        <p:sp>
          <p:nvSpPr>
            <p:cNvPr id="30795" name="Rectangle 57"/>
            <p:cNvSpPr>
              <a:spLocks noChangeArrowheads="1"/>
            </p:cNvSpPr>
            <p:nvPr/>
          </p:nvSpPr>
          <p:spPr bwMode="auto">
            <a:xfrm>
              <a:off x="4522" y="3058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Kd</a:t>
              </a:r>
            </a:p>
          </p:txBody>
        </p:sp>
        <p:sp>
          <p:nvSpPr>
            <p:cNvPr id="30796" name="Rectangle 58"/>
            <p:cNvSpPr>
              <a:spLocks noChangeArrowheads="1"/>
            </p:cNvSpPr>
            <p:nvPr/>
          </p:nvSpPr>
          <p:spPr bwMode="auto">
            <a:xfrm>
              <a:off x="4839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In</a:t>
              </a:r>
              <a:r>
                <a:rPr lang="en-US" altLang="ja-JP" sz="600"/>
                <a:t>max</a:t>
              </a:r>
            </a:p>
          </p:txBody>
        </p:sp>
        <p:sp>
          <p:nvSpPr>
            <p:cNvPr id="30797" name="Rectangle 59"/>
            <p:cNvSpPr>
              <a:spLocks noChangeArrowheads="1"/>
            </p:cNvSpPr>
            <p:nvPr/>
          </p:nvSpPr>
          <p:spPr bwMode="auto">
            <a:xfrm>
              <a:off x="5157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In</a:t>
              </a:r>
              <a:r>
                <a:rPr lang="en-US" altLang="ja-JP" sz="600"/>
                <a:t>min</a:t>
              </a:r>
            </a:p>
          </p:txBody>
        </p:sp>
        <p:sp>
          <p:nvSpPr>
            <p:cNvPr id="30798" name="Rectangle 64"/>
            <p:cNvSpPr>
              <a:spLocks noChangeArrowheads="1"/>
            </p:cNvSpPr>
            <p:nvPr/>
          </p:nvSpPr>
          <p:spPr bwMode="auto">
            <a:xfrm>
              <a:off x="3886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0.8</a:t>
              </a:r>
            </a:p>
          </p:txBody>
        </p:sp>
        <p:sp>
          <p:nvSpPr>
            <p:cNvPr id="30799" name="Rectangle 65"/>
            <p:cNvSpPr>
              <a:spLocks noChangeArrowheads="1"/>
            </p:cNvSpPr>
            <p:nvPr/>
          </p:nvSpPr>
          <p:spPr bwMode="auto">
            <a:xfrm>
              <a:off x="4204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0.0</a:t>
              </a:r>
            </a:p>
          </p:txBody>
        </p:sp>
        <p:sp>
          <p:nvSpPr>
            <p:cNvPr id="30800" name="Rectangle 66"/>
            <p:cNvSpPr>
              <a:spLocks noChangeArrowheads="1"/>
            </p:cNvSpPr>
            <p:nvPr/>
          </p:nvSpPr>
          <p:spPr bwMode="auto">
            <a:xfrm>
              <a:off x="4522" y="3171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0.01</a:t>
              </a:r>
            </a:p>
          </p:txBody>
        </p:sp>
        <p:sp>
          <p:nvSpPr>
            <p:cNvPr id="30801" name="Rectangle 67"/>
            <p:cNvSpPr>
              <a:spLocks noChangeArrowheads="1"/>
            </p:cNvSpPr>
            <p:nvPr/>
          </p:nvSpPr>
          <p:spPr bwMode="auto">
            <a:xfrm>
              <a:off x="4839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10.0</a:t>
              </a:r>
            </a:p>
          </p:txBody>
        </p:sp>
        <p:sp>
          <p:nvSpPr>
            <p:cNvPr id="30802" name="Rectangle 68"/>
            <p:cNvSpPr>
              <a:spLocks noChangeArrowheads="1"/>
            </p:cNvSpPr>
            <p:nvPr/>
          </p:nvSpPr>
          <p:spPr bwMode="auto">
            <a:xfrm>
              <a:off x="5157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-10.0</a:t>
              </a:r>
            </a:p>
          </p:txBody>
        </p:sp>
        <p:sp>
          <p:nvSpPr>
            <p:cNvPr id="30803" name="Text Box 71"/>
            <p:cNvSpPr txBox="1">
              <a:spLocks noChangeArrowheads="1"/>
            </p:cNvSpPr>
            <p:nvPr/>
          </p:nvSpPr>
          <p:spPr bwMode="auto">
            <a:xfrm>
              <a:off x="3635" y="3040"/>
              <a:ext cx="26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/>
                <a:t>名前</a:t>
              </a:r>
            </a:p>
          </p:txBody>
        </p:sp>
        <p:sp>
          <p:nvSpPr>
            <p:cNvPr id="30804" name="Text Box 72"/>
            <p:cNvSpPr txBox="1">
              <a:spLocks noChangeArrowheads="1"/>
            </p:cNvSpPr>
            <p:nvPr/>
          </p:nvSpPr>
          <p:spPr bwMode="auto">
            <a:xfrm>
              <a:off x="3676" y="3147"/>
              <a:ext cx="18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/>
                <a:t>値</a:t>
              </a:r>
            </a:p>
          </p:txBody>
        </p:sp>
        <p:sp>
          <p:nvSpPr>
            <p:cNvPr id="30805" name="Rectangle 73"/>
            <p:cNvSpPr>
              <a:spLocks noChangeArrowheads="1"/>
            </p:cNvSpPr>
            <p:nvPr/>
          </p:nvSpPr>
          <p:spPr bwMode="auto">
            <a:xfrm>
              <a:off x="3206" y="3058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/>
            </a:p>
          </p:txBody>
        </p:sp>
        <p:sp>
          <p:nvSpPr>
            <p:cNvPr id="30806" name="Text Box 74"/>
            <p:cNvSpPr txBox="1">
              <a:spLocks noChangeArrowheads="1"/>
            </p:cNvSpPr>
            <p:nvPr/>
          </p:nvSpPr>
          <p:spPr bwMode="auto">
            <a:xfrm>
              <a:off x="3191" y="3063"/>
              <a:ext cx="52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modeB</a:t>
              </a:r>
              <a:endParaRPr lang="ja-JP" altLang="en-US" sz="1600"/>
            </a:p>
          </p:txBody>
        </p:sp>
      </p:grpSp>
      <p:grpSp>
        <p:nvGrpSpPr>
          <p:cNvPr id="5" name="Group 802"/>
          <p:cNvGrpSpPr>
            <a:grpSpLocks/>
          </p:cNvGrpSpPr>
          <p:nvPr/>
        </p:nvGrpSpPr>
        <p:grpSpPr bwMode="auto">
          <a:xfrm>
            <a:off x="5029200" y="4953000"/>
            <a:ext cx="3625850" cy="400050"/>
            <a:chOff x="3193" y="3345"/>
            <a:chExt cx="2284" cy="252"/>
          </a:xfrm>
        </p:grpSpPr>
        <p:sp>
          <p:nvSpPr>
            <p:cNvPr id="30775" name="Rectangle 54"/>
            <p:cNvSpPr>
              <a:spLocks noChangeArrowheads="1"/>
            </p:cNvSpPr>
            <p:nvPr/>
          </p:nvSpPr>
          <p:spPr bwMode="auto">
            <a:xfrm>
              <a:off x="3661" y="336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/>
            </a:p>
          </p:txBody>
        </p:sp>
        <p:sp>
          <p:nvSpPr>
            <p:cNvPr id="30776" name="Rectangle 63"/>
            <p:cNvSpPr>
              <a:spLocks noChangeArrowheads="1"/>
            </p:cNvSpPr>
            <p:nvPr/>
          </p:nvSpPr>
          <p:spPr bwMode="auto">
            <a:xfrm>
              <a:off x="3661" y="3476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2800"/>
            </a:p>
          </p:txBody>
        </p:sp>
        <p:sp>
          <p:nvSpPr>
            <p:cNvPr id="30777" name="Rectangle 55"/>
            <p:cNvSpPr>
              <a:spLocks noChangeArrowheads="1"/>
            </p:cNvSpPr>
            <p:nvPr/>
          </p:nvSpPr>
          <p:spPr bwMode="auto">
            <a:xfrm>
              <a:off x="3888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Kp</a:t>
              </a:r>
            </a:p>
          </p:txBody>
        </p:sp>
        <p:sp>
          <p:nvSpPr>
            <p:cNvPr id="30778" name="Rectangle 56"/>
            <p:cNvSpPr>
              <a:spLocks noChangeArrowheads="1"/>
            </p:cNvSpPr>
            <p:nvPr/>
          </p:nvSpPr>
          <p:spPr bwMode="auto">
            <a:xfrm>
              <a:off x="4206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Ki</a:t>
              </a:r>
            </a:p>
          </p:txBody>
        </p:sp>
        <p:sp>
          <p:nvSpPr>
            <p:cNvPr id="30779" name="Rectangle 57"/>
            <p:cNvSpPr>
              <a:spLocks noChangeArrowheads="1"/>
            </p:cNvSpPr>
            <p:nvPr/>
          </p:nvSpPr>
          <p:spPr bwMode="auto">
            <a:xfrm>
              <a:off x="4524" y="3363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Kd</a:t>
              </a:r>
            </a:p>
          </p:txBody>
        </p:sp>
        <p:sp>
          <p:nvSpPr>
            <p:cNvPr id="30780" name="Rectangle 58"/>
            <p:cNvSpPr>
              <a:spLocks noChangeArrowheads="1"/>
            </p:cNvSpPr>
            <p:nvPr/>
          </p:nvSpPr>
          <p:spPr bwMode="auto">
            <a:xfrm>
              <a:off x="4841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In</a:t>
              </a:r>
              <a:r>
                <a:rPr lang="en-US" altLang="ja-JP" sz="600"/>
                <a:t>max</a:t>
              </a:r>
            </a:p>
          </p:txBody>
        </p:sp>
        <p:sp>
          <p:nvSpPr>
            <p:cNvPr id="30781" name="Rectangle 59"/>
            <p:cNvSpPr>
              <a:spLocks noChangeArrowheads="1"/>
            </p:cNvSpPr>
            <p:nvPr/>
          </p:nvSpPr>
          <p:spPr bwMode="auto">
            <a:xfrm>
              <a:off x="5159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In</a:t>
              </a:r>
              <a:r>
                <a:rPr lang="en-US" altLang="ja-JP" sz="600"/>
                <a:t>min</a:t>
              </a:r>
            </a:p>
          </p:txBody>
        </p:sp>
        <p:sp>
          <p:nvSpPr>
            <p:cNvPr id="30782" name="Rectangle 64"/>
            <p:cNvSpPr>
              <a:spLocks noChangeArrowheads="1"/>
            </p:cNvSpPr>
            <p:nvPr/>
          </p:nvSpPr>
          <p:spPr bwMode="auto">
            <a:xfrm>
              <a:off x="3888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0.3</a:t>
              </a:r>
            </a:p>
          </p:txBody>
        </p:sp>
        <p:sp>
          <p:nvSpPr>
            <p:cNvPr id="30783" name="Rectangle 65"/>
            <p:cNvSpPr>
              <a:spLocks noChangeArrowheads="1"/>
            </p:cNvSpPr>
            <p:nvPr/>
          </p:nvSpPr>
          <p:spPr bwMode="auto">
            <a:xfrm>
              <a:off x="4206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0.1</a:t>
              </a:r>
            </a:p>
          </p:txBody>
        </p:sp>
        <p:sp>
          <p:nvSpPr>
            <p:cNvPr id="30784" name="Rectangle 66"/>
            <p:cNvSpPr>
              <a:spLocks noChangeArrowheads="1"/>
            </p:cNvSpPr>
            <p:nvPr/>
          </p:nvSpPr>
          <p:spPr bwMode="auto">
            <a:xfrm>
              <a:off x="4524" y="3476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0.31</a:t>
              </a:r>
            </a:p>
          </p:txBody>
        </p:sp>
        <p:sp>
          <p:nvSpPr>
            <p:cNvPr id="30785" name="Rectangle 67"/>
            <p:cNvSpPr>
              <a:spLocks noChangeArrowheads="1"/>
            </p:cNvSpPr>
            <p:nvPr/>
          </p:nvSpPr>
          <p:spPr bwMode="auto">
            <a:xfrm>
              <a:off x="4841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1.0</a:t>
              </a:r>
            </a:p>
          </p:txBody>
        </p:sp>
        <p:sp>
          <p:nvSpPr>
            <p:cNvPr id="30786" name="Rectangle 68"/>
            <p:cNvSpPr>
              <a:spLocks noChangeArrowheads="1"/>
            </p:cNvSpPr>
            <p:nvPr/>
          </p:nvSpPr>
          <p:spPr bwMode="auto">
            <a:xfrm>
              <a:off x="5159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/>
                <a:t>-1.0</a:t>
              </a:r>
            </a:p>
          </p:txBody>
        </p:sp>
        <p:sp>
          <p:nvSpPr>
            <p:cNvPr id="30787" name="Text Box 71"/>
            <p:cNvSpPr txBox="1">
              <a:spLocks noChangeArrowheads="1"/>
            </p:cNvSpPr>
            <p:nvPr/>
          </p:nvSpPr>
          <p:spPr bwMode="auto">
            <a:xfrm>
              <a:off x="3637" y="3345"/>
              <a:ext cx="26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/>
                <a:t>名前</a:t>
              </a:r>
            </a:p>
          </p:txBody>
        </p:sp>
        <p:sp>
          <p:nvSpPr>
            <p:cNvPr id="30788" name="Text Box 72"/>
            <p:cNvSpPr txBox="1">
              <a:spLocks noChangeArrowheads="1"/>
            </p:cNvSpPr>
            <p:nvPr/>
          </p:nvSpPr>
          <p:spPr bwMode="auto">
            <a:xfrm>
              <a:off x="3678" y="3452"/>
              <a:ext cx="18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/>
                <a:t>値</a:t>
              </a:r>
            </a:p>
          </p:txBody>
        </p:sp>
        <p:sp>
          <p:nvSpPr>
            <p:cNvPr id="30789" name="Rectangle 73"/>
            <p:cNvSpPr>
              <a:spLocks noChangeArrowheads="1"/>
            </p:cNvSpPr>
            <p:nvPr/>
          </p:nvSpPr>
          <p:spPr bwMode="auto">
            <a:xfrm>
              <a:off x="3208" y="3363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/>
            </a:p>
          </p:txBody>
        </p:sp>
        <p:sp>
          <p:nvSpPr>
            <p:cNvPr id="30790" name="Text Box 74"/>
            <p:cNvSpPr txBox="1">
              <a:spLocks noChangeArrowheads="1"/>
            </p:cNvSpPr>
            <p:nvPr/>
          </p:nvSpPr>
          <p:spPr bwMode="auto">
            <a:xfrm>
              <a:off x="3193" y="3368"/>
              <a:ext cx="53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modeC</a:t>
              </a:r>
              <a:endParaRPr lang="ja-JP" altLang="en-US" sz="1600"/>
            </a:p>
          </p:txBody>
        </p:sp>
      </p:grpSp>
      <p:grpSp>
        <p:nvGrpSpPr>
          <p:cNvPr id="6" name="Group 822"/>
          <p:cNvGrpSpPr>
            <a:grpSpLocks/>
          </p:cNvGrpSpPr>
          <p:nvPr/>
        </p:nvGrpSpPr>
        <p:grpSpPr bwMode="auto">
          <a:xfrm>
            <a:off x="5292725" y="1673225"/>
            <a:ext cx="3265488" cy="1992313"/>
            <a:chOff x="3334" y="1253"/>
            <a:chExt cx="2057" cy="1255"/>
          </a:xfrm>
        </p:grpSpPr>
        <p:sp>
          <p:nvSpPr>
            <p:cNvPr id="30735" name="Rectangle 669"/>
            <p:cNvSpPr>
              <a:spLocks noChangeArrowheads="1"/>
            </p:cNvSpPr>
            <p:nvPr/>
          </p:nvSpPr>
          <p:spPr bwMode="auto">
            <a:xfrm>
              <a:off x="3465" y="1253"/>
              <a:ext cx="1796" cy="1255"/>
            </a:xfrm>
            <a:prstGeom prst="rect">
              <a:avLst/>
            </a:prstGeom>
            <a:solidFill>
              <a:srgbClr val="84C22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7" name="Group 673"/>
            <p:cNvGrpSpPr>
              <a:grpSpLocks/>
            </p:cNvGrpSpPr>
            <p:nvPr/>
          </p:nvGrpSpPr>
          <p:grpSpPr bwMode="auto">
            <a:xfrm>
              <a:off x="3334" y="1711"/>
              <a:ext cx="259" cy="135"/>
              <a:chOff x="3969" y="3340"/>
              <a:chExt cx="126" cy="66"/>
            </a:xfrm>
          </p:grpSpPr>
          <p:sp>
            <p:nvSpPr>
              <p:cNvPr id="30773" name="Rectangle 674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4" name="Rectangle 675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8" name="Group 678"/>
            <p:cNvGrpSpPr>
              <a:grpSpLocks/>
            </p:cNvGrpSpPr>
            <p:nvPr/>
          </p:nvGrpSpPr>
          <p:grpSpPr bwMode="auto">
            <a:xfrm>
              <a:off x="5134" y="1710"/>
              <a:ext cx="257" cy="137"/>
              <a:chOff x="4546" y="3642"/>
              <a:chExt cx="125" cy="67"/>
            </a:xfrm>
          </p:grpSpPr>
          <p:sp>
            <p:nvSpPr>
              <p:cNvPr id="30771" name="Rectangle 679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2" name="Rectangle 680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30738" name="Rectangle 681"/>
            <p:cNvSpPr>
              <a:spLocks noChangeArrowheads="1"/>
            </p:cNvSpPr>
            <p:nvPr/>
          </p:nvSpPr>
          <p:spPr bwMode="auto">
            <a:xfrm>
              <a:off x="4451" y="1643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u="sng"/>
                <a:t> </a:t>
              </a:r>
              <a:r>
                <a:rPr lang="en-US" altLang="ja-JP" sz="1600" i="1" u="sng"/>
                <a:t>Ki</a:t>
              </a:r>
              <a:r>
                <a:rPr lang="en-US" altLang="ja-JP" sz="1600" u="sng"/>
                <a:t> </a:t>
              </a:r>
            </a:p>
            <a:p>
              <a:pPr algn="ctr"/>
              <a:r>
                <a:rPr lang="en-US" altLang="ja-JP" sz="1600" i="1"/>
                <a:t>s</a:t>
              </a:r>
            </a:p>
          </p:txBody>
        </p:sp>
        <p:sp>
          <p:nvSpPr>
            <p:cNvPr id="30739" name="Rectangle 682"/>
            <p:cNvSpPr>
              <a:spLocks noChangeArrowheads="1"/>
            </p:cNvSpPr>
            <p:nvPr/>
          </p:nvSpPr>
          <p:spPr bwMode="auto">
            <a:xfrm>
              <a:off x="4449" y="1977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/>
                <a:t>Kds</a:t>
              </a:r>
            </a:p>
          </p:txBody>
        </p:sp>
        <p:sp>
          <p:nvSpPr>
            <p:cNvPr id="30740" name="Oval 684"/>
            <p:cNvSpPr>
              <a:spLocks noChangeArrowheads="1"/>
            </p:cNvSpPr>
            <p:nvPr/>
          </p:nvSpPr>
          <p:spPr bwMode="auto">
            <a:xfrm>
              <a:off x="4962" y="1726"/>
              <a:ext cx="101" cy="105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+</a:t>
              </a:r>
            </a:p>
          </p:txBody>
        </p:sp>
        <p:sp>
          <p:nvSpPr>
            <p:cNvPr id="30741" name="Oval 685"/>
            <p:cNvSpPr>
              <a:spLocks noChangeArrowheads="1"/>
            </p:cNvSpPr>
            <p:nvPr/>
          </p:nvSpPr>
          <p:spPr bwMode="auto">
            <a:xfrm>
              <a:off x="4270" y="1751"/>
              <a:ext cx="56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cxnSp>
          <p:nvCxnSpPr>
            <p:cNvPr id="30742" name="AutoShape 687"/>
            <p:cNvCxnSpPr>
              <a:cxnSpLocks noChangeShapeType="1"/>
              <a:stCxn id="30738" idx="3"/>
              <a:endCxn id="30740" idx="2"/>
            </p:cNvCxnSpPr>
            <p:nvPr/>
          </p:nvCxnSpPr>
          <p:spPr bwMode="auto">
            <a:xfrm>
              <a:off x="4868" y="1779"/>
              <a:ext cx="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3" name="AutoShape 688"/>
            <p:cNvCxnSpPr>
              <a:cxnSpLocks noChangeShapeType="1"/>
            </p:cNvCxnSpPr>
            <p:nvPr/>
          </p:nvCxnSpPr>
          <p:spPr bwMode="auto">
            <a:xfrm>
              <a:off x="4314" y="1779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4" name="AutoShape 689"/>
            <p:cNvCxnSpPr>
              <a:cxnSpLocks noChangeShapeType="1"/>
              <a:stCxn id="30741" idx="6"/>
              <a:endCxn id="30738" idx="1"/>
            </p:cNvCxnSpPr>
            <p:nvPr/>
          </p:nvCxnSpPr>
          <p:spPr bwMode="auto">
            <a:xfrm>
              <a:off x="4326" y="1779"/>
              <a:ext cx="1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5" name="AutoShape 690"/>
            <p:cNvCxnSpPr>
              <a:cxnSpLocks noChangeShapeType="1"/>
              <a:stCxn id="30741" idx="4"/>
              <a:endCxn id="30739" idx="1"/>
            </p:cNvCxnSpPr>
            <p:nvPr/>
          </p:nvCxnSpPr>
          <p:spPr bwMode="auto">
            <a:xfrm rot="16200000" flipH="1">
              <a:off x="4220" y="1884"/>
              <a:ext cx="307" cy="15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30746" name="AutoShape 691"/>
            <p:cNvCxnSpPr>
              <a:cxnSpLocks noChangeShapeType="1"/>
              <a:stCxn id="30739" idx="3"/>
              <a:endCxn id="30740" idx="4"/>
            </p:cNvCxnSpPr>
            <p:nvPr/>
          </p:nvCxnSpPr>
          <p:spPr bwMode="auto">
            <a:xfrm flipV="1">
              <a:off x="4866" y="1831"/>
              <a:ext cx="147" cy="28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47" name="Oval 693"/>
            <p:cNvSpPr>
              <a:spLocks noChangeArrowheads="1"/>
            </p:cNvSpPr>
            <p:nvPr/>
          </p:nvSpPr>
          <p:spPr bwMode="auto">
            <a:xfrm>
              <a:off x="4117" y="1727"/>
              <a:ext cx="101" cy="104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500"/>
            </a:p>
          </p:txBody>
        </p:sp>
        <p:cxnSp>
          <p:nvCxnSpPr>
            <p:cNvPr id="30748" name="AutoShape 694"/>
            <p:cNvCxnSpPr>
              <a:cxnSpLocks noChangeShapeType="1"/>
              <a:stCxn id="30747" idx="6"/>
              <a:endCxn id="30741" idx="2"/>
            </p:cNvCxnSpPr>
            <p:nvPr/>
          </p:nvCxnSpPr>
          <p:spPr bwMode="auto">
            <a:xfrm>
              <a:off x="4218" y="1779"/>
              <a:ext cx="5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0749" name="Oval 695"/>
            <p:cNvSpPr>
              <a:spLocks noChangeArrowheads="1"/>
            </p:cNvSpPr>
            <p:nvPr/>
          </p:nvSpPr>
          <p:spPr bwMode="auto">
            <a:xfrm>
              <a:off x="4161" y="1861"/>
              <a:ext cx="76" cy="72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ja-JP" altLang="en-US" sz="1200"/>
                <a:t>－</a:t>
              </a:r>
              <a:endParaRPr lang="en-US" altLang="ja-JP" sz="1200"/>
            </a:p>
          </p:txBody>
        </p:sp>
        <p:cxnSp>
          <p:nvCxnSpPr>
            <p:cNvPr id="30750" name="AutoShape 698"/>
            <p:cNvCxnSpPr>
              <a:cxnSpLocks noChangeShapeType="1"/>
              <a:stCxn id="30740" idx="6"/>
              <a:endCxn id="30772" idx="1"/>
            </p:cNvCxnSpPr>
            <p:nvPr/>
          </p:nvCxnSpPr>
          <p:spPr bwMode="auto">
            <a:xfrm>
              <a:off x="5063" y="1779"/>
              <a:ext cx="7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0751" name="Rectangle 719"/>
            <p:cNvSpPr>
              <a:spLocks noChangeArrowheads="1"/>
            </p:cNvSpPr>
            <p:nvPr/>
          </p:nvSpPr>
          <p:spPr bwMode="auto">
            <a:xfrm>
              <a:off x="4449" y="1310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/>
                <a:t>Kp</a:t>
              </a:r>
            </a:p>
          </p:txBody>
        </p:sp>
        <p:cxnSp>
          <p:nvCxnSpPr>
            <p:cNvPr id="30752" name="AutoShape 720"/>
            <p:cNvCxnSpPr>
              <a:cxnSpLocks noChangeShapeType="1"/>
              <a:stCxn id="30751" idx="3"/>
              <a:endCxn id="30740" idx="0"/>
            </p:cNvCxnSpPr>
            <p:nvPr/>
          </p:nvCxnSpPr>
          <p:spPr bwMode="auto">
            <a:xfrm>
              <a:off x="4866" y="1446"/>
              <a:ext cx="147" cy="28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30753" name="AutoShape 721"/>
            <p:cNvCxnSpPr>
              <a:cxnSpLocks noChangeShapeType="1"/>
              <a:stCxn id="30741" idx="0"/>
              <a:endCxn id="30751" idx="1"/>
            </p:cNvCxnSpPr>
            <p:nvPr/>
          </p:nvCxnSpPr>
          <p:spPr bwMode="auto">
            <a:xfrm rot="-5400000">
              <a:off x="4221" y="1523"/>
              <a:ext cx="305" cy="15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54" name="Text Box 722"/>
            <p:cNvSpPr txBox="1">
              <a:spLocks noChangeArrowheads="1"/>
            </p:cNvSpPr>
            <p:nvPr/>
          </p:nvSpPr>
          <p:spPr bwMode="auto">
            <a:xfrm>
              <a:off x="3818" y="2289"/>
              <a:ext cx="13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PID</a:t>
              </a:r>
              <a:r>
                <a:rPr lang="ja-JP" altLang="en-US" sz="1600"/>
                <a:t>制御コンポーネント</a:t>
              </a:r>
            </a:p>
          </p:txBody>
        </p:sp>
        <p:grpSp>
          <p:nvGrpSpPr>
            <p:cNvPr id="9" name="Group 806"/>
            <p:cNvGrpSpPr>
              <a:grpSpLocks/>
            </p:cNvGrpSpPr>
            <p:nvPr/>
          </p:nvGrpSpPr>
          <p:grpSpPr bwMode="auto">
            <a:xfrm>
              <a:off x="3335" y="2095"/>
              <a:ext cx="259" cy="135"/>
              <a:chOff x="3969" y="3340"/>
              <a:chExt cx="126" cy="66"/>
            </a:xfrm>
          </p:grpSpPr>
          <p:sp>
            <p:nvSpPr>
              <p:cNvPr id="30769" name="Rectangle 807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0" name="Rectangle 808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10" name="Group 817"/>
            <p:cNvGrpSpPr>
              <a:grpSpLocks/>
            </p:cNvGrpSpPr>
            <p:nvPr/>
          </p:nvGrpSpPr>
          <p:grpSpPr bwMode="auto">
            <a:xfrm>
              <a:off x="3691" y="1643"/>
              <a:ext cx="341" cy="272"/>
              <a:chOff x="3261" y="1151"/>
              <a:chExt cx="420" cy="272"/>
            </a:xfrm>
          </p:grpSpPr>
          <p:sp>
            <p:nvSpPr>
              <p:cNvPr id="30761" name="Rectangle 805"/>
              <p:cNvSpPr>
                <a:spLocks noChangeArrowheads="1"/>
              </p:cNvSpPr>
              <p:nvPr/>
            </p:nvSpPr>
            <p:spPr bwMode="auto">
              <a:xfrm>
                <a:off x="3261" y="1151"/>
                <a:ext cx="417" cy="272"/>
              </a:xfrm>
              <a:prstGeom prst="rect">
                <a:avLst/>
              </a:prstGeom>
              <a:solidFill>
                <a:srgbClr val="EAEAEA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i="1"/>
              </a:p>
            </p:txBody>
          </p:sp>
          <p:grpSp>
            <p:nvGrpSpPr>
              <p:cNvPr id="11" name="Group 816"/>
              <p:cNvGrpSpPr>
                <a:grpSpLocks/>
              </p:cNvGrpSpPr>
              <p:nvPr/>
            </p:nvGrpSpPr>
            <p:grpSpPr bwMode="auto">
              <a:xfrm>
                <a:off x="3261" y="1166"/>
                <a:ext cx="420" cy="238"/>
                <a:chOff x="2441" y="3521"/>
                <a:chExt cx="523" cy="238"/>
              </a:xfrm>
            </p:grpSpPr>
            <p:sp>
              <p:nvSpPr>
                <p:cNvPr id="30763" name="Line 809"/>
                <p:cNvSpPr>
                  <a:spLocks noChangeShapeType="1"/>
                </p:cNvSpPr>
                <p:nvPr/>
              </p:nvSpPr>
              <p:spPr bwMode="auto">
                <a:xfrm>
                  <a:off x="2703" y="3521"/>
                  <a:ext cx="0" cy="238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30764" name="Line 810"/>
                <p:cNvSpPr>
                  <a:spLocks noChangeShapeType="1"/>
                </p:cNvSpPr>
                <p:nvPr/>
              </p:nvSpPr>
              <p:spPr bwMode="auto">
                <a:xfrm>
                  <a:off x="2441" y="3640"/>
                  <a:ext cx="523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grpSp>
              <p:nvGrpSpPr>
                <p:cNvPr id="12" name="Group 815"/>
                <p:cNvGrpSpPr>
                  <a:grpSpLocks/>
                </p:cNvGrpSpPr>
                <p:nvPr/>
              </p:nvGrpSpPr>
              <p:grpSpPr bwMode="auto">
                <a:xfrm>
                  <a:off x="2463" y="3569"/>
                  <a:ext cx="478" cy="142"/>
                  <a:chOff x="2459" y="3747"/>
                  <a:chExt cx="478" cy="142"/>
                </a:xfrm>
              </p:grpSpPr>
              <p:sp>
                <p:nvSpPr>
                  <p:cNvPr id="30766" name="Line 8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5" y="3747"/>
                    <a:ext cx="142" cy="14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30767" name="Line 813"/>
                  <p:cNvSpPr>
                    <a:spLocks noChangeShapeType="1"/>
                  </p:cNvSpPr>
                  <p:nvPr/>
                </p:nvSpPr>
                <p:spPr bwMode="auto">
                  <a:xfrm>
                    <a:off x="2767" y="3747"/>
                    <a:ext cx="17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30768" name="Line 814"/>
                  <p:cNvSpPr>
                    <a:spLocks noChangeShapeType="1"/>
                  </p:cNvSpPr>
                  <p:nvPr/>
                </p:nvSpPr>
                <p:spPr bwMode="auto">
                  <a:xfrm>
                    <a:off x="2459" y="3889"/>
                    <a:ext cx="17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</p:grpSp>
          </p:grpSp>
        </p:grpSp>
        <p:cxnSp>
          <p:nvCxnSpPr>
            <p:cNvPr id="30757" name="AutoShape 818"/>
            <p:cNvCxnSpPr>
              <a:cxnSpLocks noChangeShapeType="1"/>
              <a:stCxn id="30764" idx="1"/>
              <a:endCxn id="30747" idx="2"/>
            </p:cNvCxnSpPr>
            <p:nvPr/>
          </p:nvCxnSpPr>
          <p:spPr bwMode="auto">
            <a:xfrm>
              <a:off x="4032" y="1777"/>
              <a:ext cx="8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58" name="AutoShape 819"/>
            <p:cNvCxnSpPr>
              <a:cxnSpLocks noChangeShapeType="1"/>
              <a:stCxn id="30774" idx="3"/>
              <a:endCxn id="30761" idx="1"/>
            </p:cNvCxnSpPr>
            <p:nvPr/>
          </p:nvCxnSpPr>
          <p:spPr bwMode="auto">
            <a:xfrm>
              <a:off x="3593" y="1779"/>
              <a:ext cx="9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59" name="AutoShape 820"/>
            <p:cNvCxnSpPr>
              <a:cxnSpLocks noChangeShapeType="1"/>
              <a:stCxn id="30770" idx="3"/>
              <a:endCxn id="30747" idx="4"/>
            </p:cNvCxnSpPr>
            <p:nvPr/>
          </p:nvCxnSpPr>
          <p:spPr bwMode="auto">
            <a:xfrm flipV="1">
              <a:off x="3594" y="1831"/>
              <a:ext cx="574" cy="33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60" name="Text Box 821"/>
            <p:cNvSpPr txBox="1">
              <a:spLocks noChangeArrowheads="1"/>
            </p:cNvSpPr>
            <p:nvPr/>
          </p:nvSpPr>
          <p:spPr bwMode="auto">
            <a:xfrm>
              <a:off x="3681" y="1489"/>
              <a:ext cx="34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000" dirty="0"/>
                <a:t>リミッタ</a:t>
              </a:r>
            </a:p>
          </p:txBody>
        </p:sp>
      </p:grpSp>
      <p:sp>
        <p:nvSpPr>
          <p:cNvPr id="30734" name="Text Box 823"/>
          <p:cNvSpPr txBox="1">
            <a:spLocks noChangeArrowheads="1"/>
          </p:cNvSpPr>
          <p:nvPr/>
        </p:nvSpPr>
        <p:spPr bwMode="auto">
          <a:xfrm>
            <a:off x="4883150" y="5478463"/>
            <a:ext cx="4005263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/>
              <a:t>制御対象やモードに応じて複数の</a:t>
            </a:r>
            <a:r>
              <a:rPr lang="en-US" altLang="ja-JP" sz="1400"/>
              <a:t>PID</a:t>
            </a:r>
            <a:r>
              <a:rPr lang="ja-JP" altLang="en-US" sz="1400"/>
              <a:t>ゲインおよび</a:t>
            </a:r>
          </a:p>
          <a:p>
            <a:r>
              <a:rPr lang="ja-JP" altLang="en-US" sz="1400"/>
              <a:t>入力リミッタ値を切り替えて使用することができる。</a:t>
            </a:r>
          </a:p>
          <a:p>
            <a:r>
              <a:rPr lang="ja-JP" altLang="en-US" sz="1400"/>
              <a:t>動作中の切り替えも可能。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22"/>
          <p:cNvGrpSpPr>
            <a:grpSpLocks/>
          </p:cNvGrpSpPr>
          <p:nvPr/>
        </p:nvGrpSpPr>
        <p:grpSpPr bwMode="auto">
          <a:xfrm>
            <a:off x="1162496" y="2492896"/>
            <a:ext cx="3265488" cy="1992313"/>
            <a:chOff x="3334" y="1253"/>
            <a:chExt cx="2057" cy="1255"/>
          </a:xfrm>
        </p:grpSpPr>
        <p:sp>
          <p:nvSpPr>
            <p:cNvPr id="30735" name="Rectangle 669"/>
            <p:cNvSpPr>
              <a:spLocks noChangeArrowheads="1"/>
            </p:cNvSpPr>
            <p:nvPr/>
          </p:nvSpPr>
          <p:spPr bwMode="auto">
            <a:xfrm>
              <a:off x="3465" y="1253"/>
              <a:ext cx="1796" cy="1255"/>
            </a:xfrm>
            <a:prstGeom prst="rect">
              <a:avLst/>
            </a:prstGeom>
            <a:solidFill>
              <a:srgbClr val="84C22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7" name="Group 673"/>
            <p:cNvGrpSpPr>
              <a:grpSpLocks/>
            </p:cNvGrpSpPr>
            <p:nvPr/>
          </p:nvGrpSpPr>
          <p:grpSpPr bwMode="auto">
            <a:xfrm>
              <a:off x="3334" y="1711"/>
              <a:ext cx="259" cy="135"/>
              <a:chOff x="3969" y="3340"/>
              <a:chExt cx="126" cy="66"/>
            </a:xfrm>
          </p:grpSpPr>
          <p:sp>
            <p:nvSpPr>
              <p:cNvPr id="30773" name="Rectangle 674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4" name="Rectangle 675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8" name="Group 678"/>
            <p:cNvGrpSpPr>
              <a:grpSpLocks/>
            </p:cNvGrpSpPr>
            <p:nvPr/>
          </p:nvGrpSpPr>
          <p:grpSpPr bwMode="auto">
            <a:xfrm>
              <a:off x="5134" y="1710"/>
              <a:ext cx="257" cy="137"/>
              <a:chOff x="4546" y="3642"/>
              <a:chExt cx="125" cy="67"/>
            </a:xfrm>
          </p:grpSpPr>
          <p:sp>
            <p:nvSpPr>
              <p:cNvPr id="30771" name="Rectangle 679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2" name="Rectangle 680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30738" name="Rectangle 681"/>
            <p:cNvSpPr>
              <a:spLocks noChangeArrowheads="1"/>
            </p:cNvSpPr>
            <p:nvPr/>
          </p:nvSpPr>
          <p:spPr bwMode="auto">
            <a:xfrm>
              <a:off x="4451" y="1643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u="sng"/>
                <a:t> </a:t>
              </a:r>
              <a:r>
                <a:rPr lang="en-US" altLang="ja-JP" sz="1600" i="1" u="sng"/>
                <a:t>Ki</a:t>
              </a:r>
              <a:r>
                <a:rPr lang="en-US" altLang="ja-JP" sz="1600" u="sng"/>
                <a:t> </a:t>
              </a:r>
            </a:p>
            <a:p>
              <a:pPr algn="ctr"/>
              <a:r>
                <a:rPr lang="en-US" altLang="ja-JP" sz="1600" i="1"/>
                <a:t>s</a:t>
              </a:r>
            </a:p>
          </p:txBody>
        </p:sp>
        <p:sp>
          <p:nvSpPr>
            <p:cNvPr id="30739" name="Rectangle 682"/>
            <p:cNvSpPr>
              <a:spLocks noChangeArrowheads="1"/>
            </p:cNvSpPr>
            <p:nvPr/>
          </p:nvSpPr>
          <p:spPr bwMode="auto">
            <a:xfrm>
              <a:off x="4449" y="1977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/>
                <a:t>Kds</a:t>
              </a:r>
            </a:p>
          </p:txBody>
        </p:sp>
        <p:sp>
          <p:nvSpPr>
            <p:cNvPr id="30740" name="Oval 684"/>
            <p:cNvSpPr>
              <a:spLocks noChangeArrowheads="1"/>
            </p:cNvSpPr>
            <p:nvPr/>
          </p:nvSpPr>
          <p:spPr bwMode="auto">
            <a:xfrm>
              <a:off x="4962" y="1726"/>
              <a:ext cx="101" cy="105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+</a:t>
              </a:r>
            </a:p>
          </p:txBody>
        </p:sp>
        <p:sp>
          <p:nvSpPr>
            <p:cNvPr id="30741" name="Oval 685"/>
            <p:cNvSpPr>
              <a:spLocks noChangeArrowheads="1"/>
            </p:cNvSpPr>
            <p:nvPr/>
          </p:nvSpPr>
          <p:spPr bwMode="auto">
            <a:xfrm>
              <a:off x="4270" y="1751"/>
              <a:ext cx="56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cxnSp>
          <p:nvCxnSpPr>
            <p:cNvPr id="30742" name="AutoShape 687"/>
            <p:cNvCxnSpPr>
              <a:cxnSpLocks noChangeShapeType="1"/>
              <a:stCxn id="30738" idx="3"/>
              <a:endCxn id="30740" idx="2"/>
            </p:cNvCxnSpPr>
            <p:nvPr/>
          </p:nvCxnSpPr>
          <p:spPr bwMode="auto">
            <a:xfrm>
              <a:off x="4868" y="1779"/>
              <a:ext cx="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3" name="AutoShape 688"/>
            <p:cNvCxnSpPr>
              <a:cxnSpLocks noChangeShapeType="1"/>
            </p:cNvCxnSpPr>
            <p:nvPr/>
          </p:nvCxnSpPr>
          <p:spPr bwMode="auto">
            <a:xfrm>
              <a:off x="4314" y="1779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4" name="AutoShape 689"/>
            <p:cNvCxnSpPr>
              <a:cxnSpLocks noChangeShapeType="1"/>
              <a:stCxn id="30741" idx="6"/>
              <a:endCxn id="30738" idx="1"/>
            </p:cNvCxnSpPr>
            <p:nvPr/>
          </p:nvCxnSpPr>
          <p:spPr bwMode="auto">
            <a:xfrm>
              <a:off x="4326" y="1779"/>
              <a:ext cx="1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5" name="AutoShape 690"/>
            <p:cNvCxnSpPr>
              <a:cxnSpLocks noChangeShapeType="1"/>
              <a:stCxn id="30741" idx="4"/>
              <a:endCxn id="30739" idx="1"/>
            </p:cNvCxnSpPr>
            <p:nvPr/>
          </p:nvCxnSpPr>
          <p:spPr bwMode="auto">
            <a:xfrm rot="16200000" flipH="1">
              <a:off x="4220" y="1884"/>
              <a:ext cx="307" cy="15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30746" name="AutoShape 691"/>
            <p:cNvCxnSpPr>
              <a:cxnSpLocks noChangeShapeType="1"/>
              <a:stCxn id="30739" idx="3"/>
              <a:endCxn id="30740" idx="4"/>
            </p:cNvCxnSpPr>
            <p:nvPr/>
          </p:nvCxnSpPr>
          <p:spPr bwMode="auto">
            <a:xfrm flipV="1">
              <a:off x="4866" y="1831"/>
              <a:ext cx="147" cy="28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47" name="Oval 693"/>
            <p:cNvSpPr>
              <a:spLocks noChangeArrowheads="1"/>
            </p:cNvSpPr>
            <p:nvPr/>
          </p:nvSpPr>
          <p:spPr bwMode="auto">
            <a:xfrm>
              <a:off x="4117" y="1727"/>
              <a:ext cx="101" cy="104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500"/>
            </a:p>
          </p:txBody>
        </p:sp>
        <p:cxnSp>
          <p:nvCxnSpPr>
            <p:cNvPr id="30748" name="AutoShape 694"/>
            <p:cNvCxnSpPr>
              <a:cxnSpLocks noChangeShapeType="1"/>
              <a:stCxn id="30747" idx="6"/>
              <a:endCxn id="30741" idx="2"/>
            </p:cNvCxnSpPr>
            <p:nvPr/>
          </p:nvCxnSpPr>
          <p:spPr bwMode="auto">
            <a:xfrm>
              <a:off x="4218" y="1779"/>
              <a:ext cx="5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0749" name="Oval 695"/>
            <p:cNvSpPr>
              <a:spLocks noChangeArrowheads="1"/>
            </p:cNvSpPr>
            <p:nvPr/>
          </p:nvSpPr>
          <p:spPr bwMode="auto">
            <a:xfrm>
              <a:off x="4161" y="1861"/>
              <a:ext cx="76" cy="72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ja-JP" altLang="en-US" sz="1200"/>
                <a:t>－</a:t>
              </a:r>
              <a:endParaRPr lang="en-US" altLang="ja-JP" sz="1200"/>
            </a:p>
          </p:txBody>
        </p:sp>
        <p:cxnSp>
          <p:nvCxnSpPr>
            <p:cNvPr id="30750" name="AutoShape 698"/>
            <p:cNvCxnSpPr>
              <a:cxnSpLocks noChangeShapeType="1"/>
              <a:stCxn id="30740" idx="6"/>
              <a:endCxn id="30772" idx="1"/>
            </p:cNvCxnSpPr>
            <p:nvPr/>
          </p:nvCxnSpPr>
          <p:spPr bwMode="auto">
            <a:xfrm>
              <a:off x="5063" y="1779"/>
              <a:ext cx="7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0751" name="Rectangle 719"/>
            <p:cNvSpPr>
              <a:spLocks noChangeArrowheads="1"/>
            </p:cNvSpPr>
            <p:nvPr/>
          </p:nvSpPr>
          <p:spPr bwMode="auto">
            <a:xfrm>
              <a:off x="4449" y="1310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/>
                <a:t>Kp</a:t>
              </a:r>
            </a:p>
          </p:txBody>
        </p:sp>
        <p:cxnSp>
          <p:nvCxnSpPr>
            <p:cNvPr id="30752" name="AutoShape 720"/>
            <p:cNvCxnSpPr>
              <a:cxnSpLocks noChangeShapeType="1"/>
              <a:stCxn id="30751" idx="3"/>
              <a:endCxn id="30740" idx="0"/>
            </p:cNvCxnSpPr>
            <p:nvPr/>
          </p:nvCxnSpPr>
          <p:spPr bwMode="auto">
            <a:xfrm>
              <a:off x="4866" y="1446"/>
              <a:ext cx="147" cy="28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30753" name="AutoShape 721"/>
            <p:cNvCxnSpPr>
              <a:cxnSpLocks noChangeShapeType="1"/>
              <a:stCxn id="30741" idx="0"/>
              <a:endCxn id="30751" idx="1"/>
            </p:cNvCxnSpPr>
            <p:nvPr/>
          </p:nvCxnSpPr>
          <p:spPr bwMode="auto">
            <a:xfrm rot="-5400000">
              <a:off x="4221" y="1523"/>
              <a:ext cx="305" cy="15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54" name="Text Box 722"/>
            <p:cNvSpPr txBox="1">
              <a:spLocks noChangeArrowheads="1"/>
            </p:cNvSpPr>
            <p:nvPr/>
          </p:nvSpPr>
          <p:spPr bwMode="auto">
            <a:xfrm>
              <a:off x="3818" y="2289"/>
              <a:ext cx="13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PID</a:t>
              </a:r>
              <a:r>
                <a:rPr lang="ja-JP" altLang="en-US" sz="1600"/>
                <a:t>制御コンポーネント</a:t>
              </a:r>
            </a:p>
          </p:txBody>
        </p:sp>
        <p:grpSp>
          <p:nvGrpSpPr>
            <p:cNvPr id="9" name="Group 806"/>
            <p:cNvGrpSpPr>
              <a:grpSpLocks/>
            </p:cNvGrpSpPr>
            <p:nvPr/>
          </p:nvGrpSpPr>
          <p:grpSpPr bwMode="auto">
            <a:xfrm>
              <a:off x="3335" y="2095"/>
              <a:ext cx="259" cy="135"/>
              <a:chOff x="3969" y="3340"/>
              <a:chExt cx="126" cy="66"/>
            </a:xfrm>
          </p:grpSpPr>
          <p:sp>
            <p:nvSpPr>
              <p:cNvPr id="30769" name="Rectangle 807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0" name="Rectangle 808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10" name="Group 817"/>
            <p:cNvGrpSpPr>
              <a:grpSpLocks/>
            </p:cNvGrpSpPr>
            <p:nvPr/>
          </p:nvGrpSpPr>
          <p:grpSpPr bwMode="auto">
            <a:xfrm>
              <a:off x="3691" y="1643"/>
              <a:ext cx="341" cy="272"/>
              <a:chOff x="3261" y="1151"/>
              <a:chExt cx="420" cy="272"/>
            </a:xfrm>
          </p:grpSpPr>
          <p:sp>
            <p:nvSpPr>
              <p:cNvPr id="30761" name="Rectangle 805"/>
              <p:cNvSpPr>
                <a:spLocks noChangeArrowheads="1"/>
              </p:cNvSpPr>
              <p:nvPr/>
            </p:nvSpPr>
            <p:spPr bwMode="auto">
              <a:xfrm>
                <a:off x="3261" y="1151"/>
                <a:ext cx="417" cy="272"/>
              </a:xfrm>
              <a:prstGeom prst="rect">
                <a:avLst/>
              </a:prstGeom>
              <a:solidFill>
                <a:srgbClr val="EAEAEA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i="1"/>
              </a:p>
            </p:txBody>
          </p:sp>
          <p:grpSp>
            <p:nvGrpSpPr>
              <p:cNvPr id="11" name="Group 816"/>
              <p:cNvGrpSpPr>
                <a:grpSpLocks/>
              </p:cNvGrpSpPr>
              <p:nvPr/>
            </p:nvGrpSpPr>
            <p:grpSpPr bwMode="auto">
              <a:xfrm>
                <a:off x="3261" y="1166"/>
                <a:ext cx="420" cy="238"/>
                <a:chOff x="2441" y="3521"/>
                <a:chExt cx="523" cy="238"/>
              </a:xfrm>
            </p:grpSpPr>
            <p:sp>
              <p:nvSpPr>
                <p:cNvPr id="30763" name="Line 809"/>
                <p:cNvSpPr>
                  <a:spLocks noChangeShapeType="1"/>
                </p:cNvSpPr>
                <p:nvPr/>
              </p:nvSpPr>
              <p:spPr bwMode="auto">
                <a:xfrm>
                  <a:off x="2703" y="3521"/>
                  <a:ext cx="0" cy="238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30764" name="Line 810"/>
                <p:cNvSpPr>
                  <a:spLocks noChangeShapeType="1"/>
                </p:cNvSpPr>
                <p:nvPr/>
              </p:nvSpPr>
              <p:spPr bwMode="auto">
                <a:xfrm>
                  <a:off x="2441" y="3640"/>
                  <a:ext cx="523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grpSp>
              <p:nvGrpSpPr>
                <p:cNvPr id="12" name="Group 815"/>
                <p:cNvGrpSpPr>
                  <a:grpSpLocks/>
                </p:cNvGrpSpPr>
                <p:nvPr/>
              </p:nvGrpSpPr>
              <p:grpSpPr bwMode="auto">
                <a:xfrm>
                  <a:off x="2463" y="3569"/>
                  <a:ext cx="478" cy="142"/>
                  <a:chOff x="2459" y="3747"/>
                  <a:chExt cx="478" cy="142"/>
                </a:xfrm>
              </p:grpSpPr>
              <p:sp>
                <p:nvSpPr>
                  <p:cNvPr id="30766" name="Line 8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5" y="3747"/>
                    <a:ext cx="142" cy="14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30767" name="Line 813"/>
                  <p:cNvSpPr>
                    <a:spLocks noChangeShapeType="1"/>
                  </p:cNvSpPr>
                  <p:nvPr/>
                </p:nvSpPr>
                <p:spPr bwMode="auto">
                  <a:xfrm>
                    <a:off x="2767" y="3747"/>
                    <a:ext cx="17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30768" name="Line 814"/>
                  <p:cNvSpPr>
                    <a:spLocks noChangeShapeType="1"/>
                  </p:cNvSpPr>
                  <p:nvPr/>
                </p:nvSpPr>
                <p:spPr bwMode="auto">
                  <a:xfrm>
                    <a:off x="2459" y="3889"/>
                    <a:ext cx="17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</p:grpSp>
          </p:grpSp>
        </p:grpSp>
        <p:cxnSp>
          <p:nvCxnSpPr>
            <p:cNvPr id="30757" name="AutoShape 818"/>
            <p:cNvCxnSpPr>
              <a:cxnSpLocks noChangeShapeType="1"/>
              <a:stCxn id="30764" idx="1"/>
              <a:endCxn id="30747" idx="2"/>
            </p:cNvCxnSpPr>
            <p:nvPr/>
          </p:nvCxnSpPr>
          <p:spPr bwMode="auto">
            <a:xfrm>
              <a:off x="4032" y="1777"/>
              <a:ext cx="8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58" name="AutoShape 819"/>
            <p:cNvCxnSpPr>
              <a:cxnSpLocks noChangeShapeType="1"/>
              <a:stCxn id="30774" idx="3"/>
              <a:endCxn id="30761" idx="1"/>
            </p:cNvCxnSpPr>
            <p:nvPr/>
          </p:nvCxnSpPr>
          <p:spPr bwMode="auto">
            <a:xfrm>
              <a:off x="3593" y="1779"/>
              <a:ext cx="9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59" name="AutoShape 820"/>
            <p:cNvCxnSpPr>
              <a:cxnSpLocks noChangeShapeType="1"/>
              <a:stCxn id="30770" idx="3"/>
              <a:endCxn id="30747" idx="4"/>
            </p:cNvCxnSpPr>
            <p:nvPr/>
          </p:nvCxnSpPr>
          <p:spPr bwMode="auto">
            <a:xfrm flipV="1">
              <a:off x="3594" y="1831"/>
              <a:ext cx="574" cy="33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60" name="Text Box 821"/>
            <p:cNvSpPr txBox="1">
              <a:spLocks noChangeArrowheads="1"/>
            </p:cNvSpPr>
            <p:nvPr/>
          </p:nvSpPr>
          <p:spPr bwMode="auto">
            <a:xfrm>
              <a:off x="3680" y="1489"/>
              <a:ext cx="35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000" dirty="0" smtClean="0"/>
                <a:t>リミッタ</a:t>
              </a:r>
              <a:endParaRPr lang="ja-JP" altLang="en-US" sz="1000" dirty="0"/>
            </a:p>
          </p:txBody>
        </p:sp>
      </p:grpSp>
      <p:sp>
        <p:nvSpPr>
          <p:cNvPr id="135" name="四角形吹き出し 134"/>
          <p:cNvSpPr/>
          <p:nvPr/>
        </p:nvSpPr>
        <p:spPr>
          <a:xfrm>
            <a:off x="4716016" y="2492896"/>
            <a:ext cx="4032448" cy="1944216"/>
          </a:xfrm>
          <a:prstGeom prst="wedgeRectCallout">
            <a:avLst>
              <a:gd name="adj1" fmla="val -64124"/>
              <a:gd name="adj2" fmla="val 1730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コンフィギュレーション</a:t>
            </a:r>
          </a:p>
        </p:txBody>
      </p:sp>
      <p:grpSp>
        <p:nvGrpSpPr>
          <p:cNvPr id="3" name="Group 803"/>
          <p:cNvGrpSpPr>
            <a:grpSpLocks/>
          </p:cNvGrpSpPr>
          <p:nvPr/>
        </p:nvGrpSpPr>
        <p:grpSpPr bwMode="auto">
          <a:xfrm>
            <a:off x="4932040" y="2708920"/>
            <a:ext cx="3625850" cy="400050"/>
            <a:chOff x="3188" y="2702"/>
            <a:chExt cx="2284" cy="252"/>
          </a:xfrm>
        </p:grpSpPr>
        <p:sp>
          <p:nvSpPr>
            <p:cNvPr id="30807" name="Rectangle 54"/>
            <p:cNvSpPr>
              <a:spLocks noChangeArrowheads="1"/>
            </p:cNvSpPr>
            <p:nvPr/>
          </p:nvSpPr>
          <p:spPr bwMode="auto">
            <a:xfrm>
              <a:off x="3656" y="2720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808" name="Rectangle 63"/>
            <p:cNvSpPr>
              <a:spLocks noChangeArrowheads="1"/>
            </p:cNvSpPr>
            <p:nvPr/>
          </p:nvSpPr>
          <p:spPr bwMode="auto">
            <a:xfrm>
              <a:off x="3656" y="283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0809" name="Rectangle 55"/>
            <p:cNvSpPr>
              <a:spLocks noChangeArrowheads="1"/>
            </p:cNvSpPr>
            <p:nvPr/>
          </p:nvSpPr>
          <p:spPr bwMode="auto">
            <a:xfrm>
              <a:off x="3883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Kp</a:t>
              </a:r>
            </a:p>
          </p:txBody>
        </p:sp>
        <p:sp>
          <p:nvSpPr>
            <p:cNvPr id="30810" name="Rectangle 56"/>
            <p:cNvSpPr>
              <a:spLocks noChangeArrowheads="1"/>
            </p:cNvSpPr>
            <p:nvPr/>
          </p:nvSpPr>
          <p:spPr bwMode="auto">
            <a:xfrm>
              <a:off x="4201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Ki</a:t>
              </a:r>
            </a:p>
          </p:txBody>
        </p:sp>
        <p:sp>
          <p:nvSpPr>
            <p:cNvPr id="30811" name="Rectangle 57"/>
            <p:cNvSpPr>
              <a:spLocks noChangeArrowheads="1"/>
            </p:cNvSpPr>
            <p:nvPr/>
          </p:nvSpPr>
          <p:spPr bwMode="auto">
            <a:xfrm>
              <a:off x="4519" y="2720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Kd</a:t>
              </a:r>
            </a:p>
          </p:txBody>
        </p:sp>
        <p:sp>
          <p:nvSpPr>
            <p:cNvPr id="30812" name="Rectangle 58"/>
            <p:cNvSpPr>
              <a:spLocks noChangeArrowheads="1"/>
            </p:cNvSpPr>
            <p:nvPr/>
          </p:nvSpPr>
          <p:spPr bwMode="auto">
            <a:xfrm>
              <a:off x="4836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max</a:t>
              </a:r>
            </a:p>
          </p:txBody>
        </p:sp>
        <p:sp>
          <p:nvSpPr>
            <p:cNvPr id="30813" name="Rectangle 59"/>
            <p:cNvSpPr>
              <a:spLocks noChangeArrowheads="1"/>
            </p:cNvSpPr>
            <p:nvPr/>
          </p:nvSpPr>
          <p:spPr bwMode="auto">
            <a:xfrm>
              <a:off x="5154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min</a:t>
              </a:r>
            </a:p>
          </p:txBody>
        </p:sp>
        <p:sp>
          <p:nvSpPr>
            <p:cNvPr id="30814" name="Rectangle 64"/>
            <p:cNvSpPr>
              <a:spLocks noChangeArrowheads="1"/>
            </p:cNvSpPr>
            <p:nvPr/>
          </p:nvSpPr>
          <p:spPr bwMode="auto">
            <a:xfrm>
              <a:off x="3883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0.6</a:t>
              </a:r>
            </a:p>
          </p:txBody>
        </p:sp>
        <p:sp>
          <p:nvSpPr>
            <p:cNvPr id="30815" name="Rectangle 65"/>
            <p:cNvSpPr>
              <a:spLocks noChangeArrowheads="1"/>
            </p:cNvSpPr>
            <p:nvPr/>
          </p:nvSpPr>
          <p:spPr bwMode="auto">
            <a:xfrm>
              <a:off x="4201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0.01</a:t>
              </a:r>
            </a:p>
          </p:txBody>
        </p:sp>
        <p:sp>
          <p:nvSpPr>
            <p:cNvPr id="30816" name="Rectangle 66"/>
            <p:cNvSpPr>
              <a:spLocks noChangeArrowheads="1"/>
            </p:cNvSpPr>
            <p:nvPr/>
          </p:nvSpPr>
          <p:spPr bwMode="auto">
            <a:xfrm>
              <a:off x="4519" y="2833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0.4</a:t>
              </a:r>
            </a:p>
          </p:txBody>
        </p:sp>
        <p:sp>
          <p:nvSpPr>
            <p:cNvPr id="30817" name="Rectangle 67"/>
            <p:cNvSpPr>
              <a:spLocks noChangeArrowheads="1"/>
            </p:cNvSpPr>
            <p:nvPr/>
          </p:nvSpPr>
          <p:spPr bwMode="auto">
            <a:xfrm>
              <a:off x="4836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5.0</a:t>
              </a:r>
            </a:p>
          </p:txBody>
        </p:sp>
        <p:sp>
          <p:nvSpPr>
            <p:cNvPr id="30818" name="Rectangle 68"/>
            <p:cNvSpPr>
              <a:spLocks noChangeArrowheads="1"/>
            </p:cNvSpPr>
            <p:nvPr/>
          </p:nvSpPr>
          <p:spPr bwMode="auto">
            <a:xfrm>
              <a:off x="5154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-5.0</a:t>
              </a:r>
            </a:p>
          </p:txBody>
        </p:sp>
        <p:sp>
          <p:nvSpPr>
            <p:cNvPr id="30819" name="Text Box 71"/>
            <p:cNvSpPr txBox="1">
              <a:spLocks noChangeArrowheads="1"/>
            </p:cNvSpPr>
            <p:nvPr/>
          </p:nvSpPr>
          <p:spPr bwMode="auto">
            <a:xfrm>
              <a:off x="3632" y="2702"/>
              <a:ext cx="26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 dirty="0" smtClean="0">
                  <a:solidFill>
                    <a:schemeClr val="bg1"/>
                  </a:solidFill>
                </a:rPr>
                <a:t>名前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820" name="Text Box 72"/>
            <p:cNvSpPr txBox="1">
              <a:spLocks noChangeArrowheads="1"/>
            </p:cNvSpPr>
            <p:nvPr/>
          </p:nvSpPr>
          <p:spPr bwMode="auto">
            <a:xfrm>
              <a:off x="3673" y="2809"/>
              <a:ext cx="18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 dirty="0" smtClean="0">
                  <a:solidFill>
                    <a:schemeClr val="bg1"/>
                  </a:solidFill>
                </a:rPr>
                <a:t>値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821" name="Rectangle 73"/>
            <p:cNvSpPr>
              <a:spLocks noChangeArrowheads="1"/>
            </p:cNvSpPr>
            <p:nvPr/>
          </p:nvSpPr>
          <p:spPr bwMode="auto">
            <a:xfrm>
              <a:off x="3203" y="2720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822" name="Text Box 74"/>
            <p:cNvSpPr txBox="1">
              <a:spLocks noChangeArrowheads="1"/>
            </p:cNvSpPr>
            <p:nvPr/>
          </p:nvSpPr>
          <p:spPr bwMode="auto">
            <a:xfrm>
              <a:off x="3188" y="2725"/>
              <a:ext cx="49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chemeClr val="bg1"/>
                  </a:solidFill>
                </a:rPr>
                <a:t>modeA</a:t>
              </a:r>
              <a:endParaRPr lang="ja-JP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804"/>
          <p:cNvGrpSpPr>
            <a:grpSpLocks/>
          </p:cNvGrpSpPr>
          <p:nvPr/>
        </p:nvGrpSpPr>
        <p:grpSpPr bwMode="auto">
          <a:xfrm>
            <a:off x="4936802" y="3245495"/>
            <a:ext cx="3625850" cy="400050"/>
            <a:chOff x="3191" y="3040"/>
            <a:chExt cx="2284" cy="252"/>
          </a:xfrm>
        </p:grpSpPr>
        <p:sp>
          <p:nvSpPr>
            <p:cNvPr id="30791" name="Rectangle 54"/>
            <p:cNvSpPr>
              <a:spLocks noChangeArrowheads="1"/>
            </p:cNvSpPr>
            <p:nvPr/>
          </p:nvSpPr>
          <p:spPr bwMode="auto">
            <a:xfrm>
              <a:off x="3659" y="3058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92" name="Rectangle 63"/>
            <p:cNvSpPr>
              <a:spLocks noChangeArrowheads="1"/>
            </p:cNvSpPr>
            <p:nvPr/>
          </p:nvSpPr>
          <p:spPr bwMode="auto">
            <a:xfrm>
              <a:off x="3659" y="3171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93" name="Rectangle 55"/>
            <p:cNvSpPr>
              <a:spLocks noChangeArrowheads="1"/>
            </p:cNvSpPr>
            <p:nvPr/>
          </p:nvSpPr>
          <p:spPr bwMode="auto">
            <a:xfrm>
              <a:off x="3886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Kp</a:t>
              </a:r>
            </a:p>
          </p:txBody>
        </p:sp>
        <p:sp>
          <p:nvSpPr>
            <p:cNvPr id="30794" name="Rectangle 56"/>
            <p:cNvSpPr>
              <a:spLocks noChangeArrowheads="1"/>
            </p:cNvSpPr>
            <p:nvPr/>
          </p:nvSpPr>
          <p:spPr bwMode="auto">
            <a:xfrm>
              <a:off x="4204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Ki</a:t>
              </a:r>
            </a:p>
          </p:txBody>
        </p:sp>
        <p:sp>
          <p:nvSpPr>
            <p:cNvPr id="30795" name="Rectangle 57"/>
            <p:cNvSpPr>
              <a:spLocks noChangeArrowheads="1"/>
            </p:cNvSpPr>
            <p:nvPr/>
          </p:nvSpPr>
          <p:spPr bwMode="auto">
            <a:xfrm>
              <a:off x="4522" y="3058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Kd</a:t>
              </a:r>
            </a:p>
          </p:txBody>
        </p:sp>
        <p:sp>
          <p:nvSpPr>
            <p:cNvPr id="30796" name="Rectangle 58"/>
            <p:cNvSpPr>
              <a:spLocks noChangeArrowheads="1"/>
            </p:cNvSpPr>
            <p:nvPr/>
          </p:nvSpPr>
          <p:spPr bwMode="auto">
            <a:xfrm>
              <a:off x="4839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max</a:t>
              </a:r>
            </a:p>
          </p:txBody>
        </p:sp>
        <p:sp>
          <p:nvSpPr>
            <p:cNvPr id="30797" name="Rectangle 59"/>
            <p:cNvSpPr>
              <a:spLocks noChangeArrowheads="1"/>
            </p:cNvSpPr>
            <p:nvPr/>
          </p:nvSpPr>
          <p:spPr bwMode="auto">
            <a:xfrm>
              <a:off x="5157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min</a:t>
              </a:r>
            </a:p>
          </p:txBody>
        </p:sp>
        <p:sp>
          <p:nvSpPr>
            <p:cNvPr id="30798" name="Rectangle 64"/>
            <p:cNvSpPr>
              <a:spLocks noChangeArrowheads="1"/>
            </p:cNvSpPr>
            <p:nvPr/>
          </p:nvSpPr>
          <p:spPr bwMode="auto">
            <a:xfrm>
              <a:off x="3886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0.8</a:t>
              </a:r>
            </a:p>
          </p:txBody>
        </p:sp>
        <p:sp>
          <p:nvSpPr>
            <p:cNvPr id="30799" name="Rectangle 65"/>
            <p:cNvSpPr>
              <a:spLocks noChangeArrowheads="1"/>
            </p:cNvSpPr>
            <p:nvPr/>
          </p:nvSpPr>
          <p:spPr bwMode="auto">
            <a:xfrm>
              <a:off x="4204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0.0</a:t>
              </a:r>
            </a:p>
          </p:txBody>
        </p:sp>
        <p:sp>
          <p:nvSpPr>
            <p:cNvPr id="30800" name="Rectangle 66"/>
            <p:cNvSpPr>
              <a:spLocks noChangeArrowheads="1"/>
            </p:cNvSpPr>
            <p:nvPr/>
          </p:nvSpPr>
          <p:spPr bwMode="auto">
            <a:xfrm>
              <a:off x="4522" y="3171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0.01</a:t>
              </a:r>
            </a:p>
          </p:txBody>
        </p:sp>
        <p:sp>
          <p:nvSpPr>
            <p:cNvPr id="30801" name="Rectangle 67"/>
            <p:cNvSpPr>
              <a:spLocks noChangeArrowheads="1"/>
            </p:cNvSpPr>
            <p:nvPr/>
          </p:nvSpPr>
          <p:spPr bwMode="auto">
            <a:xfrm>
              <a:off x="4839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10.0</a:t>
              </a:r>
            </a:p>
          </p:txBody>
        </p:sp>
        <p:sp>
          <p:nvSpPr>
            <p:cNvPr id="30802" name="Rectangle 68"/>
            <p:cNvSpPr>
              <a:spLocks noChangeArrowheads="1"/>
            </p:cNvSpPr>
            <p:nvPr/>
          </p:nvSpPr>
          <p:spPr bwMode="auto">
            <a:xfrm>
              <a:off x="5157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-10.0</a:t>
              </a:r>
            </a:p>
          </p:txBody>
        </p:sp>
        <p:sp>
          <p:nvSpPr>
            <p:cNvPr id="30803" name="Text Box 71"/>
            <p:cNvSpPr txBox="1">
              <a:spLocks noChangeArrowheads="1"/>
            </p:cNvSpPr>
            <p:nvPr/>
          </p:nvSpPr>
          <p:spPr bwMode="auto">
            <a:xfrm>
              <a:off x="3635" y="3040"/>
              <a:ext cx="26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>
                  <a:solidFill>
                    <a:schemeClr val="bg1"/>
                  </a:solidFill>
                </a:rPr>
                <a:t>名前</a:t>
              </a:r>
            </a:p>
          </p:txBody>
        </p:sp>
        <p:sp>
          <p:nvSpPr>
            <p:cNvPr id="30804" name="Text Box 72"/>
            <p:cNvSpPr txBox="1">
              <a:spLocks noChangeArrowheads="1"/>
            </p:cNvSpPr>
            <p:nvPr/>
          </p:nvSpPr>
          <p:spPr bwMode="auto">
            <a:xfrm>
              <a:off x="3676" y="3147"/>
              <a:ext cx="18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>
                  <a:solidFill>
                    <a:schemeClr val="bg1"/>
                  </a:solidFill>
                </a:rPr>
                <a:t>値</a:t>
              </a:r>
            </a:p>
          </p:txBody>
        </p:sp>
        <p:sp>
          <p:nvSpPr>
            <p:cNvPr id="30805" name="Rectangle 73"/>
            <p:cNvSpPr>
              <a:spLocks noChangeArrowheads="1"/>
            </p:cNvSpPr>
            <p:nvPr/>
          </p:nvSpPr>
          <p:spPr bwMode="auto">
            <a:xfrm>
              <a:off x="3206" y="3058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806" name="Text Box 74"/>
            <p:cNvSpPr txBox="1">
              <a:spLocks noChangeArrowheads="1"/>
            </p:cNvSpPr>
            <p:nvPr/>
          </p:nvSpPr>
          <p:spPr bwMode="auto">
            <a:xfrm>
              <a:off x="3191" y="3063"/>
              <a:ext cx="49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chemeClr val="bg1"/>
                  </a:solidFill>
                </a:rPr>
                <a:t>modeB</a:t>
              </a:r>
              <a:endParaRPr lang="ja-JP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802"/>
          <p:cNvGrpSpPr>
            <a:grpSpLocks/>
          </p:cNvGrpSpPr>
          <p:nvPr/>
        </p:nvGrpSpPr>
        <p:grpSpPr bwMode="auto">
          <a:xfrm>
            <a:off x="4939977" y="3783657"/>
            <a:ext cx="3625850" cy="400050"/>
            <a:chOff x="3193" y="3345"/>
            <a:chExt cx="2284" cy="252"/>
          </a:xfrm>
        </p:grpSpPr>
        <p:sp>
          <p:nvSpPr>
            <p:cNvPr id="30775" name="Rectangle 54"/>
            <p:cNvSpPr>
              <a:spLocks noChangeArrowheads="1"/>
            </p:cNvSpPr>
            <p:nvPr/>
          </p:nvSpPr>
          <p:spPr bwMode="auto">
            <a:xfrm>
              <a:off x="3661" y="336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76" name="Rectangle 63"/>
            <p:cNvSpPr>
              <a:spLocks noChangeArrowheads="1"/>
            </p:cNvSpPr>
            <p:nvPr/>
          </p:nvSpPr>
          <p:spPr bwMode="auto">
            <a:xfrm>
              <a:off x="3661" y="3476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30777" name="Rectangle 55"/>
            <p:cNvSpPr>
              <a:spLocks noChangeArrowheads="1"/>
            </p:cNvSpPr>
            <p:nvPr/>
          </p:nvSpPr>
          <p:spPr bwMode="auto">
            <a:xfrm>
              <a:off x="3888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Kp</a:t>
              </a:r>
            </a:p>
          </p:txBody>
        </p:sp>
        <p:sp>
          <p:nvSpPr>
            <p:cNvPr id="30778" name="Rectangle 56"/>
            <p:cNvSpPr>
              <a:spLocks noChangeArrowheads="1"/>
            </p:cNvSpPr>
            <p:nvPr/>
          </p:nvSpPr>
          <p:spPr bwMode="auto">
            <a:xfrm>
              <a:off x="4206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Ki</a:t>
              </a:r>
            </a:p>
          </p:txBody>
        </p:sp>
        <p:sp>
          <p:nvSpPr>
            <p:cNvPr id="30779" name="Rectangle 57"/>
            <p:cNvSpPr>
              <a:spLocks noChangeArrowheads="1"/>
            </p:cNvSpPr>
            <p:nvPr/>
          </p:nvSpPr>
          <p:spPr bwMode="auto">
            <a:xfrm>
              <a:off x="4524" y="3363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Kd</a:t>
              </a:r>
            </a:p>
          </p:txBody>
        </p:sp>
        <p:sp>
          <p:nvSpPr>
            <p:cNvPr id="30780" name="Rectangle 58"/>
            <p:cNvSpPr>
              <a:spLocks noChangeArrowheads="1"/>
            </p:cNvSpPr>
            <p:nvPr/>
          </p:nvSpPr>
          <p:spPr bwMode="auto">
            <a:xfrm>
              <a:off x="4841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max</a:t>
              </a:r>
            </a:p>
          </p:txBody>
        </p:sp>
        <p:sp>
          <p:nvSpPr>
            <p:cNvPr id="30781" name="Rectangle 59"/>
            <p:cNvSpPr>
              <a:spLocks noChangeArrowheads="1"/>
            </p:cNvSpPr>
            <p:nvPr/>
          </p:nvSpPr>
          <p:spPr bwMode="auto">
            <a:xfrm>
              <a:off x="5159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min</a:t>
              </a:r>
            </a:p>
          </p:txBody>
        </p:sp>
        <p:sp>
          <p:nvSpPr>
            <p:cNvPr id="30782" name="Rectangle 64"/>
            <p:cNvSpPr>
              <a:spLocks noChangeArrowheads="1"/>
            </p:cNvSpPr>
            <p:nvPr/>
          </p:nvSpPr>
          <p:spPr bwMode="auto">
            <a:xfrm>
              <a:off x="3888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0.3</a:t>
              </a:r>
            </a:p>
          </p:txBody>
        </p:sp>
        <p:sp>
          <p:nvSpPr>
            <p:cNvPr id="30783" name="Rectangle 65"/>
            <p:cNvSpPr>
              <a:spLocks noChangeArrowheads="1"/>
            </p:cNvSpPr>
            <p:nvPr/>
          </p:nvSpPr>
          <p:spPr bwMode="auto">
            <a:xfrm>
              <a:off x="4206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0.1</a:t>
              </a:r>
            </a:p>
          </p:txBody>
        </p:sp>
        <p:sp>
          <p:nvSpPr>
            <p:cNvPr id="30784" name="Rectangle 66"/>
            <p:cNvSpPr>
              <a:spLocks noChangeArrowheads="1"/>
            </p:cNvSpPr>
            <p:nvPr/>
          </p:nvSpPr>
          <p:spPr bwMode="auto">
            <a:xfrm>
              <a:off x="4524" y="3476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0.31</a:t>
              </a:r>
            </a:p>
          </p:txBody>
        </p:sp>
        <p:sp>
          <p:nvSpPr>
            <p:cNvPr id="30785" name="Rectangle 67"/>
            <p:cNvSpPr>
              <a:spLocks noChangeArrowheads="1"/>
            </p:cNvSpPr>
            <p:nvPr/>
          </p:nvSpPr>
          <p:spPr bwMode="auto">
            <a:xfrm>
              <a:off x="4841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1.0</a:t>
              </a:r>
            </a:p>
          </p:txBody>
        </p:sp>
        <p:sp>
          <p:nvSpPr>
            <p:cNvPr id="30786" name="Rectangle 68"/>
            <p:cNvSpPr>
              <a:spLocks noChangeArrowheads="1"/>
            </p:cNvSpPr>
            <p:nvPr/>
          </p:nvSpPr>
          <p:spPr bwMode="auto">
            <a:xfrm>
              <a:off x="5159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-1.0</a:t>
              </a:r>
            </a:p>
          </p:txBody>
        </p:sp>
        <p:sp>
          <p:nvSpPr>
            <p:cNvPr id="30787" name="Text Box 71"/>
            <p:cNvSpPr txBox="1">
              <a:spLocks noChangeArrowheads="1"/>
            </p:cNvSpPr>
            <p:nvPr/>
          </p:nvSpPr>
          <p:spPr bwMode="auto">
            <a:xfrm>
              <a:off x="3637" y="3345"/>
              <a:ext cx="26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>
                  <a:solidFill>
                    <a:schemeClr val="bg1"/>
                  </a:solidFill>
                </a:rPr>
                <a:t>名前</a:t>
              </a:r>
            </a:p>
          </p:txBody>
        </p:sp>
        <p:sp>
          <p:nvSpPr>
            <p:cNvPr id="30788" name="Text Box 72"/>
            <p:cNvSpPr txBox="1">
              <a:spLocks noChangeArrowheads="1"/>
            </p:cNvSpPr>
            <p:nvPr/>
          </p:nvSpPr>
          <p:spPr bwMode="auto">
            <a:xfrm>
              <a:off x="3678" y="3452"/>
              <a:ext cx="18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900">
                  <a:solidFill>
                    <a:schemeClr val="bg1"/>
                  </a:solidFill>
                </a:rPr>
                <a:t>値</a:t>
              </a:r>
            </a:p>
          </p:txBody>
        </p:sp>
        <p:sp>
          <p:nvSpPr>
            <p:cNvPr id="30789" name="Rectangle 73"/>
            <p:cNvSpPr>
              <a:spLocks noChangeArrowheads="1"/>
            </p:cNvSpPr>
            <p:nvPr/>
          </p:nvSpPr>
          <p:spPr bwMode="auto">
            <a:xfrm>
              <a:off x="3208" y="3363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90" name="Text Box 74"/>
            <p:cNvSpPr txBox="1">
              <a:spLocks noChangeArrowheads="1"/>
            </p:cNvSpPr>
            <p:nvPr/>
          </p:nvSpPr>
          <p:spPr bwMode="auto">
            <a:xfrm>
              <a:off x="3193" y="3368"/>
              <a:ext cx="4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chemeClr val="bg1"/>
                  </a:solidFill>
                </a:rPr>
                <a:t>modeC</a:t>
              </a:r>
              <a:endParaRPr lang="ja-JP" altLang="en-US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22"/>
          <p:cNvGrpSpPr>
            <a:grpSpLocks/>
          </p:cNvGrpSpPr>
          <p:nvPr/>
        </p:nvGrpSpPr>
        <p:grpSpPr bwMode="auto">
          <a:xfrm>
            <a:off x="1162503" y="2492896"/>
            <a:ext cx="3265492" cy="1992313"/>
            <a:chOff x="3334" y="1253"/>
            <a:chExt cx="2057" cy="1255"/>
          </a:xfrm>
        </p:grpSpPr>
        <p:sp>
          <p:nvSpPr>
            <p:cNvPr id="30735" name="Rectangle 669"/>
            <p:cNvSpPr>
              <a:spLocks noChangeArrowheads="1"/>
            </p:cNvSpPr>
            <p:nvPr/>
          </p:nvSpPr>
          <p:spPr bwMode="auto">
            <a:xfrm>
              <a:off x="3465" y="1253"/>
              <a:ext cx="1796" cy="1255"/>
            </a:xfrm>
            <a:prstGeom prst="rect">
              <a:avLst/>
            </a:prstGeom>
            <a:solidFill>
              <a:srgbClr val="84C22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3" name="Group 673"/>
            <p:cNvGrpSpPr>
              <a:grpSpLocks/>
            </p:cNvGrpSpPr>
            <p:nvPr/>
          </p:nvGrpSpPr>
          <p:grpSpPr bwMode="auto">
            <a:xfrm>
              <a:off x="3334" y="1711"/>
              <a:ext cx="259" cy="135"/>
              <a:chOff x="3969" y="3340"/>
              <a:chExt cx="126" cy="66"/>
            </a:xfrm>
          </p:grpSpPr>
          <p:sp>
            <p:nvSpPr>
              <p:cNvPr id="30773" name="Rectangle 674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4" name="Rectangle 675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4" name="Group 678"/>
            <p:cNvGrpSpPr>
              <a:grpSpLocks/>
            </p:cNvGrpSpPr>
            <p:nvPr/>
          </p:nvGrpSpPr>
          <p:grpSpPr bwMode="auto">
            <a:xfrm>
              <a:off x="5134" y="1710"/>
              <a:ext cx="257" cy="137"/>
              <a:chOff x="4546" y="3642"/>
              <a:chExt cx="125" cy="67"/>
            </a:xfrm>
          </p:grpSpPr>
          <p:sp>
            <p:nvSpPr>
              <p:cNvPr id="30771" name="Rectangle 679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2" name="Rectangle 680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30738" name="Rectangle 681"/>
            <p:cNvSpPr>
              <a:spLocks noChangeArrowheads="1"/>
            </p:cNvSpPr>
            <p:nvPr/>
          </p:nvSpPr>
          <p:spPr bwMode="auto">
            <a:xfrm>
              <a:off x="4451" y="1643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u="sng"/>
                <a:t> </a:t>
              </a:r>
              <a:r>
                <a:rPr lang="en-US" altLang="ja-JP" sz="1600" i="1" u="sng"/>
                <a:t>Ki</a:t>
              </a:r>
              <a:r>
                <a:rPr lang="en-US" altLang="ja-JP" sz="1600" u="sng"/>
                <a:t> </a:t>
              </a:r>
            </a:p>
            <a:p>
              <a:pPr algn="ctr"/>
              <a:r>
                <a:rPr lang="en-US" altLang="ja-JP" sz="1600" i="1"/>
                <a:t>s</a:t>
              </a:r>
            </a:p>
          </p:txBody>
        </p:sp>
        <p:sp>
          <p:nvSpPr>
            <p:cNvPr id="30739" name="Rectangle 682"/>
            <p:cNvSpPr>
              <a:spLocks noChangeArrowheads="1"/>
            </p:cNvSpPr>
            <p:nvPr/>
          </p:nvSpPr>
          <p:spPr bwMode="auto">
            <a:xfrm>
              <a:off x="4449" y="1977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/>
                <a:t>Kds</a:t>
              </a:r>
            </a:p>
          </p:txBody>
        </p:sp>
        <p:sp>
          <p:nvSpPr>
            <p:cNvPr id="30740" name="Oval 684"/>
            <p:cNvSpPr>
              <a:spLocks noChangeArrowheads="1"/>
            </p:cNvSpPr>
            <p:nvPr/>
          </p:nvSpPr>
          <p:spPr bwMode="auto">
            <a:xfrm>
              <a:off x="4962" y="1726"/>
              <a:ext cx="101" cy="105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+</a:t>
              </a:r>
            </a:p>
          </p:txBody>
        </p:sp>
        <p:sp>
          <p:nvSpPr>
            <p:cNvPr id="30741" name="Oval 685"/>
            <p:cNvSpPr>
              <a:spLocks noChangeArrowheads="1"/>
            </p:cNvSpPr>
            <p:nvPr/>
          </p:nvSpPr>
          <p:spPr bwMode="auto">
            <a:xfrm>
              <a:off x="4270" y="1751"/>
              <a:ext cx="56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cxnSp>
          <p:nvCxnSpPr>
            <p:cNvPr id="30742" name="AutoShape 687"/>
            <p:cNvCxnSpPr>
              <a:cxnSpLocks noChangeShapeType="1"/>
              <a:stCxn id="30738" idx="3"/>
              <a:endCxn id="30740" idx="2"/>
            </p:cNvCxnSpPr>
            <p:nvPr/>
          </p:nvCxnSpPr>
          <p:spPr bwMode="auto">
            <a:xfrm>
              <a:off x="4868" y="1779"/>
              <a:ext cx="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3" name="AutoShape 688"/>
            <p:cNvCxnSpPr>
              <a:cxnSpLocks noChangeShapeType="1"/>
            </p:cNvCxnSpPr>
            <p:nvPr/>
          </p:nvCxnSpPr>
          <p:spPr bwMode="auto">
            <a:xfrm>
              <a:off x="4314" y="1779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4" name="AutoShape 689"/>
            <p:cNvCxnSpPr>
              <a:cxnSpLocks noChangeShapeType="1"/>
              <a:stCxn id="30741" idx="6"/>
              <a:endCxn id="30738" idx="1"/>
            </p:cNvCxnSpPr>
            <p:nvPr/>
          </p:nvCxnSpPr>
          <p:spPr bwMode="auto">
            <a:xfrm>
              <a:off x="4326" y="1779"/>
              <a:ext cx="1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5" name="AutoShape 690"/>
            <p:cNvCxnSpPr>
              <a:cxnSpLocks noChangeShapeType="1"/>
              <a:stCxn id="30741" idx="4"/>
              <a:endCxn id="30739" idx="1"/>
            </p:cNvCxnSpPr>
            <p:nvPr/>
          </p:nvCxnSpPr>
          <p:spPr bwMode="auto">
            <a:xfrm rot="16200000" flipH="1">
              <a:off x="4220" y="1884"/>
              <a:ext cx="307" cy="15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30746" name="AutoShape 691"/>
            <p:cNvCxnSpPr>
              <a:cxnSpLocks noChangeShapeType="1"/>
              <a:stCxn id="30739" idx="3"/>
              <a:endCxn id="30740" idx="4"/>
            </p:cNvCxnSpPr>
            <p:nvPr/>
          </p:nvCxnSpPr>
          <p:spPr bwMode="auto">
            <a:xfrm flipV="1">
              <a:off x="4866" y="1831"/>
              <a:ext cx="147" cy="28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47" name="Oval 693"/>
            <p:cNvSpPr>
              <a:spLocks noChangeArrowheads="1"/>
            </p:cNvSpPr>
            <p:nvPr/>
          </p:nvSpPr>
          <p:spPr bwMode="auto">
            <a:xfrm>
              <a:off x="4117" y="1727"/>
              <a:ext cx="101" cy="104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500"/>
            </a:p>
          </p:txBody>
        </p:sp>
        <p:cxnSp>
          <p:nvCxnSpPr>
            <p:cNvPr id="30748" name="AutoShape 694"/>
            <p:cNvCxnSpPr>
              <a:cxnSpLocks noChangeShapeType="1"/>
              <a:stCxn id="30747" idx="6"/>
              <a:endCxn id="30741" idx="2"/>
            </p:cNvCxnSpPr>
            <p:nvPr/>
          </p:nvCxnSpPr>
          <p:spPr bwMode="auto">
            <a:xfrm>
              <a:off x="4218" y="1779"/>
              <a:ext cx="5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0749" name="Oval 695"/>
            <p:cNvSpPr>
              <a:spLocks noChangeArrowheads="1"/>
            </p:cNvSpPr>
            <p:nvPr/>
          </p:nvSpPr>
          <p:spPr bwMode="auto">
            <a:xfrm>
              <a:off x="4161" y="1861"/>
              <a:ext cx="76" cy="72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ja-JP" altLang="en-US" sz="1200"/>
                <a:t>－</a:t>
              </a:r>
              <a:endParaRPr lang="en-US" altLang="ja-JP" sz="1200"/>
            </a:p>
          </p:txBody>
        </p:sp>
        <p:cxnSp>
          <p:nvCxnSpPr>
            <p:cNvPr id="30750" name="AutoShape 698"/>
            <p:cNvCxnSpPr>
              <a:cxnSpLocks noChangeShapeType="1"/>
              <a:stCxn id="30740" idx="6"/>
              <a:endCxn id="30772" idx="1"/>
            </p:cNvCxnSpPr>
            <p:nvPr/>
          </p:nvCxnSpPr>
          <p:spPr bwMode="auto">
            <a:xfrm>
              <a:off x="5063" y="1779"/>
              <a:ext cx="7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0751" name="Rectangle 719"/>
            <p:cNvSpPr>
              <a:spLocks noChangeArrowheads="1"/>
            </p:cNvSpPr>
            <p:nvPr/>
          </p:nvSpPr>
          <p:spPr bwMode="auto">
            <a:xfrm>
              <a:off x="4449" y="1310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/>
                <a:t>Kp</a:t>
              </a:r>
            </a:p>
          </p:txBody>
        </p:sp>
        <p:cxnSp>
          <p:nvCxnSpPr>
            <p:cNvPr id="30752" name="AutoShape 720"/>
            <p:cNvCxnSpPr>
              <a:cxnSpLocks noChangeShapeType="1"/>
              <a:stCxn id="30751" idx="3"/>
              <a:endCxn id="30740" idx="0"/>
            </p:cNvCxnSpPr>
            <p:nvPr/>
          </p:nvCxnSpPr>
          <p:spPr bwMode="auto">
            <a:xfrm>
              <a:off x="4866" y="1446"/>
              <a:ext cx="147" cy="28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30753" name="AutoShape 721"/>
            <p:cNvCxnSpPr>
              <a:cxnSpLocks noChangeShapeType="1"/>
              <a:stCxn id="30741" idx="0"/>
              <a:endCxn id="30751" idx="1"/>
            </p:cNvCxnSpPr>
            <p:nvPr/>
          </p:nvCxnSpPr>
          <p:spPr bwMode="auto">
            <a:xfrm rot="-5400000">
              <a:off x="4221" y="1523"/>
              <a:ext cx="305" cy="15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54" name="Text Box 722"/>
            <p:cNvSpPr txBox="1">
              <a:spLocks noChangeArrowheads="1"/>
            </p:cNvSpPr>
            <p:nvPr/>
          </p:nvSpPr>
          <p:spPr bwMode="auto">
            <a:xfrm>
              <a:off x="3758" y="2289"/>
              <a:ext cx="150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dirty="0" smtClean="0"/>
                <a:t>PID Controller Component</a:t>
              </a:r>
              <a:endParaRPr lang="ja-JP" altLang="en-US" sz="1600" dirty="0"/>
            </a:p>
          </p:txBody>
        </p:sp>
        <p:grpSp>
          <p:nvGrpSpPr>
            <p:cNvPr id="5" name="Group 806"/>
            <p:cNvGrpSpPr>
              <a:grpSpLocks/>
            </p:cNvGrpSpPr>
            <p:nvPr/>
          </p:nvGrpSpPr>
          <p:grpSpPr bwMode="auto">
            <a:xfrm>
              <a:off x="3335" y="2095"/>
              <a:ext cx="259" cy="135"/>
              <a:chOff x="3969" y="3340"/>
              <a:chExt cx="126" cy="66"/>
            </a:xfrm>
          </p:grpSpPr>
          <p:sp>
            <p:nvSpPr>
              <p:cNvPr id="30769" name="Rectangle 807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0" name="Rectangle 808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6" name="Group 817"/>
            <p:cNvGrpSpPr>
              <a:grpSpLocks/>
            </p:cNvGrpSpPr>
            <p:nvPr/>
          </p:nvGrpSpPr>
          <p:grpSpPr bwMode="auto">
            <a:xfrm>
              <a:off x="3691" y="1643"/>
              <a:ext cx="341" cy="272"/>
              <a:chOff x="3261" y="1151"/>
              <a:chExt cx="420" cy="272"/>
            </a:xfrm>
          </p:grpSpPr>
          <p:sp>
            <p:nvSpPr>
              <p:cNvPr id="30761" name="Rectangle 805"/>
              <p:cNvSpPr>
                <a:spLocks noChangeArrowheads="1"/>
              </p:cNvSpPr>
              <p:nvPr/>
            </p:nvSpPr>
            <p:spPr bwMode="auto">
              <a:xfrm>
                <a:off x="3261" y="1151"/>
                <a:ext cx="417" cy="272"/>
              </a:xfrm>
              <a:prstGeom prst="rect">
                <a:avLst/>
              </a:prstGeom>
              <a:solidFill>
                <a:srgbClr val="EAEAEA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i="1"/>
              </a:p>
            </p:txBody>
          </p:sp>
          <p:grpSp>
            <p:nvGrpSpPr>
              <p:cNvPr id="7" name="Group 816"/>
              <p:cNvGrpSpPr>
                <a:grpSpLocks/>
              </p:cNvGrpSpPr>
              <p:nvPr/>
            </p:nvGrpSpPr>
            <p:grpSpPr bwMode="auto">
              <a:xfrm>
                <a:off x="3261" y="1166"/>
                <a:ext cx="420" cy="238"/>
                <a:chOff x="2441" y="3521"/>
                <a:chExt cx="523" cy="238"/>
              </a:xfrm>
            </p:grpSpPr>
            <p:sp>
              <p:nvSpPr>
                <p:cNvPr id="30763" name="Line 809"/>
                <p:cNvSpPr>
                  <a:spLocks noChangeShapeType="1"/>
                </p:cNvSpPr>
                <p:nvPr/>
              </p:nvSpPr>
              <p:spPr bwMode="auto">
                <a:xfrm>
                  <a:off x="2703" y="3521"/>
                  <a:ext cx="0" cy="238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30764" name="Line 810"/>
                <p:cNvSpPr>
                  <a:spLocks noChangeShapeType="1"/>
                </p:cNvSpPr>
                <p:nvPr/>
              </p:nvSpPr>
              <p:spPr bwMode="auto">
                <a:xfrm>
                  <a:off x="2441" y="3640"/>
                  <a:ext cx="523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grpSp>
              <p:nvGrpSpPr>
                <p:cNvPr id="8" name="Group 815"/>
                <p:cNvGrpSpPr>
                  <a:grpSpLocks/>
                </p:cNvGrpSpPr>
                <p:nvPr/>
              </p:nvGrpSpPr>
              <p:grpSpPr bwMode="auto">
                <a:xfrm>
                  <a:off x="2463" y="3569"/>
                  <a:ext cx="478" cy="142"/>
                  <a:chOff x="2459" y="3747"/>
                  <a:chExt cx="478" cy="142"/>
                </a:xfrm>
              </p:grpSpPr>
              <p:sp>
                <p:nvSpPr>
                  <p:cNvPr id="30766" name="Line 8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5" y="3747"/>
                    <a:ext cx="142" cy="14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30767" name="Line 813"/>
                  <p:cNvSpPr>
                    <a:spLocks noChangeShapeType="1"/>
                  </p:cNvSpPr>
                  <p:nvPr/>
                </p:nvSpPr>
                <p:spPr bwMode="auto">
                  <a:xfrm>
                    <a:off x="2767" y="3747"/>
                    <a:ext cx="17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30768" name="Line 814"/>
                  <p:cNvSpPr>
                    <a:spLocks noChangeShapeType="1"/>
                  </p:cNvSpPr>
                  <p:nvPr/>
                </p:nvSpPr>
                <p:spPr bwMode="auto">
                  <a:xfrm>
                    <a:off x="2459" y="3889"/>
                    <a:ext cx="17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</p:grpSp>
          </p:grpSp>
        </p:grpSp>
        <p:cxnSp>
          <p:nvCxnSpPr>
            <p:cNvPr id="30757" name="AutoShape 818"/>
            <p:cNvCxnSpPr>
              <a:cxnSpLocks noChangeShapeType="1"/>
              <a:stCxn id="30764" idx="1"/>
              <a:endCxn id="30747" idx="2"/>
            </p:cNvCxnSpPr>
            <p:nvPr/>
          </p:nvCxnSpPr>
          <p:spPr bwMode="auto">
            <a:xfrm>
              <a:off x="4032" y="1777"/>
              <a:ext cx="8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58" name="AutoShape 819"/>
            <p:cNvCxnSpPr>
              <a:cxnSpLocks noChangeShapeType="1"/>
              <a:stCxn id="30774" idx="3"/>
              <a:endCxn id="30761" idx="1"/>
            </p:cNvCxnSpPr>
            <p:nvPr/>
          </p:nvCxnSpPr>
          <p:spPr bwMode="auto">
            <a:xfrm>
              <a:off x="3593" y="1779"/>
              <a:ext cx="9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59" name="AutoShape 820"/>
            <p:cNvCxnSpPr>
              <a:cxnSpLocks noChangeShapeType="1"/>
              <a:stCxn id="30770" idx="3"/>
              <a:endCxn id="30747" idx="4"/>
            </p:cNvCxnSpPr>
            <p:nvPr/>
          </p:nvCxnSpPr>
          <p:spPr bwMode="auto">
            <a:xfrm flipV="1">
              <a:off x="3594" y="1831"/>
              <a:ext cx="574" cy="33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60" name="Text Box 821"/>
            <p:cNvSpPr txBox="1">
              <a:spLocks noChangeArrowheads="1"/>
            </p:cNvSpPr>
            <p:nvPr/>
          </p:nvSpPr>
          <p:spPr bwMode="auto">
            <a:xfrm>
              <a:off x="3682" y="1489"/>
              <a:ext cx="34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000" dirty="0" smtClean="0"/>
                <a:t>Limiter</a:t>
              </a:r>
              <a:endParaRPr lang="ja-JP" altLang="en-US" sz="1000" dirty="0"/>
            </a:p>
          </p:txBody>
        </p:sp>
      </p:grpSp>
      <p:sp>
        <p:nvSpPr>
          <p:cNvPr id="135" name="四角形吹き出し 134"/>
          <p:cNvSpPr/>
          <p:nvPr/>
        </p:nvSpPr>
        <p:spPr>
          <a:xfrm>
            <a:off x="4716016" y="2492896"/>
            <a:ext cx="4032448" cy="1944216"/>
          </a:xfrm>
          <a:prstGeom prst="wedgeRectCallout">
            <a:avLst>
              <a:gd name="adj1" fmla="val -64124"/>
              <a:gd name="adj2" fmla="val 1730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コンフィギュレーション</a:t>
            </a:r>
          </a:p>
        </p:txBody>
      </p:sp>
      <p:grpSp>
        <p:nvGrpSpPr>
          <p:cNvPr id="9" name="Group 803"/>
          <p:cNvGrpSpPr>
            <a:grpSpLocks/>
          </p:cNvGrpSpPr>
          <p:nvPr/>
        </p:nvGrpSpPr>
        <p:grpSpPr bwMode="auto">
          <a:xfrm>
            <a:off x="4932040" y="2708920"/>
            <a:ext cx="3625850" cy="431800"/>
            <a:chOff x="3188" y="2702"/>
            <a:chExt cx="2284" cy="272"/>
          </a:xfrm>
        </p:grpSpPr>
        <p:sp>
          <p:nvSpPr>
            <p:cNvPr id="30807" name="Rectangle 54"/>
            <p:cNvSpPr>
              <a:spLocks noChangeArrowheads="1"/>
            </p:cNvSpPr>
            <p:nvPr/>
          </p:nvSpPr>
          <p:spPr bwMode="auto">
            <a:xfrm>
              <a:off x="3656" y="2720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808" name="Rectangle 63"/>
            <p:cNvSpPr>
              <a:spLocks noChangeArrowheads="1"/>
            </p:cNvSpPr>
            <p:nvPr/>
          </p:nvSpPr>
          <p:spPr bwMode="auto">
            <a:xfrm>
              <a:off x="3656" y="283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0809" name="Rectangle 55"/>
            <p:cNvSpPr>
              <a:spLocks noChangeArrowheads="1"/>
            </p:cNvSpPr>
            <p:nvPr/>
          </p:nvSpPr>
          <p:spPr bwMode="auto">
            <a:xfrm>
              <a:off x="3883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Kp</a:t>
              </a:r>
            </a:p>
          </p:txBody>
        </p:sp>
        <p:sp>
          <p:nvSpPr>
            <p:cNvPr id="30810" name="Rectangle 56"/>
            <p:cNvSpPr>
              <a:spLocks noChangeArrowheads="1"/>
            </p:cNvSpPr>
            <p:nvPr/>
          </p:nvSpPr>
          <p:spPr bwMode="auto">
            <a:xfrm>
              <a:off x="4201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Ki</a:t>
              </a:r>
            </a:p>
          </p:txBody>
        </p:sp>
        <p:sp>
          <p:nvSpPr>
            <p:cNvPr id="30811" name="Rectangle 57"/>
            <p:cNvSpPr>
              <a:spLocks noChangeArrowheads="1"/>
            </p:cNvSpPr>
            <p:nvPr/>
          </p:nvSpPr>
          <p:spPr bwMode="auto">
            <a:xfrm>
              <a:off x="4519" y="2720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Kd</a:t>
              </a:r>
            </a:p>
          </p:txBody>
        </p:sp>
        <p:sp>
          <p:nvSpPr>
            <p:cNvPr id="30812" name="Rectangle 58"/>
            <p:cNvSpPr>
              <a:spLocks noChangeArrowheads="1"/>
            </p:cNvSpPr>
            <p:nvPr/>
          </p:nvSpPr>
          <p:spPr bwMode="auto">
            <a:xfrm>
              <a:off x="4836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max</a:t>
              </a:r>
            </a:p>
          </p:txBody>
        </p:sp>
        <p:sp>
          <p:nvSpPr>
            <p:cNvPr id="30813" name="Rectangle 59"/>
            <p:cNvSpPr>
              <a:spLocks noChangeArrowheads="1"/>
            </p:cNvSpPr>
            <p:nvPr/>
          </p:nvSpPr>
          <p:spPr bwMode="auto">
            <a:xfrm>
              <a:off x="5154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min</a:t>
              </a:r>
            </a:p>
          </p:txBody>
        </p:sp>
        <p:sp>
          <p:nvSpPr>
            <p:cNvPr id="30814" name="Rectangle 64"/>
            <p:cNvSpPr>
              <a:spLocks noChangeArrowheads="1"/>
            </p:cNvSpPr>
            <p:nvPr/>
          </p:nvSpPr>
          <p:spPr bwMode="auto">
            <a:xfrm>
              <a:off x="3883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0.6</a:t>
              </a:r>
            </a:p>
          </p:txBody>
        </p:sp>
        <p:sp>
          <p:nvSpPr>
            <p:cNvPr id="30815" name="Rectangle 65"/>
            <p:cNvSpPr>
              <a:spLocks noChangeArrowheads="1"/>
            </p:cNvSpPr>
            <p:nvPr/>
          </p:nvSpPr>
          <p:spPr bwMode="auto">
            <a:xfrm>
              <a:off x="4201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0.01</a:t>
              </a:r>
            </a:p>
          </p:txBody>
        </p:sp>
        <p:sp>
          <p:nvSpPr>
            <p:cNvPr id="30816" name="Rectangle 66"/>
            <p:cNvSpPr>
              <a:spLocks noChangeArrowheads="1"/>
            </p:cNvSpPr>
            <p:nvPr/>
          </p:nvSpPr>
          <p:spPr bwMode="auto">
            <a:xfrm>
              <a:off x="4519" y="2833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0.4</a:t>
              </a:r>
            </a:p>
          </p:txBody>
        </p:sp>
        <p:sp>
          <p:nvSpPr>
            <p:cNvPr id="30817" name="Rectangle 67"/>
            <p:cNvSpPr>
              <a:spLocks noChangeArrowheads="1"/>
            </p:cNvSpPr>
            <p:nvPr/>
          </p:nvSpPr>
          <p:spPr bwMode="auto">
            <a:xfrm>
              <a:off x="4836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5.0</a:t>
              </a:r>
            </a:p>
          </p:txBody>
        </p:sp>
        <p:sp>
          <p:nvSpPr>
            <p:cNvPr id="30818" name="Rectangle 68"/>
            <p:cNvSpPr>
              <a:spLocks noChangeArrowheads="1"/>
            </p:cNvSpPr>
            <p:nvPr/>
          </p:nvSpPr>
          <p:spPr bwMode="auto">
            <a:xfrm>
              <a:off x="5154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-5.0</a:t>
              </a:r>
            </a:p>
          </p:txBody>
        </p:sp>
        <p:sp>
          <p:nvSpPr>
            <p:cNvPr id="30819" name="Text Box 71"/>
            <p:cNvSpPr txBox="1">
              <a:spLocks noChangeArrowheads="1"/>
            </p:cNvSpPr>
            <p:nvPr/>
          </p:nvSpPr>
          <p:spPr bwMode="auto">
            <a:xfrm>
              <a:off x="3632" y="2702"/>
              <a:ext cx="29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chemeClr val="bg1"/>
                  </a:solidFill>
                </a:rPr>
                <a:t>Name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820" name="Text Box 72"/>
            <p:cNvSpPr txBox="1">
              <a:spLocks noChangeArrowheads="1"/>
            </p:cNvSpPr>
            <p:nvPr/>
          </p:nvSpPr>
          <p:spPr bwMode="auto">
            <a:xfrm>
              <a:off x="3630" y="2829"/>
              <a:ext cx="28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chemeClr val="bg1"/>
                  </a:solidFill>
                </a:rPr>
                <a:t>Value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821" name="Rectangle 73"/>
            <p:cNvSpPr>
              <a:spLocks noChangeArrowheads="1"/>
            </p:cNvSpPr>
            <p:nvPr/>
          </p:nvSpPr>
          <p:spPr bwMode="auto">
            <a:xfrm>
              <a:off x="3203" y="2720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822" name="Text Box 74"/>
            <p:cNvSpPr txBox="1">
              <a:spLocks noChangeArrowheads="1"/>
            </p:cNvSpPr>
            <p:nvPr/>
          </p:nvSpPr>
          <p:spPr bwMode="auto">
            <a:xfrm>
              <a:off x="3188" y="2725"/>
              <a:ext cx="49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chemeClr val="bg1"/>
                  </a:solidFill>
                </a:rPr>
                <a:t>modeA</a:t>
              </a:r>
              <a:endParaRPr lang="ja-JP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804"/>
          <p:cNvGrpSpPr>
            <a:grpSpLocks/>
          </p:cNvGrpSpPr>
          <p:nvPr/>
        </p:nvGrpSpPr>
        <p:grpSpPr bwMode="auto">
          <a:xfrm>
            <a:off x="4936802" y="3245506"/>
            <a:ext cx="3625850" cy="434976"/>
            <a:chOff x="3191" y="3040"/>
            <a:chExt cx="2284" cy="274"/>
          </a:xfrm>
        </p:grpSpPr>
        <p:sp>
          <p:nvSpPr>
            <p:cNvPr id="30791" name="Rectangle 54"/>
            <p:cNvSpPr>
              <a:spLocks noChangeArrowheads="1"/>
            </p:cNvSpPr>
            <p:nvPr/>
          </p:nvSpPr>
          <p:spPr bwMode="auto">
            <a:xfrm>
              <a:off x="3659" y="3058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92" name="Rectangle 63"/>
            <p:cNvSpPr>
              <a:spLocks noChangeArrowheads="1"/>
            </p:cNvSpPr>
            <p:nvPr/>
          </p:nvSpPr>
          <p:spPr bwMode="auto">
            <a:xfrm>
              <a:off x="3659" y="3171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93" name="Rectangle 55"/>
            <p:cNvSpPr>
              <a:spLocks noChangeArrowheads="1"/>
            </p:cNvSpPr>
            <p:nvPr/>
          </p:nvSpPr>
          <p:spPr bwMode="auto">
            <a:xfrm>
              <a:off x="3886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Kp</a:t>
              </a:r>
            </a:p>
          </p:txBody>
        </p:sp>
        <p:sp>
          <p:nvSpPr>
            <p:cNvPr id="30794" name="Rectangle 56"/>
            <p:cNvSpPr>
              <a:spLocks noChangeArrowheads="1"/>
            </p:cNvSpPr>
            <p:nvPr/>
          </p:nvSpPr>
          <p:spPr bwMode="auto">
            <a:xfrm>
              <a:off x="4204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Ki</a:t>
              </a:r>
            </a:p>
          </p:txBody>
        </p:sp>
        <p:sp>
          <p:nvSpPr>
            <p:cNvPr id="30795" name="Rectangle 57"/>
            <p:cNvSpPr>
              <a:spLocks noChangeArrowheads="1"/>
            </p:cNvSpPr>
            <p:nvPr/>
          </p:nvSpPr>
          <p:spPr bwMode="auto">
            <a:xfrm>
              <a:off x="4522" y="3058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Kd</a:t>
              </a:r>
            </a:p>
          </p:txBody>
        </p:sp>
        <p:sp>
          <p:nvSpPr>
            <p:cNvPr id="30796" name="Rectangle 58"/>
            <p:cNvSpPr>
              <a:spLocks noChangeArrowheads="1"/>
            </p:cNvSpPr>
            <p:nvPr/>
          </p:nvSpPr>
          <p:spPr bwMode="auto">
            <a:xfrm>
              <a:off x="4839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max</a:t>
              </a:r>
            </a:p>
          </p:txBody>
        </p:sp>
        <p:sp>
          <p:nvSpPr>
            <p:cNvPr id="30797" name="Rectangle 59"/>
            <p:cNvSpPr>
              <a:spLocks noChangeArrowheads="1"/>
            </p:cNvSpPr>
            <p:nvPr/>
          </p:nvSpPr>
          <p:spPr bwMode="auto">
            <a:xfrm>
              <a:off x="5157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min</a:t>
              </a:r>
            </a:p>
          </p:txBody>
        </p:sp>
        <p:sp>
          <p:nvSpPr>
            <p:cNvPr id="30798" name="Rectangle 64"/>
            <p:cNvSpPr>
              <a:spLocks noChangeArrowheads="1"/>
            </p:cNvSpPr>
            <p:nvPr/>
          </p:nvSpPr>
          <p:spPr bwMode="auto">
            <a:xfrm>
              <a:off x="3886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0.8</a:t>
              </a:r>
            </a:p>
          </p:txBody>
        </p:sp>
        <p:sp>
          <p:nvSpPr>
            <p:cNvPr id="30799" name="Rectangle 65"/>
            <p:cNvSpPr>
              <a:spLocks noChangeArrowheads="1"/>
            </p:cNvSpPr>
            <p:nvPr/>
          </p:nvSpPr>
          <p:spPr bwMode="auto">
            <a:xfrm>
              <a:off x="4204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0.0</a:t>
              </a:r>
            </a:p>
          </p:txBody>
        </p:sp>
        <p:sp>
          <p:nvSpPr>
            <p:cNvPr id="30800" name="Rectangle 66"/>
            <p:cNvSpPr>
              <a:spLocks noChangeArrowheads="1"/>
            </p:cNvSpPr>
            <p:nvPr/>
          </p:nvSpPr>
          <p:spPr bwMode="auto">
            <a:xfrm>
              <a:off x="4522" y="3171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0.01</a:t>
              </a:r>
            </a:p>
          </p:txBody>
        </p:sp>
        <p:sp>
          <p:nvSpPr>
            <p:cNvPr id="30801" name="Rectangle 67"/>
            <p:cNvSpPr>
              <a:spLocks noChangeArrowheads="1"/>
            </p:cNvSpPr>
            <p:nvPr/>
          </p:nvSpPr>
          <p:spPr bwMode="auto">
            <a:xfrm>
              <a:off x="4839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10.0</a:t>
              </a:r>
            </a:p>
          </p:txBody>
        </p:sp>
        <p:sp>
          <p:nvSpPr>
            <p:cNvPr id="30802" name="Rectangle 68"/>
            <p:cNvSpPr>
              <a:spLocks noChangeArrowheads="1"/>
            </p:cNvSpPr>
            <p:nvPr/>
          </p:nvSpPr>
          <p:spPr bwMode="auto">
            <a:xfrm>
              <a:off x="5157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-10.0</a:t>
              </a:r>
            </a:p>
          </p:txBody>
        </p:sp>
        <p:sp>
          <p:nvSpPr>
            <p:cNvPr id="30803" name="Text Box 71"/>
            <p:cNvSpPr txBox="1">
              <a:spLocks noChangeArrowheads="1"/>
            </p:cNvSpPr>
            <p:nvPr/>
          </p:nvSpPr>
          <p:spPr bwMode="auto">
            <a:xfrm>
              <a:off x="3635" y="3040"/>
              <a:ext cx="29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chemeClr val="bg1"/>
                  </a:solidFill>
                </a:rPr>
                <a:t>Name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804" name="Text Box 72"/>
            <p:cNvSpPr txBox="1">
              <a:spLocks noChangeArrowheads="1"/>
            </p:cNvSpPr>
            <p:nvPr/>
          </p:nvSpPr>
          <p:spPr bwMode="auto">
            <a:xfrm>
              <a:off x="3630" y="3169"/>
              <a:ext cx="28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chemeClr val="bg1"/>
                  </a:solidFill>
                </a:rPr>
                <a:t>Value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805" name="Rectangle 73"/>
            <p:cNvSpPr>
              <a:spLocks noChangeArrowheads="1"/>
            </p:cNvSpPr>
            <p:nvPr/>
          </p:nvSpPr>
          <p:spPr bwMode="auto">
            <a:xfrm>
              <a:off x="3206" y="3058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806" name="Text Box 74"/>
            <p:cNvSpPr txBox="1">
              <a:spLocks noChangeArrowheads="1"/>
            </p:cNvSpPr>
            <p:nvPr/>
          </p:nvSpPr>
          <p:spPr bwMode="auto">
            <a:xfrm>
              <a:off x="3191" y="3063"/>
              <a:ext cx="49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chemeClr val="bg1"/>
                  </a:solidFill>
                </a:rPr>
                <a:t>modeB</a:t>
              </a:r>
              <a:endParaRPr lang="ja-JP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802"/>
          <p:cNvGrpSpPr>
            <a:grpSpLocks/>
          </p:cNvGrpSpPr>
          <p:nvPr/>
        </p:nvGrpSpPr>
        <p:grpSpPr bwMode="auto">
          <a:xfrm>
            <a:off x="4939977" y="3783663"/>
            <a:ext cx="3625850" cy="436563"/>
            <a:chOff x="3193" y="3345"/>
            <a:chExt cx="2284" cy="275"/>
          </a:xfrm>
        </p:grpSpPr>
        <p:sp>
          <p:nvSpPr>
            <p:cNvPr id="30775" name="Rectangle 54"/>
            <p:cNvSpPr>
              <a:spLocks noChangeArrowheads="1"/>
            </p:cNvSpPr>
            <p:nvPr/>
          </p:nvSpPr>
          <p:spPr bwMode="auto">
            <a:xfrm>
              <a:off x="3661" y="336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76" name="Rectangle 63"/>
            <p:cNvSpPr>
              <a:spLocks noChangeArrowheads="1"/>
            </p:cNvSpPr>
            <p:nvPr/>
          </p:nvSpPr>
          <p:spPr bwMode="auto">
            <a:xfrm>
              <a:off x="3661" y="3476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30777" name="Rectangle 55"/>
            <p:cNvSpPr>
              <a:spLocks noChangeArrowheads="1"/>
            </p:cNvSpPr>
            <p:nvPr/>
          </p:nvSpPr>
          <p:spPr bwMode="auto">
            <a:xfrm>
              <a:off x="3888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Kp</a:t>
              </a:r>
            </a:p>
          </p:txBody>
        </p:sp>
        <p:sp>
          <p:nvSpPr>
            <p:cNvPr id="30778" name="Rectangle 56"/>
            <p:cNvSpPr>
              <a:spLocks noChangeArrowheads="1"/>
            </p:cNvSpPr>
            <p:nvPr/>
          </p:nvSpPr>
          <p:spPr bwMode="auto">
            <a:xfrm>
              <a:off x="4206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Ki</a:t>
              </a:r>
            </a:p>
          </p:txBody>
        </p:sp>
        <p:sp>
          <p:nvSpPr>
            <p:cNvPr id="30779" name="Rectangle 57"/>
            <p:cNvSpPr>
              <a:spLocks noChangeArrowheads="1"/>
            </p:cNvSpPr>
            <p:nvPr/>
          </p:nvSpPr>
          <p:spPr bwMode="auto">
            <a:xfrm>
              <a:off x="4524" y="3363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Kd</a:t>
              </a:r>
            </a:p>
          </p:txBody>
        </p:sp>
        <p:sp>
          <p:nvSpPr>
            <p:cNvPr id="30780" name="Rectangle 58"/>
            <p:cNvSpPr>
              <a:spLocks noChangeArrowheads="1"/>
            </p:cNvSpPr>
            <p:nvPr/>
          </p:nvSpPr>
          <p:spPr bwMode="auto">
            <a:xfrm>
              <a:off x="4841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max</a:t>
              </a:r>
            </a:p>
          </p:txBody>
        </p:sp>
        <p:sp>
          <p:nvSpPr>
            <p:cNvPr id="30781" name="Rectangle 59"/>
            <p:cNvSpPr>
              <a:spLocks noChangeArrowheads="1"/>
            </p:cNvSpPr>
            <p:nvPr/>
          </p:nvSpPr>
          <p:spPr bwMode="auto">
            <a:xfrm>
              <a:off x="5159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min</a:t>
              </a:r>
            </a:p>
          </p:txBody>
        </p:sp>
        <p:sp>
          <p:nvSpPr>
            <p:cNvPr id="30782" name="Rectangle 64"/>
            <p:cNvSpPr>
              <a:spLocks noChangeArrowheads="1"/>
            </p:cNvSpPr>
            <p:nvPr/>
          </p:nvSpPr>
          <p:spPr bwMode="auto">
            <a:xfrm>
              <a:off x="3888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0.3</a:t>
              </a:r>
            </a:p>
          </p:txBody>
        </p:sp>
        <p:sp>
          <p:nvSpPr>
            <p:cNvPr id="30783" name="Rectangle 65"/>
            <p:cNvSpPr>
              <a:spLocks noChangeArrowheads="1"/>
            </p:cNvSpPr>
            <p:nvPr/>
          </p:nvSpPr>
          <p:spPr bwMode="auto">
            <a:xfrm>
              <a:off x="4206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0.1</a:t>
              </a:r>
            </a:p>
          </p:txBody>
        </p:sp>
        <p:sp>
          <p:nvSpPr>
            <p:cNvPr id="30784" name="Rectangle 66"/>
            <p:cNvSpPr>
              <a:spLocks noChangeArrowheads="1"/>
            </p:cNvSpPr>
            <p:nvPr/>
          </p:nvSpPr>
          <p:spPr bwMode="auto">
            <a:xfrm>
              <a:off x="4524" y="3476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0.31</a:t>
              </a:r>
            </a:p>
          </p:txBody>
        </p:sp>
        <p:sp>
          <p:nvSpPr>
            <p:cNvPr id="30785" name="Rectangle 67"/>
            <p:cNvSpPr>
              <a:spLocks noChangeArrowheads="1"/>
            </p:cNvSpPr>
            <p:nvPr/>
          </p:nvSpPr>
          <p:spPr bwMode="auto">
            <a:xfrm>
              <a:off x="4841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1.0</a:t>
              </a:r>
            </a:p>
          </p:txBody>
        </p:sp>
        <p:sp>
          <p:nvSpPr>
            <p:cNvPr id="30786" name="Rectangle 68"/>
            <p:cNvSpPr>
              <a:spLocks noChangeArrowheads="1"/>
            </p:cNvSpPr>
            <p:nvPr/>
          </p:nvSpPr>
          <p:spPr bwMode="auto">
            <a:xfrm>
              <a:off x="5159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-1.0</a:t>
              </a:r>
            </a:p>
          </p:txBody>
        </p:sp>
        <p:sp>
          <p:nvSpPr>
            <p:cNvPr id="30787" name="Text Box 71"/>
            <p:cNvSpPr txBox="1">
              <a:spLocks noChangeArrowheads="1"/>
            </p:cNvSpPr>
            <p:nvPr/>
          </p:nvSpPr>
          <p:spPr bwMode="auto">
            <a:xfrm>
              <a:off x="3637" y="3345"/>
              <a:ext cx="29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chemeClr val="bg1"/>
                  </a:solidFill>
                </a:rPr>
                <a:t>Name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788" name="Text Box 72"/>
            <p:cNvSpPr txBox="1">
              <a:spLocks noChangeArrowheads="1"/>
            </p:cNvSpPr>
            <p:nvPr/>
          </p:nvSpPr>
          <p:spPr bwMode="auto">
            <a:xfrm>
              <a:off x="3642" y="3475"/>
              <a:ext cx="28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chemeClr val="bg1"/>
                  </a:solidFill>
                </a:rPr>
                <a:t>Value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789" name="Rectangle 73"/>
            <p:cNvSpPr>
              <a:spLocks noChangeArrowheads="1"/>
            </p:cNvSpPr>
            <p:nvPr/>
          </p:nvSpPr>
          <p:spPr bwMode="auto">
            <a:xfrm>
              <a:off x="3208" y="3363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90" name="Text Box 74"/>
            <p:cNvSpPr txBox="1">
              <a:spLocks noChangeArrowheads="1"/>
            </p:cNvSpPr>
            <p:nvPr/>
          </p:nvSpPr>
          <p:spPr bwMode="auto">
            <a:xfrm>
              <a:off x="3193" y="3368"/>
              <a:ext cx="4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chemeClr val="bg1"/>
                  </a:solidFill>
                </a:rPr>
                <a:t>modeC</a:t>
              </a:r>
              <a:endParaRPr lang="ja-JP" altLang="en-US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22"/>
          <p:cNvGrpSpPr>
            <a:grpSpLocks/>
          </p:cNvGrpSpPr>
          <p:nvPr/>
        </p:nvGrpSpPr>
        <p:grpSpPr bwMode="auto">
          <a:xfrm>
            <a:off x="1162503" y="2492896"/>
            <a:ext cx="3265492" cy="1992313"/>
            <a:chOff x="3334" y="1253"/>
            <a:chExt cx="2057" cy="1255"/>
          </a:xfrm>
        </p:grpSpPr>
        <p:sp>
          <p:nvSpPr>
            <p:cNvPr id="30735" name="Rectangle 669"/>
            <p:cNvSpPr>
              <a:spLocks noChangeArrowheads="1"/>
            </p:cNvSpPr>
            <p:nvPr/>
          </p:nvSpPr>
          <p:spPr bwMode="auto">
            <a:xfrm>
              <a:off x="3465" y="1253"/>
              <a:ext cx="1796" cy="1255"/>
            </a:xfrm>
            <a:prstGeom prst="rect">
              <a:avLst/>
            </a:prstGeom>
            <a:solidFill>
              <a:srgbClr val="84C22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3" name="Group 673"/>
            <p:cNvGrpSpPr>
              <a:grpSpLocks/>
            </p:cNvGrpSpPr>
            <p:nvPr/>
          </p:nvGrpSpPr>
          <p:grpSpPr bwMode="auto">
            <a:xfrm>
              <a:off x="3334" y="1711"/>
              <a:ext cx="259" cy="135"/>
              <a:chOff x="3969" y="3340"/>
              <a:chExt cx="126" cy="66"/>
            </a:xfrm>
          </p:grpSpPr>
          <p:sp>
            <p:nvSpPr>
              <p:cNvPr id="30773" name="Rectangle 674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4" name="Rectangle 675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4" name="Group 678"/>
            <p:cNvGrpSpPr>
              <a:grpSpLocks/>
            </p:cNvGrpSpPr>
            <p:nvPr/>
          </p:nvGrpSpPr>
          <p:grpSpPr bwMode="auto">
            <a:xfrm>
              <a:off x="5134" y="1710"/>
              <a:ext cx="257" cy="137"/>
              <a:chOff x="4546" y="3642"/>
              <a:chExt cx="125" cy="67"/>
            </a:xfrm>
          </p:grpSpPr>
          <p:sp>
            <p:nvSpPr>
              <p:cNvPr id="30771" name="Rectangle 679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2" name="Rectangle 680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30738" name="Rectangle 681"/>
            <p:cNvSpPr>
              <a:spLocks noChangeArrowheads="1"/>
            </p:cNvSpPr>
            <p:nvPr/>
          </p:nvSpPr>
          <p:spPr bwMode="auto">
            <a:xfrm>
              <a:off x="4451" y="1643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u="sng"/>
                <a:t> </a:t>
              </a:r>
              <a:r>
                <a:rPr lang="en-US" altLang="ja-JP" sz="1600" i="1" u="sng"/>
                <a:t>Ki</a:t>
              </a:r>
              <a:r>
                <a:rPr lang="en-US" altLang="ja-JP" sz="1600" u="sng"/>
                <a:t> </a:t>
              </a:r>
            </a:p>
            <a:p>
              <a:pPr algn="ctr"/>
              <a:r>
                <a:rPr lang="en-US" altLang="ja-JP" sz="1600" i="1"/>
                <a:t>s</a:t>
              </a:r>
            </a:p>
          </p:txBody>
        </p:sp>
        <p:sp>
          <p:nvSpPr>
            <p:cNvPr id="30739" name="Rectangle 682"/>
            <p:cNvSpPr>
              <a:spLocks noChangeArrowheads="1"/>
            </p:cNvSpPr>
            <p:nvPr/>
          </p:nvSpPr>
          <p:spPr bwMode="auto">
            <a:xfrm>
              <a:off x="4449" y="1977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/>
                <a:t>Kds</a:t>
              </a:r>
            </a:p>
          </p:txBody>
        </p:sp>
        <p:sp>
          <p:nvSpPr>
            <p:cNvPr id="30740" name="Oval 684"/>
            <p:cNvSpPr>
              <a:spLocks noChangeArrowheads="1"/>
            </p:cNvSpPr>
            <p:nvPr/>
          </p:nvSpPr>
          <p:spPr bwMode="auto">
            <a:xfrm>
              <a:off x="4962" y="1726"/>
              <a:ext cx="101" cy="105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200"/>
                <a:t>+</a:t>
              </a:r>
            </a:p>
          </p:txBody>
        </p:sp>
        <p:sp>
          <p:nvSpPr>
            <p:cNvPr id="30741" name="Oval 685"/>
            <p:cNvSpPr>
              <a:spLocks noChangeArrowheads="1"/>
            </p:cNvSpPr>
            <p:nvPr/>
          </p:nvSpPr>
          <p:spPr bwMode="auto">
            <a:xfrm>
              <a:off x="4270" y="1751"/>
              <a:ext cx="56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cxnSp>
          <p:nvCxnSpPr>
            <p:cNvPr id="30742" name="AutoShape 687"/>
            <p:cNvCxnSpPr>
              <a:cxnSpLocks noChangeShapeType="1"/>
              <a:stCxn id="30738" idx="3"/>
              <a:endCxn id="30740" idx="2"/>
            </p:cNvCxnSpPr>
            <p:nvPr/>
          </p:nvCxnSpPr>
          <p:spPr bwMode="auto">
            <a:xfrm>
              <a:off x="4868" y="1779"/>
              <a:ext cx="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3" name="AutoShape 688"/>
            <p:cNvCxnSpPr>
              <a:cxnSpLocks noChangeShapeType="1"/>
            </p:cNvCxnSpPr>
            <p:nvPr/>
          </p:nvCxnSpPr>
          <p:spPr bwMode="auto">
            <a:xfrm>
              <a:off x="4314" y="1779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4" name="AutoShape 689"/>
            <p:cNvCxnSpPr>
              <a:cxnSpLocks noChangeShapeType="1"/>
              <a:stCxn id="30741" idx="6"/>
              <a:endCxn id="30738" idx="1"/>
            </p:cNvCxnSpPr>
            <p:nvPr/>
          </p:nvCxnSpPr>
          <p:spPr bwMode="auto">
            <a:xfrm>
              <a:off x="4326" y="1779"/>
              <a:ext cx="1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45" name="AutoShape 690"/>
            <p:cNvCxnSpPr>
              <a:cxnSpLocks noChangeShapeType="1"/>
              <a:stCxn id="30741" idx="4"/>
              <a:endCxn id="30739" idx="1"/>
            </p:cNvCxnSpPr>
            <p:nvPr/>
          </p:nvCxnSpPr>
          <p:spPr bwMode="auto">
            <a:xfrm rot="16200000" flipH="1">
              <a:off x="4220" y="1884"/>
              <a:ext cx="307" cy="15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30746" name="AutoShape 691"/>
            <p:cNvCxnSpPr>
              <a:cxnSpLocks noChangeShapeType="1"/>
              <a:stCxn id="30739" idx="3"/>
              <a:endCxn id="30740" idx="4"/>
            </p:cNvCxnSpPr>
            <p:nvPr/>
          </p:nvCxnSpPr>
          <p:spPr bwMode="auto">
            <a:xfrm flipV="1">
              <a:off x="4866" y="1831"/>
              <a:ext cx="147" cy="28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47" name="Oval 693"/>
            <p:cNvSpPr>
              <a:spLocks noChangeArrowheads="1"/>
            </p:cNvSpPr>
            <p:nvPr/>
          </p:nvSpPr>
          <p:spPr bwMode="auto">
            <a:xfrm>
              <a:off x="4117" y="1727"/>
              <a:ext cx="101" cy="104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500"/>
            </a:p>
          </p:txBody>
        </p:sp>
        <p:cxnSp>
          <p:nvCxnSpPr>
            <p:cNvPr id="30748" name="AutoShape 694"/>
            <p:cNvCxnSpPr>
              <a:cxnSpLocks noChangeShapeType="1"/>
              <a:stCxn id="30747" idx="6"/>
              <a:endCxn id="30741" idx="2"/>
            </p:cNvCxnSpPr>
            <p:nvPr/>
          </p:nvCxnSpPr>
          <p:spPr bwMode="auto">
            <a:xfrm>
              <a:off x="4218" y="1779"/>
              <a:ext cx="5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0749" name="Oval 695"/>
            <p:cNvSpPr>
              <a:spLocks noChangeArrowheads="1"/>
            </p:cNvSpPr>
            <p:nvPr/>
          </p:nvSpPr>
          <p:spPr bwMode="auto">
            <a:xfrm>
              <a:off x="4161" y="1861"/>
              <a:ext cx="76" cy="72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ja-JP" altLang="en-US" sz="1200"/>
                <a:t>－</a:t>
              </a:r>
              <a:endParaRPr lang="en-US" altLang="ja-JP" sz="1200"/>
            </a:p>
          </p:txBody>
        </p:sp>
        <p:cxnSp>
          <p:nvCxnSpPr>
            <p:cNvPr id="30750" name="AutoShape 698"/>
            <p:cNvCxnSpPr>
              <a:cxnSpLocks noChangeShapeType="1"/>
              <a:stCxn id="30740" idx="6"/>
              <a:endCxn id="30772" idx="1"/>
            </p:cNvCxnSpPr>
            <p:nvPr/>
          </p:nvCxnSpPr>
          <p:spPr bwMode="auto">
            <a:xfrm>
              <a:off x="5063" y="1779"/>
              <a:ext cx="7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0751" name="Rectangle 719"/>
            <p:cNvSpPr>
              <a:spLocks noChangeArrowheads="1"/>
            </p:cNvSpPr>
            <p:nvPr/>
          </p:nvSpPr>
          <p:spPr bwMode="auto">
            <a:xfrm>
              <a:off x="4449" y="1310"/>
              <a:ext cx="417" cy="2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/>
                <a:t>Kp</a:t>
              </a:r>
            </a:p>
          </p:txBody>
        </p:sp>
        <p:cxnSp>
          <p:nvCxnSpPr>
            <p:cNvPr id="30752" name="AutoShape 720"/>
            <p:cNvCxnSpPr>
              <a:cxnSpLocks noChangeShapeType="1"/>
              <a:stCxn id="30751" idx="3"/>
              <a:endCxn id="30740" idx="0"/>
            </p:cNvCxnSpPr>
            <p:nvPr/>
          </p:nvCxnSpPr>
          <p:spPr bwMode="auto">
            <a:xfrm>
              <a:off x="4866" y="1446"/>
              <a:ext cx="147" cy="28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30753" name="AutoShape 721"/>
            <p:cNvCxnSpPr>
              <a:cxnSpLocks noChangeShapeType="1"/>
              <a:stCxn id="30741" idx="0"/>
              <a:endCxn id="30751" idx="1"/>
            </p:cNvCxnSpPr>
            <p:nvPr/>
          </p:nvCxnSpPr>
          <p:spPr bwMode="auto">
            <a:xfrm rot="-5400000">
              <a:off x="4221" y="1523"/>
              <a:ext cx="305" cy="15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54" name="Text Box 722"/>
            <p:cNvSpPr txBox="1">
              <a:spLocks noChangeArrowheads="1"/>
            </p:cNvSpPr>
            <p:nvPr/>
          </p:nvSpPr>
          <p:spPr bwMode="auto">
            <a:xfrm>
              <a:off x="3758" y="2289"/>
              <a:ext cx="150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dirty="0" smtClean="0"/>
                <a:t>PID Controller Component</a:t>
              </a:r>
              <a:endParaRPr lang="ja-JP" altLang="en-US" sz="1600" dirty="0"/>
            </a:p>
          </p:txBody>
        </p:sp>
        <p:grpSp>
          <p:nvGrpSpPr>
            <p:cNvPr id="5" name="Group 806"/>
            <p:cNvGrpSpPr>
              <a:grpSpLocks/>
            </p:cNvGrpSpPr>
            <p:nvPr/>
          </p:nvGrpSpPr>
          <p:grpSpPr bwMode="auto">
            <a:xfrm>
              <a:off x="3335" y="2095"/>
              <a:ext cx="259" cy="135"/>
              <a:chOff x="3969" y="3340"/>
              <a:chExt cx="126" cy="66"/>
            </a:xfrm>
          </p:grpSpPr>
          <p:sp>
            <p:nvSpPr>
              <p:cNvPr id="30769" name="Rectangle 807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770" name="Rectangle 808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noFill/>
              <a:ln w="9525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6" name="Group 817"/>
            <p:cNvGrpSpPr>
              <a:grpSpLocks/>
            </p:cNvGrpSpPr>
            <p:nvPr/>
          </p:nvGrpSpPr>
          <p:grpSpPr bwMode="auto">
            <a:xfrm>
              <a:off x="3691" y="1643"/>
              <a:ext cx="341" cy="272"/>
              <a:chOff x="3261" y="1151"/>
              <a:chExt cx="420" cy="272"/>
            </a:xfrm>
          </p:grpSpPr>
          <p:sp>
            <p:nvSpPr>
              <p:cNvPr id="30761" name="Rectangle 805"/>
              <p:cNvSpPr>
                <a:spLocks noChangeArrowheads="1"/>
              </p:cNvSpPr>
              <p:nvPr/>
            </p:nvSpPr>
            <p:spPr bwMode="auto">
              <a:xfrm>
                <a:off x="3261" y="1151"/>
                <a:ext cx="417" cy="272"/>
              </a:xfrm>
              <a:prstGeom prst="rect">
                <a:avLst/>
              </a:prstGeom>
              <a:solidFill>
                <a:srgbClr val="EAEAEA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i="1"/>
              </a:p>
            </p:txBody>
          </p:sp>
          <p:grpSp>
            <p:nvGrpSpPr>
              <p:cNvPr id="7" name="Group 816"/>
              <p:cNvGrpSpPr>
                <a:grpSpLocks/>
              </p:cNvGrpSpPr>
              <p:nvPr/>
            </p:nvGrpSpPr>
            <p:grpSpPr bwMode="auto">
              <a:xfrm>
                <a:off x="3261" y="1166"/>
                <a:ext cx="420" cy="238"/>
                <a:chOff x="2441" y="3521"/>
                <a:chExt cx="523" cy="238"/>
              </a:xfrm>
            </p:grpSpPr>
            <p:sp>
              <p:nvSpPr>
                <p:cNvPr id="30763" name="Line 809"/>
                <p:cNvSpPr>
                  <a:spLocks noChangeShapeType="1"/>
                </p:cNvSpPr>
                <p:nvPr/>
              </p:nvSpPr>
              <p:spPr bwMode="auto">
                <a:xfrm>
                  <a:off x="2703" y="3521"/>
                  <a:ext cx="0" cy="238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30764" name="Line 810"/>
                <p:cNvSpPr>
                  <a:spLocks noChangeShapeType="1"/>
                </p:cNvSpPr>
                <p:nvPr/>
              </p:nvSpPr>
              <p:spPr bwMode="auto">
                <a:xfrm>
                  <a:off x="2441" y="3640"/>
                  <a:ext cx="523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grpSp>
              <p:nvGrpSpPr>
                <p:cNvPr id="8" name="Group 815"/>
                <p:cNvGrpSpPr>
                  <a:grpSpLocks/>
                </p:cNvGrpSpPr>
                <p:nvPr/>
              </p:nvGrpSpPr>
              <p:grpSpPr bwMode="auto">
                <a:xfrm>
                  <a:off x="2463" y="3569"/>
                  <a:ext cx="478" cy="142"/>
                  <a:chOff x="2459" y="3747"/>
                  <a:chExt cx="478" cy="142"/>
                </a:xfrm>
              </p:grpSpPr>
              <p:sp>
                <p:nvSpPr>
                  <p:cNvPr id="30766" name="Line 8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5" y="3747"/>
                    <a:ext cx="142" cy="14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30767" name="Line 813"/>
                  <p:cNvSpPr>
                    <a:spLocks noChangeShapeType="1"/>
                  </p:cNvSpPr>
                  <p:nvPr/>
                </p:nvSpPr>
                <p:spPr bwMode="auto">
                  <a:xfrm>
                    <a:off x="2767" y="3747"/>
                    <a:ext cx="17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30768" name="Line 814"/>
                  <p:cNvSpPr>
                    <a:spLocks noChangeShapeType="1"/>
                  </p:cNvSpPr>
                  <p:nvPr/>
                </p:nvSpPr>
                <p:spPr bwMode="auto">
                  <a:xfrm>
                    <a:off x="2459" y="3889"/>
                    <a:ext cx="170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</p:grpSp>
          </p:grpSp>
        </p:grpSp>
        <p:cxnSp>
          <p:nvCxnSpPr>
            <p:cNvPr id="30757" name="AutoShape 818"/>
            <p:cNvCxnSpPr>
              <a:cxnSpLocks noChangeShapeType="1"/>
              <a:stCxn id="30764" idx="1"/>
              <a:endCxn id="30747" idx="2"/>
            </p:cNvCxnSpPr>
            <p:nvPr/>
          </p:nvCxnSpPr>
          <p:spPr bwMode="auto">
            <a:xfrm>
              <a:off x="4032" y="1777"/>
              <a:ext cx="8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58" name="AutoShape 819"/>
            <p:cNvCxnSpPr>
              <a:cxnSpLocks noChangeShapeType="1"/>
              <a:stCxn id="30774" idx="3"/>
              <a:endCxn id="30761" idx="1"/>
            </p:cNvCxnSpPr>
            <p:nvPr/>
          </p:nvCxnSpPr>
          <p:spPr bwMode="auto">
            <a:xfrm>
              <a:off x="3593" y="1779"/>
              <a:ext cx="9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759" name="AutoShape 820"/>
            <p:cNvCxnSpPr>
              <a:cxnSpLocks noChangeShapeType="1"/>
              <a:stCxn id="30770" idx="3"/>
              <a:endCxn id="30747" idx="4"/>
            </p:cNvCxnSpPr>
            <p:nvPr/>
          </p:nvCxnSpPr>
          <p:spPr bwMode="auto">
            <a:xfrm flipV="1">
              <a:off x="3594" y="1831"/>
              <a:ext cx="574" cy="33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30760" name="Text Box 821"/>
            <p:cNvSpPr txBox="1">
              <a:spLocks noChangeArrowheads="1"/>
            </p:cNvSpPr>
            <p:nvPr/>
          </p:nvSpPr>
          <p:spPr bwMode="auto">
            <a:xfrm>
              <a:off x="3682" y="1489"/>
              <a:ext cx="34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000" dirty="0" smtClean="0"/>
                <a:t>Limiter</a:t>
              </a:r>
              <a:endParaRPr lang="ja-JP" altLang="en-US" sz="1000" dirty="0"/>
            </a:p>
          </p:txBody>
        </p:sp>
      </p:grpSp>
      <p:sp>
        <p:nvSpPr>
          <p:cNvPr id="135" name="四角形吹き出し 134"/>
          <p:cNvSpPr/>
          <p:nvPr/>
        </p:nvSpPr>
        <p:spPr>
          <a:xfrm>
            <a:off x="4716016" y="2492896"/>
            <a:ext cx="4032448" cy="1944216"/>
          </a:xfrm>
          <a:prstGeom prst="wedgeRectCallout">
            <a:avLst>
              <a:gd name="adj1" fmla="val -64124"/>
              <a:gd name="adj2" fmla="val 1730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コンフィギュレーション</a:t>
            </a:r>
          </a:p>
        </p:txBody>
      </p:sp>
      <p:grpSp>
        <p:nvGrpSpPr>
          <p:cNvPr id="9" name="Group 803"/>
          <p:cNvGrpSpPr>
            <a:grpSpLocks/>
          </p:cNvGrpSpPr>
          <p:nvPr/>
        </p:nvGrpSpPr>
        <p:grpSpPr bwMode="auto">
          <a:xfrm>
            <a:off x="4932040" y="2708920"/>
            <a:ext cx="3625850" cy="431800"/>
            <a:chOff x="3188" y="2702"/>
            <a:chExt cx="2284" cy="272"/>
          </a:xfrm>
        </p:grpSpPr>
        <p:sp>
          <p:nvSpPr>
            <p:cNvPr id="30807" name="Rectangle 54"/>
            <p:cNvSpPr>
              <a:spLocks noChangeArrowheads="1"/>
            </p:cNvSpPr>
            <p:nvPr/>
          </p:nvSpPr>
          <p:spPr bwMode="auto">
            <a:xfrm>
              <a:off x="3656" y="2720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808" name="Rectangle 63"/>
            <p:cNvSpPr>
              <a:spLocks noChangeArrowheads="1"/>
            </p:cNvSpPr>
            <p:nvPr/>
          </p:nvSpPr>
          <p:spPr bwMode="auto">
            <a:xfrm>
              <a:off x="3656" y="283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0809" name="Rectangle 55"/>
            <p:cNvSpPr>
              <a:spLocks noChangeArrowheads="1"/>
            </p:cNvSpPr>
            <p:nvPr/>
          </p:nvSpPr>
          <p:spPr bwMode="auto">
            <a:xfrm>
              <a:off x="3883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Kp</a:t>
              </a:r>
            </a:p>
          </p:txBody>
        </p:sp>
        <p:sp>
          <p:nvSpPr>
            <p:cNvPr id="30810" name="Rectangle 56"/>
            <p:cNvSpPr>
              <a:spLocks noChangeArrowheads="1"/>
            </p:cNvSpPr>
            <p:nvPr/>
          </p:nvSpPr>
          <p:spPr bwMode="auto">
            <a:xfrm>
              <a:off x="4201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Ki</a:t>
              </a:r>
            </a:p>
          </p:txBody>
        </p:sp>
        <p:sp>
          <p:nvSpPr>
            <p:cNvPr id="30811" name="Rectangle 57"/>
            <p:cNvSpPr>
              <a:spLocks noChangeArrowheads="1"/>
            </p:cNvSpPr>
            <p:nvPr/>
          </p:nvSpPr>
          <p:spPr bwMode="auto">
            <a:xfrm>
              <a:off x="4519" y="2720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Kd</a:t>
              </a:r>
            </a:p>
          </p:txBody>
        </p:sp>
        <p:sp>
          <p:nvSpPr>
            <p:cNvPr id="30812" name="Rectangle 58"/>
            <p:cNvSpPr>
              <a:spLocks noChangeArrowheads="1"/>
            </p:cNvSpPr>
            <p:nvPr/>
          </p:nvSpPr>
          <p:spPr bwMode="auto">
            <a:xfrm>
              <a:off x="4836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max</a:t>
              </a:r>
            </a:p>
          </p:txBody>
        </p:sp>
        <p:sp>
          <p:nvSpPr>
            <p:cNvPr id="30813" name="Rectangle 59"/>
            <p:cNvSpPr>
              <a:spLocks noChangeArrowheads="1"/>
            </p:cNvSpPr>
            <p:nvPr/>
          </p:nvSpPr>
          <p:spPr bwMode="auto">
            <a:xfrm>
              <a:off x="5154" y="2720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min</a:t>
              </a:r>
            </a:p>
          </p:txBody>
        </p:sp>
        <p:sp>
          <p:nvSpPr>
            <p:cNvPr id="30814" name="Rectangle 64"/>
            <p:cNvSpPr>
              <a:spLocks noChangeArrowheads="1"/>
            </p:cNvSpPr>
            <p:nvPr/>
          </p:nvSpPr>
          <p:spPr bwMode="auto">
            <a:xfrm>
              <a:off x="3883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0.6</a:t>
              </a:r>
            </a:p>
          </p:txBody>
        </p:sp>
        <p:sp>
          <p:nvSpPr>
            <p:cNvPr id="30815" name="Rectangle 65"/>
            <p:cNvSpPr>
              <a:spLocks noChangeArrowheads="1"/>
            </p:cNvSpPr>
            <p:nvPr/>
          </p:nvSpPr>
          <p:spPr bwMode="auto">
            <a:xfrm>
              <a:off x="4201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0.01</a:t>
              </a:r>
            </a:p>
          </p:txBody>
        </p:sp>
        <p:sp>
          <p:nvSpPr>
            <p:cNvPr id="30816" name="Rectangle 66"/>
            <p:cNvSpPr>
              <a:spLocks noChangeArrowheads="1"/>
            </p:cNvSpPr>
            <p:nvPr/>
          </p:nvSpPr>
          <p:spPr bwMode="auto">
            <a:xfrm>
              <a:off x="4519" y="2833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0.4</a:t>
              </a:r>
            </a:p>
          </p:txBody>
        </p:sp>
        <p:sp>
          <p:nvSpPr>
            <p:cNvPr id="30817" name="Rectangle 67"/>
            <p:cNvSpPr>
              <a:spLocks noChangeArrowheads="1"/>
            </p:cNvSpPr>
            <p:nvPr/>
          </p:nvSpPr>
          <p:spPr bwMode="auto">
            <a:xfrm>
              <a:off x="4836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5.0</a:t>
              </a:r>
            </a:p>
          </p:txBody>
        </p:sp>
        <p:sp>
          <p:nvSpPr>
            <p:cNvPr id="30818" name="Rectangle 68"/>
            <p:cNvSpPr>
              <a:spLocks noChangeArrowheads="1"/>
            </p:cNvSpPr>
            <p:nvPr/>
          </p:nvSpPr>
          <p:spPr bwMode="auto">
            <a:xfrm>
              <a:off x="5154" y="283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-5.0</a:t>
              </a:r>
            </a:p>
          </p:txBody>
        </p:sp>
        <p:sp>
          <p:nvSpPr>
            <p:cNvPr id="30819" name="Text Box 71"/>
            <p:cNvSpPr txBox="1">
              <a:spLocks noChangeArrowheads="1"/>
            </p:cNvSpPr>
            <p:nvPr/>
          </p:nvSpPr>
          <p:spPr bwMode="auto">
            <a:xfrm>
              <a:off x="3632" y="2702"/>
              <a:ext cx="29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chemeClr val="bg1"/>
                  </a:solidFill>
                </a:rPr>
                <a:t>Name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820" name="Text Box 72"/>
            <p:cNvSpPr txBox="1">
              <a:spLocks noChangeArrowheads="1"/>
            </p:cNvSpPr>
            <p:nvPr/>
          </p:nvSpPr>
          <p:spPr bwMode="auto">
            <a:xfrm>
              <a:off x="3630" y="2829"/>
              <a:ext cx="28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chemeClr val="bg1"/>
                  </a:solidFill>
                </a:rPr>
                <a:t>Value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821" name="Rectangle 73"/>
            <p:cNvSpPr>
              <a:spLocks noChangeArrowheads="1"/>
            </p:cNvSpPr>
            <p:nvPr/>
          </p:nvSpPr>
          <p:spPr bwMode="auto">
            <a:xfrm>
              <a:off x="3203" y="2720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822" name="Text Box 74"/>
            <p:cNvSpPr txBox="1">
              <a:spLocks noChangeArrowheads="1"/>
            </p:cNvSpPr>
            <p:nvPr/>
          </p:nvSpPr>
          <p:spPr bwMode="auto">
            <a:xfrm>
              <a:off x="3188" y="2725"/>
              <a:ext cx="49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dirty="0" err="1">
                  <a:solidFill>
                    <a:schemeClr val="bg1"/>
                  </a:solidFill>
                </a:rPr>
                <a:t>modeA</a:t>
              </a:r>
              <a:endParaRPr lang="ja-JP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804"/>
          <p:cNvGrpSpPr>
            <a:grpSpLocks/>
          </p:cNvGrpSpPr>
          <p:nvPr/>
        </p:nvGrpSpPr>
        <p:grpSpPr bwMode="auto">
          <a:xfrm>
            <a:off x="4936802" y="3245506"/>
            <a:ext cx="3625850" cy="434976"/>
            <a:chOff x="3191" y="3040"/>
            <a:chExt cx="2284" cy="274"/>
          </a:xfrm>
        </p:grpSpPr>
        <p:sp>
          <p:nvSpPr>
            <p:cNvPr id="30791" name="Rectangle 54"/>
            <p:cNvSpPr>
              <a:spLocks noChangeArrowheads="1"/>
            </p:cNvSpPr>
            <p:nvPr/>
          </p:nvSpPr>
          <p:spPr bwMode="auto">
            <a:xfrm>
              <a:off x="3659" y="3058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92" name="Rectangle 63"/>
            <p:cNvSpPr>
              <a:spLocks noChangeArrowheads="1"/>
            </p:cNvSpPr>
            <p:nvPr/>
          </p:nvSpPr>
          <p:spPr bwMode="auto">
            <a:xfrm>
              <a:off x="3659" y="3171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93" name="Rectangle 55"/>
            <p:cNvSpPr>
              <a:spLocks noChangeArrowheads="1"/>
            </p:cNvSpPr>
            <p:nvPr/>
          </p:nvSpPr>
          <p:spPr bwMode="auto">
            <a:xfrm>
              <a:off x="3886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Kp</a:t>
              </a:r>
            </a:p>
          </p:txBody>
        </p:sp>
        <p:sp>
          <p:nvSpPr>
            <p:cNvPr id="30794" name="Rectangle 56"/>
            <p:cNvSpPr>
              <a:spLocks noChangeArrowheads="1"/>
            </p:cNvSpPr>
            <p:nvPr/>
          </p:nvSpPr>
          <p:spPr bwMode="auto">
            <a:xfrm>
              <a:off x="4204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Ki</a:t>
              </a:r>
            </a:p>
          </p:txBody>
        </p:sp>
        <p:sp>
          <p:nvSpPr>
            <p:cNvPr id="30795" name="Rectangle 57"/>
            <p:cNvSpPr>
              <a:spLocks noChangeArrowheads="1"/>
            </p:cNvSpPr>
            <p:nvPr/>
          </p:nvSpPr>
          <p:spPr bwMode="auto">
            <a:xfrm>
              <a:off x="4522" y="3058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Kd</a:t>
              </a:r>
            </a:p>
          </p:txBody>
        </p:sp>
        <p:sp>
          <p:nvSpPr>
            <p:cNvPr id="30796" name="Rectangle 58"/>
            <p:cNvSpPr>
              <a:spLocks noChangeArrowheads="1"/>
            </p:cNvSpPr>
            <p:nvPr/>
          </p:nvSpPr>
          <p:spPr bwMode="auto">
            <a:xfrm>
              <a:off x="4839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max</a:t>
              </a:r>
            </a:p>
          </p:txBody>
        </p:sp>
        <p:sp>
          <p:nvSpPr>
            <p:cNvPr id="30797" name="Rectangle 59"/>
            <p:cNvSpPr>
              <a:spLocks noChangeArrowheads="1"/>
            </p:cNvSpPr>
            <p:nvPr/>
          </p:nvSpPr>
          <p:spPr bwMode="auto">
            <a:xfrm>
              <a:off x="5157" y="3058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min</a:t>
              </a:r>
            </a:p>
          </p:txBody>
        </p:sp>
        <p:sp>
          <p:nvSpPr>
            <p:cNvPr id="30798" name="Rectangle 64"/>
            <p:cNvSpPr>
              <a:spLocks noChangeArrowheads="1"/>
            </p:cNvSpPr>
            <p:nvPr/>
          </p:nvSpPr>
          <p:spPr bwMode="auto">
            <a:xfrm>
              <a:off x="3886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0.8</a:t>
              </a:r>
            </a:p>
          </p:txBody>
        </p:sp>
        <p:sp>
          <p:nvSpPr>
            <p:cNvPr id="30799" name="Rectangle 65"/>
            <p:cNvSpPr>
              <a:spLocks noChangeArrowheads="1"/>
            </p:cNvSpPr>
            <p:nvPr/>
          </p:nvSpPr>
          <p:spPr bwMode="auto">
            <a:xfrm>
              <a:off x="4204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0.0</a:t>
              </a:r>
            </a:p>
          </p:txBody>
        </p:sp>
        <p:sp>
          <p:nvSpPr>
            <p:cNvPr id="30800" name="Rectangle 66"/>
            <p:cNvSpPr>
              <a:spLocks noChangeArrowheads="1"/>
            </p:cNvSpPr>
            <p:nvPr/>
          </p:nvSpPr>
          <p:spPr bwMode="auto">
            <a:xfrm>
              <a:off x="4522" y="3171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0.01</a:t>
              </a:r>
            </a:p>
          </p:txBody>
        </p:sp>
        <p:sp>
          <p:nvSpPr>
            <p:cNvPr id="30801" name="Rectangle 67"/>
            <p:cNvSpPr>
              <a:spLocks noChangeArrowheads="1"/>
            </p:cNvSpPr>
            <p:nvPr/>
          </p:nvSpPr>
          <p:spPr bwMode="auto">
            <a:xfrm>
              <a:off x="4839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10.0</a:t>
              </a:r>
            </a:p>
          </p:txBody>
        </p:sp>
        <p:sp>
          <p:nvSpPr>
            <p:cNvPr id="30802" name="Rectangle 68"/>
            <p:cNvSpPr>
              <a:spLocks noChangeArrowheads="1"/>
            </p:cNvSpPr>
            <p:nvPr/>
          </p:nvSpPr>
          <p:spPr bwMode="auto">
            <a:xfrm>
              <a:off x="5157" y="3171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-10.0</a:t>
              </a:r>
            </a:p>
          </p:txBody>
        </p:sp>
        <p:sp>
          <p:nvSpPr>
            <p:cNvPr id="30803" name="Text Box 71"/>
            <p:cNvSpPr txBox="1">
              <a:spLocks noChangeArrowheads="1"/>
            </p:cNvSpPr>
            <p:nvPr/>
          </p:nvSpPr>
          <p:spPr bwMode="auto">
            <a:xfrm>
              <a:off x="3635" y="3040"/>
              <a:ext cx="29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chemeClr val="bg1"/>
                  </a:solidFill>
                </a:rPr>
                <a:t>Name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804" name="Text Box 72"/>
            <p:cNvSpPr txBox="1">
              <a:spLocks noChangeArrowheads="1"/>
            </p:cNvSpPr>
            <p:nvPr/>
          </p:nvSpPr>
          <p:spPr bwMode="auto">
            <a:xfrm>
              <a:off x="3630" y="3169"/>
              <a:ext cx="28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chemeClr val="bg1"/>
                  </a:solidFill>
                </a:rPr>
                <a:t>Value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805" name="Rectangle 73"/>
            <p:cNvSpPr>
              <a:spLocks noChangeArrowheads="1"/>
            </p:cNvSpPr>
            <p:nvPr/>
          </p:nvSpPr>
          <p:spPr bwMode="auto">
            <a:xfrm>
              <a:off x="3206" y="3058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806" name="Text Box 74"/>
            <p:cNvSpPr txBox="1">
              <a:spLocks noChangeArrowheads="1"/>
            </p:cNvSpPr>
            <p:nvPr/>
          </p:nvSpPr>
          <p:spPr bwMode="auto">
            <a:xfrm>
              <a:off x="3191" y="3063"/>
              <a:ext cx="49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chemeClr val="bg1"/>
                  </a:solidFill>
                </a:rPr>
                <a:t>modeB</a:t>
              </a:r>
              <a:endParaRPr lang="ja-JP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802"/>
          <p:cNvGrpSpPr>
            <a:grpSpLocks/>
          </p:cNvGrpSpPr>
          <p:nvPr/>
        </p:nvGrpSpPr>
        <p:grpSpPr bwMode="auto">
          <a:xfrm>
            <a:off x="4939977" y="3783663"/>
            <a:ext cx="3625850" cy="436563"/>
            <a:chOff x="3193" y="3345"/>
            <a:chExt cx="2284" cy="275"/>
          </a:xfrm>
        </p:grpSpPr>
        <p:sp>
          <p:nvSpPr>
            <p:cNvPr id="30775" name="Rectangle 54"/>
            <p:cNvSpPr>
              <a:spLocks noChangeArrowheads="1"/>
            </p:cNvSpPr>
            <p:nvPr/>
          </p:nvSpPr>
          <p:spPr bwMode="auto">
            <a:xfrm>
              <a:off x="3661" y="3363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76" name="Rectangle 63"/>
            <p:cNvSpPr>
              <a:spLocks noChangeArrowheads="1"/>
            </p:cNvSpPr>
            <p:nvPr/>
          </p:nvSpPr>
          <p:spPr bwMode="auto">
            <a:xfrm>
              <a:off x="3661" y="3476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30777" name="Rectangle 55"/>
            <p:cNvSpPr>
              <a:spLocks noChangeArrowheads="1"/>
            </p:cNvSpPr>
            <p:nvPr/>
          </p:nvSpPr>
          <p:spPr bwMode="auto">
            <a:xfrm>
              <a:off x="3888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Kp</a:t>
              </a:r>
            </a:p>
          </p:txBody>
        </p:sp>
        <p:sp>
          <p:nvSpPr>
            <p:cNvPr id="30778" name="Rectangle 56"/>
            <p:cNvSpPr>
              <a:spLocks noChangeArrowheads="1"/>
            </p:cNvSpPr>
            <p:nvPr/>
          </p:nvSpPr>
          <p:spPr bwMode="auto">
            <a:xfrm>
              <a:off x="4206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Ki</a:t>
              </a:r>
            </a:p>
          </p:txBody>
        </p:sp>
        <p:sp>
          <p:nvSpPr>
            <p:cNvPr id="30779" name="Rectangle 57"/>
            <p:cNvSpPr>
              <a:spLocks noChangeArrowheads="1"/>
            </p:cNvSpPr>
            <p:nvPr/>
          </p:nvSpPr>
          <p:spPr bwMode="auto">
            <a:xfrm>
              <a:off x="4524" y="3363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Kd</a:t>
              </a:r>
            </a:p>
          </p:txBody>
        </p:sp>
        <p:sp>
          <p:nvSpPr>
            <p:cNvPr id="30780" name="Rectangle 58"/>
            <p:cNvSpPr>
              <a:spLocks noChangeArrowheads="1"/>
            </p:cNvSpPr>
            <p:nvPr/>
          </p:nvSpPr>
          <p:spPr bwMode="auto">
            <a:xfrm>
              <a:off x="4841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max</a:t>
              </a:r>
            </a:p>
          </p:txBody>
        </p:sp>
        <p:sp>
          <p:nvSpPr>
            <p:cNvPr id="30781" name="Rectangle 59"/>
            <p:cNvSpPr>
              <a:spLocks noChangeArrowheads="1"/>
            </p:cNvSpPr>
            <p:nvPr/>
          </p:nvSpPr>
          <p:spPr bwMode="auto">
            <a:xfrm>
              <a:off x="5159" y="3363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In</a:t>
              </a:r>
              <a:r>
                <a:rPr lang="en-US" altLang="ja-JP" sz="600">
                  <a:solidFill>
                    <a:schemeClr val="bg1"/>
                  </a:solidFill>
                </a:rPr>
                <a:t>min</a:t>
              </a:r>
            </a:p>
          </p:txBody>
        </p:sp>
        <p:sp>
          <p:nvSpPr>
            <p:cNvPr id="30782" name="Rectangle 64"/>
            <p:cNvSpPr>
              <a:spLocks noChangeArrowheads="1"/>
            </p:cNvSpPr>
            <p:nvPr/>
          </p:nvSpPr>
          <p:spPr bwMode="auto">
            <a:xfrm>
              <a:off x="3888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0.3</a:t>
              </a:r>
            </a:p>
          </p:txBody>
        </p:sp>
        <p:sp>
          <p:nvSpPr>
            <p:cNvPr id="30783" name="Rectangle 65"/>
            <p:cNvSpPr>
              <a:spLocks noChangeArrowheads="1"/>
            </p:cNvSpPr>
            <p:nvPr/>
          </p:nvSpPr>
          <p:spPr bwMode="auto">
            <a:xfrm>
              <a:off x="4206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0.1</a:t>
              </a:r>
            </a:p>
          </p:txBody>
        </p:sp>
        <p:sp>
          <p:nvSpPr>
            <p:cNvPr id="30784" name="Rectangle 66"/>
            <p:cNvSpPr>
              <a:spLocks noChangeArrowheads="1"/>
            </p:cNvSpPr>
            <p:nvPr/>
          </p:nvSpPr>
          <p:spPr bwMode="auto">
            <a:xfrm>
              <a:off x="4524" y="3476"/>
              <a:ext cx="31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0.31</a:t>
              </a:r>
            </a:p>
          </p:txBody>
        </p:sp>
        <p:sp>
          <p:nvSpPr>
            <p:cNvPr id="30785" name="Rectangle 67"/>
            <p:cNvSpPr>
              <a:spLocks noChangeArrowheads="1"/>
            </p:cNvSpPr>
            <p:nvPr/>
          </p:nvSpPr>
          <p:spPr bwMode="auto">
            <a:xfrm>
              <a:off x="4841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1.0</a:t>
              </a:r>
            </a:p>
          </p:txBody>
        </p:sp>
        <p:sp>
          <p:nvSpPr>
            <p:cNvPr id="30786" name="Rectangle 68"/>
            <p:cNvSpPr>
              <a:spLocks noChangeArrowheads="1"/>
            </p:cNvSpPr>
            <p:nvPr/>
          </p:nvSpPr>
          <p:spPr bwMode="auto">
            <a:xfrm>
              <a:off x="5159" y="3476"/>
              <a:ext cx="318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ja-JP" sz="1200">
                  <a:solidFill>
                    <a:schemeClr val="bg1"/>
                  </a:solidFill>
                </a:rPr>
                <a:t>-1.0</a:t>
              </a:r>
            </a:p>
          </p:txBody>
        </p:sp>
        <p:sp>
          <p:nvSpPr>
            <p:cNvPr id="30787" name="Text Box 71"/>
            <p:cNvSpPr txBox="1">
              <a:spLocks noChangeArrowheads="1"/>
            </p:cNvSpPr>
            <p:nvPr/>
          </p:nvSpPr>
          <p:spPr bwMode="auto">
            <a:xfrm>
              <a:off x="3637" y="3345"/>
              <a:ext cx="29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chemeClr val="bg1"/>
                  </a:solidFill>
                </a:rPr>
                <a:t>Name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788" name="Text Box 72"/>
            <p:cNvSpPr txBox="1">
              <a:spLocks noChangeArrowheads="1"/>
            </p:cNvSpPr>
            <p:nvPr/>
          </p:nvSpPr>
          <p:spPr bwMode="auto">
            <a:xfrm>
              <a:off x="3642" y="3475"/>
              <a:ext cx="28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chemeClr val="bg1"/>
                  </a:solidFill>
                </a:rPr>
                <a:t>Value</a:t>
              </a:r>
              <a:endParaRPr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789" name="Rectangle 73"/>
            <p:cNvSpPr>
              <a:spLocks noChangeArrowheads="1"/>
            </p:cNvSpPr>
            <p:nvPr/>
          </p:nvSpPr>
          <p:spPr bwMode="auto">
            <a:xfrm>
              <a:off x="3208" y="3363"/>
              <a:ext cx="4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0790" name="Text Box 74"/>
            <p:cNvSpPr txBox="1">
              <a:spLocks noChangeArrowheads="1"/>
            </p:cNvSpPr>
            <p:nvPr/>
          </p:nvSpPr>
          <p:spPr bwMode="auto">
            <a:xfrm>
              <a:off x="3193" y="3368"/>
              <a:ext cx="4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chemeClr val="bg1"/>
                  </a:solidFill>
                </a:rPr>
                <a:t>modeC</a:t>
              </a:r>
              <a:endParaRPr lang="ja-JP" altLang="en-US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グループ化 85"/>
          <p:cNvGrpSpPr/>
          <p:nvPr/>
        </p:nvGrpSpPr>
        <p:grpSpPr>
          <a:xfrm>
            <a:off x="4644008" y="1052737"/>
            <a:ext cx="3244122" cy="3875285"/>
            <a:chOff x="4270375" y="3181679"/>
            <a:chExt cx="1401763" cy="1674484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4270375" y="3181679"/>
              <a:ext cx="1401763" cy="1674484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335817" y="3243907"/>
              <a:ext cx="1272468" cy="15542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99012"/>
            <a:ext cx="2448272" cy="1777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924944"/>
            <a:ext cx="1679469" cy="1093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5" name="グループ化 74"/>
          <p:cNvGrpSpPr/>
          <p:nvPr/>
        </p:nvGrpSpPr>
        <p:grpSpPr>
          <a:xfrm>
            <a:off x="4942570" y="1268667"/>
            <a:ext cx="1645654" cy="1224229"/>
            <a:chOff x="4355976" y="2060849"/>
            <a:chExt cx="1213606" cy="902822"/>
          </a:xfrm>
        </p:grpSpPr>
        <p:grpSp>
          <p:nvGrpSpPr>
            <p:cNvPr id="55" name="グループ化 54"/>
            <p:cNvGrpSpPr/>
            <p:nvPr/>
          </p:nvGrpSpPr>
          <p:grpSpPr>
            <a:xfrm>
              <a:off x="4355976" y="2060849"/>
              <a:ext cx="1213606" cy="315442"/>
              <a:chOff x="4932040" y="2807067"/>
              <a:chExt cx="1213606" cy="315442"/>
            </a:xfrm>
          </p:grpSpPr>
          <p:sp>
            <p:nvSpPr>
              <p:cNvPr id="5" name="Rectangle 54"/>
              <p:cNvSpPr>
                <a:spLocks noChangeArrowheads="1"/>
              </p:cNvSpPr>
              <p:nvPr/>
            </p:nvSpPr>
            <p:spPr bwMode="auto">
              <a:xfrm>
                <a:off x="5492719" y="2828631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63"/>
              <p:cNvSpPr>
                <a:spLocks noChangeArrowheads="1"/>
              </p:cNvSpPr>
              <p:nvPr/>
            </p:nvSpPr>
            <p:spPr bwMode="auto">
              <a:xfrm>
                <a:off x="5492719" y="2964008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ectangle 55"/>
              <p:cNvSpPr>
                <a:spLocks noChangeArrowheads="1"/>
              </p:cNvSpPr>
              <p:nvPr/>
            </p:nvSpPr>
            <p:spPr bwMode="auto">
              <a:xfrm>
                <a:off x="5764672" y="2828631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>
                    <a:solidFill>
                      <a:schemeClr val="bg1"/>
                    </a:solidFill>
                  </a:rPr>
                  <a:t>Kp</a:t>
                </a:r>
              </a:p>
            </p:txBody>
          </p:sp>
          <p:sp>
            <p:nvSpPr>
              <p:cNvPr id="12" name="Rectangle 64"/>
              <p:cNvSpPr>
                <a:spLocks noChangeArrowheads="1"/>
              </p:cNvSpPr>
              <p:nvPr/>
            </p:nvSpPr>
            <p:spPr bwMode="auto">
              <a:xfrm>
                <a:off x="5764672" y="2964008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 dirty="0" smtClean="0">
                    <a:solidFill>
                      <a:schemeClr val="bg1"/>
                    </a:solidFill>
                  </a:rPr>
                  <a:t>0.2</a:t>
                </a:r>
                <a:endParaRPr lang="en-US" altLang="ja-JP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 Box 71"/>
              <p:cNvSpPr txBox="1">
                <a:spLocks noChangeArrowheads="1"/>
              </p:cNvSpPr>
              <p:nvPr/>
            </p:nvSpPr>
            <p:spPr bwMode="auto">
              <a:xfrm>
                <a:off x="5463966" y="2807067"/>
                <a:ext cx="334785" cy="187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ja-JP" altLang="en-US" sz="1000" dirty="0" smtClean="0">
                    <a:solidFill>
                      <a:schemeClr val="bg1"/>
                    </a:solidFill>
                  </a:rPr>
                  <a:t>名前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 Box 72"/>
              <p:cNvSpPr txBox="1">
                <a:spLocks noChangeArrowheads="1"/>
              </p:cNvSpPr>
              <p:nvPr/>
            </p:nvSpPr>
            <p:spPr bwMode="auto">
              <a:xfrm>
                <a:off x="5513085" y="2935256"/>
                <a:ext cx="235485" cy="187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ja-JP" altLang="en-US" sz="1000" dirty="0" smtClean="0">
                    <a:solidFill>
                      <a:schemeClr val="bg1"/>
                    </a:solidFill>
                  </a:rPr>
                  <a:t>値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73"/>
              <p:cNvSpPr>
                <a:spLocks noChangeArrowheads="1"/>
              </p:cNvSpPr>
              <p:nvPr/>
            </p:nvSpPr>
            <p:spPr bwMode="auto">
              <a:xfrm>
                <a:off x="4950010" y="2828631"/>
                <a:ext cx="542708" cy="27075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 Box 74"/>
              <p:cNvSpPr txBox="1">
                <a:spLocks noChangeArrowheads="1"/>
              </p:cNvSpPr>
              <p:nvPr/>
            </p:nvSpPr>
            <p:spPr bwMode="auto">
              <a:xfrm>
                <a:off x="4932040" y="2834623"/>
                <a:ext cx="579492" cy="249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600" dirty="0" err="1">
                    <a:solidFill>
                      <a:schemeClr val="bg1"/>
                    </a:solidFill>
                  </a:rPr>
                  <a:t>modeA</a:t>
                </a:r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4355976" y="2354539"/>
              <a:ext cx="1213606" cy="315442"/>
              <a:chOff x="4932040" y="2807067"/>
              <a:chExt cx="1213606" cy="315442"/>
            </a:xfrm>
          </p:grpSpPr>
          <p:sp>
            <p:nvSpPr>
              <p:cNvPr id="57" name="Rectangle 54"/>
              <p:cNvSpPr>
                <a:spLocks noChangeArrowheads="1"/>
              </p:cNvSpPr>
              <p:nvPr/>
            </p:nvSpPr>
            <p:spPr bwMode="auto">
              <a:xfrm>
                <a:off x="5492719" y="2828631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ectangle 63"/>
              <p:cNvSpPr>
                <a:spLocks noChangeArrowheads="1"/>
              </p:cNvSpPr>
              <p:nvPr/>
            </p:nvSpPr>
            <p:spPr bwMode="auto">
              <a:xfrm>
                <a:off x="5492719" y="2964008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5764672" y="2828631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>
                    <a:solidFill>
                      <a:schemeClr val="bg1"/>
                    </a:solidFill>
                  </a:rPr>
                  <a:t>Kp</a:t>
                </a:r>
              </a:p>
            </p:txBody>
          </p:sp>
          <p:sp>
            <p:nvSpPr>
              <p:cNvPr id="60" name="Rectangle 64"/>
              <p:cNvSpPr>
                <a:spLocks noChangeArrowheads="1"/>
              </p:cNvSpPr>
              <p:nvPr/>
            </p:nvSpPr>
            <p:spPr bwMode="auto">
              <a:xfrm>
                <a:off x="5764672" y="2964008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 dirty="0" smtClean="0">
                    <a:solidFill>
                      <a:schemeClr val="bg1"/>
                    </a:solidFill>
                  </a:rPr>
                  <a:t>0.4</a:t>
                </a:r>
                <a:endParaRPr lang="en-US" altLang="ja-JP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 Box 71"/>
              <p:cNvSpPr txBox="1">
                <a:spLocks noChangeArrowheads="1"/>
              </p:cNvSpPr>
              <p:nvPr/>
            </p:nvSpPr>
            <p:spPr bwMode="auto">
              <a:xfrm>
                <a:off x="5463966" y="2807067"/>
                <a:ext cx="334785" cy="187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ja-JP" altLang="en-US" sz="1000" dirty="0" smtClean="0">
                    <a:solidFill>
                      <a:schemeClr val="bg1"/>
                    </a:solidFill>
                  </a:rPr>
                  <a:t>名前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 Box 72"/>
              <p:cNvSpPr txBox="1">
                <a:spLocks noChangeArrowheads="1"/>
              </p:cNvSpPr>
              <p:nvPr/>
            </p:nvSpPr>
            <p:spPr bwMode="auto">
              <a:xfrm>
                <a:off x="5513085" y="2935256"/>
                <a:ext cx="235485" cy="187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ja-JP" altLang="en-US" sz="1000" dirty="0" smtClean="0">
                    <a:solidFill>
                      <a:schemeClr val="bg1"/>
                    </a:solidFill>
                  </a:rPr>
                  <a:t>値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ectangle 73"/>
              <p:cNvSpPr>
                <a:spLocks noChangeArrowheads="1"/>
              </p:cNvSpPr>
              <p:nvPr/>
            </p:nvSpPr>
            <p:spPr bwMode="auto">
              <a:xfrm>
                <a:off x="4950010" y="2828631"/>
                <a:ext cx="542708" cy="27075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 Box 74"/>
              <p:cNvSpPr txBox="1">
                <a:spLocks noChangeArrowheads="1"/>
              </p:cNvSpPr>
              <p:nvPr/>
            </p:nvSpPr>
            <p:spPr bwMode="auto">
              <a:xfrm>
                <a:off x="4932040" y="2834624"/>
                <a:ext cx="574763" cy="249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600" dirty="0" err="1" smtClean="0">
                    <a:solidFill>
                      <a:schemeClr val="bg1"/>
                    </a:solidFill>
                  </a:rPr>
                  <a:t>modeB</a:t>
                </a:r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5" name="グループ化 64"/>
            <p:cNvGrpSpPr/>
            <p:nvPr/>
          </p:nvGrpSpPr>
          <p:grpSpPr>
            <a:xfrm>
              <a:off x="4355976" y="2648229"/>
              <a:ext cx="1213606" cy="315442"/>
              <a:chOff x="4932040" y="2807067"/>
              <a:chExt cx="1213606" cy="315442"/>
            </a:xfrm>
          </p:grpSpPr>
          <p:sp>
            <p:nvSpPr>
              <p:cNvPr id="66" name="Rectangle 54"/>
              <p:cNvSpPr>
                <a:spLocks noChangeArrowheads="1"/>
              </p:cNvSpPr>
              <p:nvPr/>
            </p:nvSpPr>
            <p:spPr bwMode="auto">
              <a:xfrm>
                <a:off x="5492719" y="2828631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492719" y="2964008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ectangle 55"/>
              <p:cNvSpPr>
                <a:spLocks noChangeArrowheads="1"/>
              </p:cNvSpPr>
              <p:nvPr/>
            </p:nvSpPr>
            <p:spPr bwMode="auto">
              <a:xfrm>
                <a:off x="5764672" y="2828631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>
                    <a:solidFill>
                      <a:schemeClr val="bg1"/>
                    </a:solidFill>
                  </a:rPr>
                  <a:t>Kp</a:t>
                </a:r>
              </a:p>
            </p:txBody>
          </p:sp>
          <p:sp>
            <p:nvSpPr>
              <p:cNvPr id="69" name="Rectangle 64"/>
              <p:cNvSpPr>
                <a:spLocks noChangeArrowheads="1"/>
              </p:cNvSpPr>
              <p:nvPr/>
            </p:nvSpPr>
            <p:spPr bwMode="auto">
              <a:xfrm>
                <a:off x="5764672" y="2964008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 dirty="0">
                    <a:solidFill>
                      <a:schemeClr val="bg1"/>
                    </a:solidFill>
                  </a:rPr>
                  <a:t>0.6</a:t>
                </a:r>
              </a:p>
            </p:txBody>
          </p:sp>
          <p:sp>
            <p:nvSpPr>
              <p:cNvPr id="70" name="Text Box 71"/>
              <p:cNvSpPr txBox="1">
                <a:spLocks noChangeArrowheads="1"/>
              </p:cNvSpPr>
              <p:nvPr/>
            </p:nvSpPr>
            <p:spPr bwMode="auto">
              <a:xfrm>
                <a:off x="5463966" y="2807067"/>
                <a:ext cx="334785" cy="187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ja-JP" altLang="en-US" sz="1000" dirty="0" smtClean="0">
                    <a:solidFill>
                      <a:schemeClr val="bg1"/>
                    </a:solidFill>
                  </a:rPr>
                  <a:t>名前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 Box 72"/>
              <p:cNvSpPr txBox="1">
                <a:spLocks noChangeArrowheads="1"/>
              </p:cNvSpPr>
              <p:nvPr/>
            </p:nvSpPr>
            <p:spPr bwMode="auto">
              <a:xfrm>
                <a:off x="5513085" y="2935256"/>
                <a:ext cx="235485" cy="187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ja-JP" altLang="en-US" sz="1000" dirty="0" smtClean="0">
                    <a:solidFill>
                      <a:schemeClr val="bg1"/>
                    </a:solidFill>
                  </a:rPr>
                  <a:t>値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Rectangle 73"/>
              <p:cNvSpPr>
                <a:spLocks noChangeArrowheads="1"/>
              </p:cNvSpPr>
              <p:nvPr/>
            </p:nvSpPr>
            <p:spPr bwMode="auto">
              <a:xfrm>
                <a:off x="4950010" y="2828631"/>
                <a:ext cx="542708" cy="27075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 Box 74"/>
              <p:cNvSpPr txBox="1">
                <a:spLocks noChangeArrowheads="1"/>
              </p:cNvSpPr>
              <p:nvPr/>
            </p:nvSpPr>
            <p:spPr bwMode="auto">
              <a:xfrm>
                <a:off x="4932040" y="2834623"/>
                <a:ext cx="572399" cy="249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600" dirty="0" err="1" smtClean="0">
                    <a:solidFill>
                      <a:schemeClr val="bg1"/>
                    </a:solidFill>
                  </a:rPr>
                  <a:t>modeC</a:t>
                </a:r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4" name="テキスト ボックス 73"/>
          <p:cNvSpPr txBox="1"/>
          <p:nvPr/>
        </p:nvSpPr>
        <p:spPr>
          <a:xfrm>
            <a:off x="4932040" y="2708920"/>
            <a:ext cx="250260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パラメータ</a:t>
            </a:r>
            <a:r>
              <a:rPr kumimoji="1" lang="ja-JP" altLang="en-US" sz="1600" dirty="0" smtClean="0"/>
              <a:t>変数</a:t>
            </a:r>
            <a:r>
              <a:rPr kumimoji="1" lang="en-US" altLang="ja-JP" sz="1600" dirty="0" smtClean="0"/>
              <a:t>: </a:t>
            </a:r>
            <a:r>
              <a:rPr kumimoji="1" lang="en-US" altLang="ja-JP" sz="1600" dirty="0" err="1" smtClean="0"/>
              <a:t>m_Kp</a:t>
            </a:r>
            <a:r>
              <a:rPr kumimoji="1" lang="en-US" altLang="ja-JP" sz="1600" dirty="0" smtClean="0"/>
              <a:t> = 0.4</a:t>
            </a:r>
            <a:endParaRPr kumimoji="1" lang="ja-JP" altLang="en-US" sz="16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932040" y="3140968"/>
            <a:ext cx="273630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onExecute</a:t>
            </a:r>
            <a:r>
              <a:rPr lang="en-US" altLang="ja-JP" sz="1600" dirty="0" smtClean="0"/>
              <a:t>() {</a:t>
            </a:r>
          </a:p>
          <a:p>
            <a:r>
              <a:rPr lang="en-US" altLang="ja-JP" sz="1600" dirty="0" smtClean="0"/>
              <a:t>      :</a:t>
            </a:r>
          </a:p>
          <a:p>
            <a:r>
              <a:rPr lang="en-US" altLang="ja-JP" sz="1600" dirty="0" smtClean="0"/>
              <a:t>    output(</a:t>
            </a:r>
            <a:r>
              <a:rPr lang="ja-JP" altLang="en-US" sz="1600" dirty="0" smtClean="0"/>
              <a:t> </a:t>
            </a:r>
            <a:r>
              <a:rPr kumimoji="1" lang="en-US" altLang="ja-JP" sz="1600" dirty="0" err="1" smtClean="0"/>
              <a:t>m_Kp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* (</a:t>
            </a:r>
            <a:r>
              <a:rPr kumimoji="1" lang="en-US" altLang="ja-JP" sz="1600" dirty="0" err="1" smtClean="0"/>
              <a:t>x_ref</a:t>
            </a:r>
            <a:r>
              <a:rPr kumimoji="1" lang="en-US" altLang="ja-JP" sz="1600" dirty="0" smtClean="0"/>
              <a:t> – x));</a:t>
            </a:r>
          </a:p>
          <a:p>
            <a:r>
              <a:rPr kumimoji="1" lang="en-US" altLang="ja-JP" sz="1600" dirty="0" smtClean="0"/>
              <a:t>      :</a:t>
            </a:r>
          </a:p>
          <a:p>
            <a:r>
              <a:rPr lang="en-US" altLang="ja-JP" sz="1600" dirty="0" smtClean="0"/>
              <a:t>    return RTC::RTC_OK;</a:t>
            </a:r>
          </a:p>
          <a:p>
            <a:r>
              <a:rPr lang="en-US" altLang="ja-JP" sz="1600" dirty="0" smtClean="0"/>
              <a:t>}</a:t>
            </a:r>
            <a:endParaRPr kumimoji="1" lang="ja-JP" altLang="en-US" sz="1600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4455095" y="2492896"/>
            <a:ext cx="188913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" y="0"/>
              </a:cxn>
              <a:cxn ang="0">
                <a:pos x="119" y="121"/>
              </a:cxn>
              <a:cxn ang="0">
                <a:pos x="0" y="121"/>
              </a:cxn>
              <a:cxn ang="0">
                <a:pos x="36" y="91"/>
              </a:cxn>
              <a:cxn ang="0">
                <a:pos x="72" y="61"/>
              </a:cxn>
              <a:cxn ang="0">
                <a:pos x="36" y="30"/>
              </a:cxn>
              <a:cxn ang="0">
                <a:pos x="0" y="0"/>
              </a:cxn>
            </a:cxnLst>
            <a:rect l="0" t="0" r="r" b="b"/>
            <a:pathLst>
              <a:path w="119" h="121">
                <a:moveTo>
                  <a:pt x="0" y="0"/>
                </a:moveTo>
                <a:lnTo>
                  <a:pt x="119" y="0"/>
                </a:lnTo>
                <a:lnTo>
                  <a:pt x="119" y="121"/>
                </a:lnTo>
                <a:lnTo>
                  <a:pt x="0" y="121"/>
                </a:lnTo>
                <a:lnTo>
                  <a:pt x="36" y="91"/>
                </a:lnTo>
                <a:lnTo>
                  <a:pt x="72" y="61"/>
                </a:lnTo>
                <a:lnTo>
                  <a:pt x="36" y="30"/>
                </a:lnTo>
                <a:lnTo>
                  <a:pt x="0" y="0"/>
                </a:lnTo>
                <a:close/>
              </a:path>
            </a:pathLst>
          </a:custGeom>
          <a:solidFill>
            <a:srgbClr val="99AE6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4455095" y="4077072"/>
            <a:ext cx="188913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" y="0"/>
              </a:cxn>
              <a:cxn ang="0">
                <a:pos x="119" y="121"/>
              </a:cxn>
              <a:cxn ang="0">
                <a:pos x="0" y="121"/>
              </a:cxn>
              <a:cxn ang="0">
                <a:pos x="36" y="91"/>
              </a:cxn>
              <a:cxn ang="0">
                <a:pos x="72" y="61"/>
              </a:cxn>
              <a:cxn ang="0">
                <a:pos x="36" y="30"/>
              </a:cxn>
              <a:cxn ang="0">
                <a:pos x="0" y="0"/>
              </a:cxn>
            </a:cxnLst>
            <a:rect l="0" t="0" r="r" b="b"/>
            <a:pathLst>
              <a:path w="119" h="121">
                <a:moveTo>
                  <a:pt x="0" y="0"/>
                </a:moveTo>
                <a:lnTo>
                  <a:pt x="119" y="0"/>
                </a:lnTo>
                <a:lnTo>
                  <a:pt x="119" y="121"/>
                </a:lnTo>
                <a:lnTo>
                  <a:pt x="0" y="121"/>
                </a:lnTo>
                <a:lnTo>
                  <a:pt x="36" y="91"/>
                </a:lnTo>
                <a:lnTo>
                  <a:pt x="72" y="61"/>
                </a:lnTo>
                <a:lnTo>
                  <a:pt x="36" y="30"/>
                </a:lnTo>
                <a:lnTo>
                  <a:pt x="0" y="0"/>
                </a:lnTo>
                <a:close/>
              </a:path>
            </a:pathLst>
          </a:custGeom>
          <a:solidFill>
            <a:srgbClr val="99AE6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 flipH="1">
            <a:off x="7884368" y="3356992"/>
            <a:ext cx="188913" cy="192087"/>
          </a:xfrm>
          <a:custGeom>
            <a:avLst/>
            <a:gdLst/>
            <a:ahLst/>
            <a:cxnLst>
              <a:cxn ang="0">
                <a:pos x="119" y="121"/>
              </a:cxn>
              <a:cxn ang="0">
                <a:pos x="70" y="121"/>
              </a:cxn>
              <a:cxn ang="0">
                <a:pos x="34" y="91"/>
              </a:cxn>
              <a:cxn ang="0">
                <a:pos x="0" y="60"/>
              </a:cxn>
              <a:cxn ang="0">
                <a:pos x="34" y="30"/>
              </a:cxn>
              <a:cxn ang="0">
                <a:pos x="70" y="0"/>
              </a:cxn>
              <a:cxn ang="0">
                <a:pos x="119" y="0"/>
              </a:cxn>
              <a:cxn ang="0">
                <a:pos x="119" y="121"/>
              </a:cxn>
            </a:cxnLst>
            <a:rect l="0" t="0" r="r" b="b"/>
            <a:pathLst>
              <a:path w="119" h="121">
                <a:moveTo>
                  <a:pt x="119" y="121"/>
                </a:moveTo>
                <a:lnTo>
                  <a:pt x="70" y="121"/>
                </a:lnTo>
                <a:lnTo>
                  <a:pt x="34" y="91"/>
                </a:lnTo>
                <a:lnTo>
                  <a:pt x="0" y="60"/>
                </a:lnTo>
                <a:lnTo>
                  <a:pt x="34" y="30"/>
                </a:lnTo>
                <a:lnTo>
                  <a:pt x="70" y="0"/>
                </a:lnTo>
                <a:lnTo>
                  <a:pt x="119" y="0"/>
                </a:lnTo>
                <a:lnTo>
                  <a:pt x="119" y="121"/>
                </a:lnTo>
                <a:close/>
              </a:path>
            </a:pathLst>
          </a:custGeom>
          <a:solidFill>
            <a:srgbClr val="99AE6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9" name="曲折矢印 88"/>
          <p:cNvSpPr/>
          <p:nvPr/>
        </p:nvSpPr>
        <p:spPr>
          <a:xfrm rot="5400000">
            <a:off x="6581098" y="1901080"/>
            <a:ext cx="792088" cy="864096"/>
          </a:xfrm>
          <a:prstGeom prst="bentArrow">
            <a:avLst>
              <a:gd name="adj1" fmla="val 17628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7" name="右矢印 86"/>
          <p:cNvSpPr/>
          <p:nvPr/>
        </p:nvSpPr>
        <p:spPr>
          <a:xfrm rot="10800000" flipH="1">
            <a:off x="2627784" y="1340768"/>
            <a:ext cx="2016224" cy="1944216"/>
          </a:xfrm>
          <a:prstGeom prst="rightArrow">
            <a:avLst>
              <a:gd name="adj1" fmla="val 54437"/>
              <a:gd name="adj2" fmla="val 33583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5868144" y="3662276"/>
            <a:ext cx="49543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6380826" y="2752050"/>
            <a:ext cx="49543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/>
          <p:cNvCxnSpPr>
            <a:stCxn id="93" idx="2"/>
            <a:endCxn id="92" idx="0"/>
          </p:cNvCxnSpPr>
          <p:nvPr/>
        </p:nvCxnSpPr>
        <p:spPr>
          <a:xfrm rot="5400000">
            <a:off x="6061103" y="3094838"/>
            <a:ext cx="622194" cy="5126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323528" y="1038972"/>
            <a:ext cx="2266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ツール・アプリケーション</a:t>
            </a:r>
            <a:endParaRPr kumimoji="1" lang="ja-JP" altLang="en-US" sz="1600" dirty="0"/>
          </a:p>
        </p:txBody>
      </p:sp>
      <p:sp>
        <p:nvSpPr>
          <p:cNvPr id="98" name="角丸四角形吹き出し 97"/>
          <p:cNvSpPr/>
          <p:nvPr/>
        </p:nvSpPr>
        <p:spPr>
          <a:xfrm>
            <a:off x="7236296" y="1268760"/>
            <a:ext cx="1872208" cy="612648"/>
          </a:xfrm>
          <a:prstGeom prst="wedgeRoundRectCallout">
            <a:avLst>
              <a:gd name="adj1" fmla="val -86261"/>
              <a:gd name="adj2" fmla="val 3574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bg1"/>
                </a:solidFill>
              </a:rPr>
              <a:t>アクティブ</a:t>
            </a:r>
            <a:endParaRPr lang="en-US" altLang="ja-JP" sz="12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bg1"/>
                </a:solidFill>
              </a:rPr>
              <a:t>コンフィギュレーション</a:t>
            </a:r>
            <a:endParaRPr lang="en-US" altLang="ja-JP" sz="12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bg1"/>
                </a:solidFill>
              </a:rPr>
              <a:t>セット</a:t>
            </a: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555776" y="2060848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・アクティブセットの変更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・パラメータ値の変更</a:t>
            </a:r>
            <a:endParaRPr kumimoji="1" lang="ja-JP" altLang="en-US" sz="14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4644008" y="692696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コンポーネント</a:t>
            </a:r>
            <a:endParaRPr kumimoji="1" lang="ja-JP" altLang="en-US" sz="16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46545" y="4293096"/>
            <a:ext cx="4009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ツール・アプリケーションから、コンポーネント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内部で使用する変数の値を変更できる。</a:t>
            </a:r>
            <a:endParaRPr kumimoji="1" lang="ja-JP" altLang="en-US" sz="1600" dirty="0"/>
          </a:p>
        </p:txBody>
      </p:sp>
      <p:sp>
        <p:nvSpPr>
          <p:cNvPr id="50" name="角丸四角形吹き出し 49"/>
          <p:cNvSpPr/>
          <p:nvPr/>
        </p:nvSpPr>
        <p:spPr>
          <a:xfrm>
            <a:off x="6012160" y="1196752"/>
            <a:ext cx="648072" cy="1368152"/>
          </a:xfrm>
          <a:prstGeom prst="wedgeRoundRectCallout">
            <a:avLst>
              <a:gd name="adj1" fmla="val 94767"/>
              <a:gd name="adj2" fmla="val -67027"/>
              <a:gd name="adj3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176213" y="764704"/>
            <a:ext cx="20681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コンフィギュレーションパラメータ</a:t>
            </a:r>
            <a:endParaRPr kumimoji="1" lang="ja-JP" alt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85"/>
          <p:cNvGrpSpPr/>
          <p:nvPr/>
        </p:nvGrpSpPr>
        <p:grpSpPr>
          <a:xfrm>
            <a:off x="4644008" y="1052737"/>
            <a:ext cx="3244122" cy="3875285"/>
            <a:chOff x="4270375" y="3181679"/>
            <a:chExt cx="1401763" cy="1674484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4270375" y="3181679"/>
              <a:ext cx="1401763" cy="1674484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335817" y="3243907"/>
              <a:ext cx="1272468" cy="15542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99012"/>
            <a:ext cx="2448272" cy="1777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924944"/>
            <a:ext cx="1679469" cy="1093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グループ化 74"/>
          <p:cNvGrpSpPr/>
          <p:nvPr/>
        </p:nvGrpSpPr>
        <p:grpSpPr>
          <a:xfrm>
            <a:off x="4942570" y="1268667"/>
            <a:ext cx="1645654" cy="1216535"/>
            <a:chOff x="4355976" y="2060849"/>
            <a:chExt cx="1213606" cy="897148"/>
          </a:xfrm>
        </p:grpSpPr>
        <p:grpSp>
          <p:nvGrpSpPr>
            <p:cNvPr id="4" name="グループ化 54"/>
            <p:cNvGrpSpPr/>
            <p:nvPr/>
          </p:nvGrpSpPr>
          <p:grpSpPr>
            <a:xfrm>
              <a:off x="4355976" y="2060849"/>
              <a:ext cx="1213606" cy="309768"/>
              <a:chOff x="4932040" y="2807067"/>
              <a:chExt cx="1213606" cy="309768"/>
            </a:xfrm>
          </p:grpSpPr>
          <p:sp>
            <p:nvSpPr>
              <p:cNvPr id="5" name="Rectangle 54"/>
              <p:cNvSpPr>
                <a:spLocks noChangeArrowheads="1"/>
              </p:cNvSpPr>
              <p:nvPr/>
            </p:nvSpPr>
            <p:spPr bwMode="auto">
              <a:xfrm>
                <a:off x="5492719" y="2828631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63"/>
              <p:cNvSpPr>
                <a:spLocks noChangeArrowheads="1"/>
              </p:cNvSpPr>
              <p:nvPr/>
            </p:nvSpPr>
            <p:spPr bwMode="auto">
              <a:xfrm>
                <a:off x="5492719" y="2964008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ectangle 55"/>
              <p:cNvSpPr>
                <a:spLocks noChangeArrowheads="1"/>
              </p:cNvSpPr>
              <p:nvPr/>
            </p:nvSpPr>
            <p:spPr bwMode="auto">
              <a:xfrm>
                <a:off x="5764672" y="2828631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>
                    <a:solidFill>
                      <a:schemeClr val="bg1"/>
                    </a:solidFill>
                  </a:rPr>
                  <a:t>Kp</a:t>
                </a:r>
              </a:p>
            </p:txBody>
          </p:sp>
          <p:sp>
            <p:nvSpPr>
              <p:cNvPr id="12" name="Rectangle 64"/>
              <p:cNvSpPr>
                <a:spLocks noChangeArrowheads="1"/>
              </p:cNvSpPr>
              <p:nvPr/>
            </p:nvSpPr>
            <p:spPr bwMode="auto">
              <a:xfrm>
                <a:off x="5764672" y="2964008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 dirty="0" smtClean="0">
                    <a:solidFill>
                      <a:schemeClr val="bg1"/>
                    </a:solidFill>
                  </a:rPr>
                  <a:t>0.2</a:t>
                </a:r>
                <a:endParaRPr lang="en-US" altLang="ja-JP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 Box 71"/>
              <p:cNvSpPr txBox="1">
                <a:spLocks noChangeArrowheads="1"/>
              </p:cNvSpPr>
              <p:nvPr/>
            </p:nvSpPr>
            <p:spPr bwMode="auto">
              <a:xfrm>
                <a:off x="5463966" y="2807067"/>
                <a:ext cx="365522" cy="181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000" dirty="0" smtClean="0">
                    <a:solidFill>
                      <a:schemeClr val="bg1"/>
                    </a:solidFill>
                  </a:rPr>
                  <a:t>Name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 Box 72"/>
              <p:cNvSpPr txBox="1">
                <a:spLocks noChangeArrowheads="1"/>
              </p:cNvSpPr>
              <p:nvPr/>
            </p:nvSpPr>
            <p:spPr bwMode="auto">
              <a:xfrm>
                <a:off x="5455306" y="2935256"/>
                <a:ext cx="352518" cy="181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000" dirty="0" smtClean="0">
                    <a:solidFill>
                      <a:schemeClr val="bg1"/>
                    </a:solidFill>
                  </a:rPr>
                  <a:t>Value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73"/>
              <p:cNvSpPr>
                <a:spLocks noChangeArrowheads="1"/>
              </p:cNvSpPr>
              <p:nvPr/>
            </p:nvSpPr>
            <p:spPr bwMode="auto">
              <a:xfrm>
                <a:off x="4950010" y="2828631"/>
                <a:ext cx="542708" cy="27075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 Box 74"/>
              <p:cNvSpPr txBox="1">
                <a:spLocks noChangeArrowheads="1"/>
              </p:cNvSpPr>
              <p:nvPr/>
            </p:nvSpPr>
            <p:spPr bwMode="auto">
              <a:xfrm>
                <a:off x="4932040" y="2834623"/>
                <a:ext cx="579492" cy="249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600" dirty="0" err="1">
                    <a:solidFill>
                      <a:schemeClr val="bg1"/>
                    </a:solidFill>
                  </a:rPr>
                  <a:t>modeA</a:t>
                </a:r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グループ化 55"/>
            <p:cNvGrpSpPr/>
            <p:nvPr/>
          </p:nvGrpSpPr>
          <p:grpSpPr>
            <a:xfrm>
              <a:off x="4355976" y="2354539"/>
              <a:ext cx="1213606" cy="309768"/>
              <a:chOff x="4932040" y="2807067"/>
              <a:chExt cx="1213606" cy="309768"/>
            </a:xfrm>
          </p:grpSpPr>
          <p:sp>
            <p:nvSpPr>
              <p:cNvPr id="57" name="Rectangle 54"/>
              <p:cNvSpPr>
                <a:spLocks noChangeArrowheads="1"/>
              </p:cNvSpPr>
              <p:nvPr/>
            </p:nvSpPr>
            <p:spPr bwMode="auto">
              <a:xfrm>
                <a:off x="5492719" y="2828631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ectangle 63"/>
              <p:cNvSpPr>
                <a:spLocks noChangeArrowheads="1"/>
              </p:cNvSpPr>
              <p:nvPr/>
            </p:nvSpPr>
            <p:spPr bwMode="auto">
              <a:xfrm>
                <a:off x="5492719" y="2964008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5764672" y="2828631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>
                    <a:solidFill>
                      <a:schemeClr val="bg1"/>
                    </a:solidFill>
                  </a:rPr>
                  <a:t>Kp</a:t>
                </a:r>
              </a:p>
            </p:txBody>
          </p:sp>
          <p:sp>
            <p:nvSpPr>
              <p:cNvPr id="60" name="Rectangle 64"/>
              <p:cNvSpPr>
                <a:spLocks noChangeArrowheads="1"/>
              </p:cNvSpPr>
              <p:nvPr/>
            </p:nvSpPr>
            <p:spPr bwMode="auto">
              <a:xfrm>
                <a:off x="5764672" y="2964008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 dirty="0" smtClean="0">
                    <a:solidFill>
                      <a:schemeClr val="bg1"/>
                    </a:solidFill>
                  </a:rPr>
                  <a:t>0.4</a:t>
                </a:r>
                <a:endParaRPr lang="en-US" altLang="ja-JP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 Box 71"/>
              <p:cNvSpPr txBox="1">
                <a:spLocks noChangeArrowheads="1"/>
              </p:cNvSpPr>
              <p:nvPr/>
            </p:nvSpPr>
            <p:spPr bwMode="auto">
              <a:xfrm>
                <a:off x="5463966" y="2807067"/>
                <a:ext cx="365522" cy="181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000" dirty="0" smtClean="0">
                    <a:solidFill>
                      <a:schemeClr val="bg1"/>
                    </a:solidFill>
                  </a:rPr>
                  <a:t>Name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 Box 72"/>
              <p:cNvSpPr txBox="1">
                <a:spLocks noChangeArrowheads="1"/>
              </p:cNvSpPr>
              <p:nvPr/>
            </p:nvSpPr>
            <p:spPr bwMode="auto">
              <a:xfrm>
                <a:off x="5455306" y="2935256"/>
                <a:ext cx="352518" cy="181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000" dirty="0" smtClean="0">
                    <a:solidFill>
                      <a:schemeClr val="bg1"/>
                    </a:solidFill>
                  </a:rPr>
                  <a:t>Value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ectangle 73"/>
              <p:cNvSpPr>
                <a:spLocks noChangeArrowheads="1"/>
              </p:cNvSpPr>
              <p:nvPr/>
            </p:nvSpPr>
            <p:spPr bwMode="auto">
              <a:xfrm>
                <a:off x="4950010" y="2828631"/>
                <a:ext cx="542708" cy="27075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 Box 74"/>
              <p:cNvSpPr txBox="1">
                <a:spLocks noChangeArrowheads="1"/>
              </p:cNvSpPr>
              <p:nvPr/>
            </p:nvSpPr>
            <p:spPr bwMode="auto">
              <a:xfrm>
                <a:off x="4932040" y="2834624"/>
                <a:ext cx="574763" cy="249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600" dirty="0" err="1" smtClean="0">
                    <a:solidFill>
                      <a:schemeClr val="bg1"/>
                    </a:solidFill>
                  </a:rPr>
                  <a:t>modeB</a:t>
                </a:r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グループ化 64"/>
            <p:cNvGrpSpPr/>
            <p:nvPr/>
          </p:nvGrpSpPr>
          <p:grpSpPr>
            <a:xfrm>
              <a:off x="4355976" y="2648229"/>
              <a:ext cx="1213606" cy="309768"/>
              <a:chOff x="4932040" y="2807067"/>
              <a:chExt cx="1213606" cy="309768"/>
            </a:xfrm>
          </p:grpSpPr>
          <p:sp>
            <p:nvSpPr>
              <p:cNvPr id="66" name="Rectangle 54"/>
              <p:cNvSpPr>
                <a:spLocks noChangeArrowheads="1"/>
              </p:cNvSpPr>
              <p:nvPr/>
            </p:nvSpPr>
            <p:spPr bwMode="auto">
              <a:xfrm>
                <a:off x="5492719" y="2828631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492719" y="2964008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ectangle 55"/>
              <p:cNvSpPr>
                <a:spLocks noChangeArrowheads="1"/>
              </p:cNvSpPr>
              <p:nvPr/>
            </p:nvSpPr>
            <p:spPr bwMode="auto">
              <a:xfrm>
                <a:off x="5764672" y="2828631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>
                    <a:solidFill>
                      <a:schemeClr val="bg1"/>
                    </a:solidFill>
                  </a:rPr>
                  <a:t>Kp</a:t>
                </a:r>
              </a:p>
            </p:txBody>
          </p:sp>
          <p:sp>
            <p:nvSpPr>
              <p:cNvPr id="69" name="Rectangle 64"/>
              <p:cNvSpPr>
                <a:spLocks noChangeArrowheads="1"/>
              </p:cNvSpPr>
              <p:nvPr/>
            </p:nvSpPr>
            <p:spPr bwMode="auto">
              <a:xfrm>
                <a:off x="5764672" y="2964008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 dirty="0">
                    <a:solidFill>
                      <a:schemeClr val="bg1"/>
                    </a:solidFill>
                  </a:rPr>
                  <a:t>0.6</a:t>
                </a:r>
              </a:p>
            </p:txBody>
          </p:sp>
          <p:sp>
            <p:nvSpPr>
              <p:cNvPr id="70" name="Text Box 71"/>
              <p:cNvSpPr txBox="1">
                <a:spLocks noChangeArrowheads="1"/>
              </p:cNvSpPr>
              <p:nvPr/>
            </p:nvSpPr>
            <p:spPr bwMode="auto">
              <a:xfrm>
                <a:off x="5463966" y="2807067"/>
                <a:ext cx="365522" cy="181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000" dirty="0" smtClean="0">
                    <a:solidFill>
                      <a:schemeClr val="bg1"/>
                    </a:solidFill>
                  </a:rPr>
                  <a:t>Name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 Box 72"/>
              <p:cNvSpPr txBox="1">
                <a:spLocks noChangeArrowheads="1"/>
              </p:cNvSpPr>
              <p:nvPr/>
            </p:nvSpPr>
            <p:spPr bwMode="auto">
              <a:xfrm>
                <a:off x="5455306" y="2935256"/>
                <a:ext cx="352518" cy="181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000" dirty="0" smtClean="0">
                    <a:solidFill>
                      <a:schemeClr val="bg1"/>
                    </a:solidFill>
                  </a:rPr>
                  <a:t>Value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Rectangle 73"/>
              <p:cNvSpPr>
                <a:spLocks noChangeArrowheads="1"/>
              </p:cNvSpPr>
              <p:nvPr/>
            </p:nvSpPr>
            <p:spPr bwMode="auto">
              <a:xfrm>
                <a:off x="4950010" y="2828631"/>
                <a:ext cx="542708" cy="27075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 Box 74"/>
              <p:cNvSpPr txBox="1">
                <a:spLocks noChangeArrowheads="1"/>
              </p:cNvSpPr>
              <p:nvPr/>
            </p:nvSpPr>
            <p:spPr bwMode="auto">
              <a:xfrm>
                <a:off x="4932040" y="2834623"/>
                <a:ext cx="572399" cy="249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600" dirty="0" err="1" smtClean="0">
                    <a:solidFill>
                      <a:schemeClr val="bg1"/>
                    </a:solidFill>
                  </a:rPr>
                  <a:t>modeC</a:t>
                </a:r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4" name="テキスト ボックス 73"/>
          <p:cNvSpPr txBox="1"/>
          <p:nvPr/>
        </p:nvSpPr>
        <p:spPr>
          <a:xfrm>
            <a:off x="4932040" y="2708920"/>
            <a:ext cx="279704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Parameter variable</a:t>
            </a:r>
            <a:r>
              <a:rPr kumimoji="1" lang="en-US" altLang="ja-JP" sz="1600" dirty="0" smtClean="0"/>
              <a:t>: </a:t>
            </a:r>
            <a:r>
              <a:rPr kumimoji="1" lang="en-US" altLang="ja-JP" sz="1600" dirty="0" err="1" smtClean="0"/>
              <a:t>m_Kp</a:t>
            </a:r>
            <a:r>
              <a:rPr kumimoji="1" lang="en-US" altLang="ja-JP" sz="1600" dirty="0" smtClean="0"/>
              <a:t> = 0.4</a:t>
            </a:r>
            <a:endParaRPr kumimoji="1" lang="ja-JP" altLang="en-US" sz="16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932040" y="3140968"/>
            <a:ext cx="273630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onExecute</a:t>
            </a:r>
            <a:r>
              <a:rPr lang="en-US" altLang="ja-JP" sz="1600" dirty="0" smtClean="0"/>
              <a:t>() {</a:t>
            </a:r>
          </a:p>
          <a:p>
            <a:r>
              <a:rPr lang="en-US" altLang="ja-JP" sz="1600" dirty="0" smtClean="0"/>
              <a:t>      :</a:t>
            </a:r>
          </a:p>
          <a:p>
            <a:r>
              <a:rPr lang="en-US" altLang="ja-JP" sz="1600" dirty="0" smtClean="0"/>
              <a:t>    output(</a:t>
            </a:r>
            <a:r>
              <a:rPr lang="ja-JP" altLang="en-US" sz="1600" dirty="0" smtClean="0"/>
              <a:t> </a:t>
            </a:r>
            <a:r>
              <a:rPr kumimoji="1" lang="en-US" altLang="ja-JP" sz="1600" dirty="0" err="1" smtClean="0"/>
              <a:t>m_Kp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* (</a:t>
            </a:r>
            <a:r>
              <a:rPr kumimoji="1" lang="en-US" altLang="ja-JP" sz="1600" dirty="0" err="1" smtClean="0"/>
              <a:t>x_ref</a:t>
            </a:r>
            <a:r>
              <a:rPr kumimoji="1" lang="en-US" altLang="ja-JP" sz="1600" dirty="0" smtClean="0"/>
              <a:t> – x));</a:t>
            </a:r>
          </a:p>
          <a:p>
            <a:r>
              <a:rPr kumimoji="1" lang="en-US" altLang="ja-JP" sz="1600" dirty="0" smtClean="0"/>
              <a:t>      :</a:t>
            </a:r>
          </a:p>
          <a:p>
            <a:r>
              <a:rPr lang="en-US" altLang="ja-JP" sz="1600" dirty="0" smtClean="0"/>
              <a:t>    return RTC::RTC_OK;</a:t>
            </a:r>
          </a:p>
          <a:p>
            <a:r>
              <a:rPr lang="en-US" altLang="ja-JP" sz="1600" dirty="0" smtClean="0"/>
              <a:t>}</a:t>
            </a:r>
            <a:endParaRPr kumimoji="1" lang="ja-JP" altLang="en-US" sz="1600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4455095" y="2492896"/>
            <a:ext cx="188913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" y="0"/>
              </a:cxn>
              <a:cxn ang="0">
                <a:pos x="119" y="121"/>
              </a:cxn>
              <a:cxn ang="0">
                <a:pos x="0" y="121"/>
              </a:cxn>
              <a:cxn ang="0">
                <a:pos x="36" y="91"/>
              </a:cxn>
              <a:cxn ang="0">
                <a:pos x="72" y="61"/>
              </a:cxn>
              <a:cxn ang="0">
                <a:pos x="36" y="30"/>
              </a:cxn>
              <a:cxn ang="0">
                <a:pos x="0" y="0"/>
              </a:cxn>
            </a:cxnLst>
            <a:rect l="0" t="0" r="r" b="b"/>
            <a:pathLst>
              <a:path w="119" h="121">
                <a:moveTo>
                  <a:pt x="0" y="0"/>
                </a:moveTo>
                <a:lnTo>
                  <a:pt x="119" y="0"/>
                </a:lnTo>
                <a:lnTo>
                  <a:pt x="119" y="121"/>
                </a:lnTo>
                <a:lnTo>
                  <a:pt x="0" y="121"/>
                </a:lnTo>
                <a:lnTo>
                  <a:pt x="36" y="91"/>
                </a:lnTo>
                <a:lnTo>
                  <a:pt x="72" y="61"/>
                </a:lnTo>
                <a:lnTo>
                  <a:pt x="36" y="30"/>
                </a:lnTo>
                <a:lnTo>
                  <a:pt x="0" y="0"/>
                </a:lnTo>
                <a:close/>
              </a:path>
            </a:pathLst>
          </a:custGeom>
          <a:solidFill>
            <a:srgbClr val="99AE6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4455095" y="4077072"/>
            <a:ext cx="188913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" y="0"/>
              </a:cxn>
              <a:cxn ang="0">
                <a:pos x="119" y="121"/>
              </a:cxn>
              <a:cxn ang="0">
                <a:pos x="0" y="121"/>
              </a:cxn>
              <a:cxn ang="0">
                <a:pos x="36" y="91"/>
              </a:cxn>
              <a:cxn ang="0">
                <a:pos x="72" y="61"/>
              </a:cxn>
              <a:cxn ang="0">
                <a:pos x="36" y="30"/>
              </a:cxn>
              <a:cxn ang="0">
                <a:pos x="0" y="0"/>
              </a:cxn>
            </a:cxnLst>
            <a:rect l="0" t="0" r="r" b="b"/>
            <a:pathLst>
              <a:path w="119" h="121">
                <a:moveTo>
                  <a:pt x="0" y="0"/>
                </a:moveTo>
                <a:lnTo>
                  <a:pt x="119" y="0"/>
                </a:lnTo>
                <a:lnTo>
                  <a:pt x="119" y="121"/>
                </a:lnTo>
                <a:lnTo>
                  <a:pt x="0" y="121"/>
                </a:lnTo>
                <a:lnTo>
                  <a:pt x="36" y="91"/>
                </a:lnTo>
                <a:lnTo>
                  <a:pt x="72" y="61"/>
                </a:lnTo>
                <a:lnTo>
                  <a:pt x="36" y="30"/>
                </a:lnTo>
                <a:lnTo>
                  <a:pt x="0" y="0"/>
                </a:lnTo>
                <a:close/>
              </a:path>
            </a:pathLst>
          </a:custGeom>
          <a:solidFill>
            <a:srgbClr val="99AE6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 flipH="1">
            <a:off x="7884368" y="3356992"/>
            <a:ext cx="188913" cy="192087"/>
          </a:xfrm>
          <a:custGeom>
            <a:avLst/>
            <a:gdLst/>
            <a:ahLst/>
            <a:cxnLst>
              <a:cxn ang="0">
                <a:pos x="119" y="121"/>
              </a:cxn>
              <a:cxn ang="0">
                <a:pos x="70" y="121"/>
              </a:cxn>
              <a:cxn ang="0">
                <a:pos x="34" y="91"/>
              </a:cxn>
              <a:cxn ang="0">
                <a:pos x="0" y="60"/>
              </a:cxn>
              <a:cxn ang="0">
                <a:pos x="34" y="30"/>
              </a:cxn>
              <a:cxn ang="0">
                <a:pos x="70" y="0"/>
              </a:cxn>
              <a:cxn ang="0">
                <a:pos x="119" y="0"/>
              </a:cxn>
              <a:cxn ang="0">
                <a:pos x="119" y="121"/>
              </a:cxn>
            </a:cxnLst>
            <a:rect l="0" t="0" r="r" b="b"/>
            <a:pathLst>
              <a:path w="119" h="121">
                <a:moveTo>
                  <a:pt x="119" y="121"/>
                </a:moveTo>
                <a:lnTo>
                  <a:pt x="70" y="121"/>
                </a:lnTo>
                <a:lnTo>
                  <a:pt x="34" y="91"/>
                </a:lnTo>
                <a:lnTo>
                  <a:pt x="0" y="60"/>
                </a:lnTo>
                <a:lnTo>
                  <a:pt x="34" y="30"/>
                </a:lnTo>
                <a:lnTo>
                  <a:pt x="70" y="0"/>
                </a:lnTo>
                <a:lnTo>
                  <a:pt x="119" y="0"/>
                </a:lnTo>
                <a:lnTo>
                  <a:pt x="119" y="121"/>
                </a:lnTo>
                <a:close/>
              </a:path>
            </a:pathLst>
          </a:custGeom>
          <a:solidFill>
            <a:srgbClr val="99AE6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9" name="曲折矢印 88"/>
          <p:cNvSpPr/>
          <p:nvPr/>
        </p:nvSpPr>
        <p:spPr>
          <a:xfrm rot="5400000">
            <a:off x="6581098" y="1901080"/>
            <a:ext cx="792088" cy="864096"/>
          </a:xfrm>
          <a:prstGeom prst="bentArrow">
            <a:avLst>
              <a:gd name="adj1" fmla="val 17628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7" name="右矢印 86"/>
          <p:cNvSpPr/>
          <p:nvPr/>
        </p:nvSpPr>
        <p:spPr>
          <a:xfrm rot="10800000" flipH="1">
            <a:off x="2627784" y="1340768"/>
            <a:ext cx="2016224" cy="1944216"/>
          </a:xfrm>
          <a:prstGeom prst="rightArrow">
            <a:avLst>
              <a:gd name="adj1" fmla="val 54437"/>
              <a:gd name="adj2" fmla="val 33583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5868144" y="3662276"/>
            <a:ext cx="49543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6668858" y="2752050"/>
            <a:ext cx="49543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/>
          <p:cNvCxnSpPr>
            <a:stCxn id="93" idx="2"/>
            <a:endCxn id="92" idx="0"/>
          </p:cNvCxnSpPr>
          <p:nvPr/>
        </p:nvCxnSpPr>
        <p:spPr>
          <a:xfrm rot="5400000">
            <a:off x="6205119" y="2950822"/>
            <a:ext cx="622194" cy="8007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323528" y="1038972"/>
            <a:ext cx="1706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Tools, applications</a:t>
            </a:r>
            <a:endParaRPr kumimoji="1" lang="ja-JP" altLang="en-US" sz="1600" dirty="0"/>
          </a:p>
        </p:txBody>
      </p:sp>
      <p:sp>
        <p:nvSpPr>
          <p:cNvPr id="98" name="角丸四角形吹き出し 97"/>
          <p:cNvSpPr/>
          <p:nvPr/>
        </p:nvSpPr>
        <p:spPr>
          <a:xfrm>
            <a:off x="7236296" y="1268760"/>
            <a:ext cx="1872208" cy="612648"/>
          </a:xfrm>
          <a:prstGeom prst="wedgeRoundRectCallout">
            <a:avLst>
              <a:gd name="adj1" fmla="val -86261"/>
              <a:gd name="adj2" fmla="val 3574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Active</a:t>
            </a:r>
          </a:p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configuration set</a:t>
            </a:r>
            <a:endParaRPr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555776" y="2060848"/>
            <a:ext cx="2037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Change active </a:t>
            </a:r>
            <a:r>
              <a:rPr kumimoji="1" lang="en-US" altLang="ja-JP" sz="1400" dirty="0" err="1" smtClean="0"/>
              <a:t>config</a:t>
            </a:r>
            <a:r>
              <a:rPr kumimoji="1" lang="en-US" altLang="ja-JP" sz="1400" dirty="0" smtClean="0"/>
              <a:t> set</a:t>
            </a:r>
          </a:p>
          <a:p>
            <a:r>
              <a:rPr lang="ja-JP" altLang="en-US" sz="1400" dirty="0" smtClean="0"/>
              <a:t>・</a:t>
            </a:r>
            <a:r>
              <a:rPr lang="en-US" altLang="ja-JP" sz="1400" dirty="0" smtClean="0"/>
              <a:t>Change </a:t>
            </a:r>
            <a:r>
              <a:rPr lang="en-US" altLang="ja-JP" sz="1400" dirty="0" err="1" smtClean="0"/>
              <a:t>paramter</a:t>
            </a:r>
            <a:r>
              <a:rPr lang="en-US" altLang="ja-JP" sz="1400" dirty="0" smtClean="0"/>
              <a:t> value</a:t>
            </a:r>
            <a:endParaRPr kumimoji="1" lang="ja-JP" altLang="en-US" sz="14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4644008" y="692696"/>
            <a:ext cx="1439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RT-Component</a:t>
            </a:r>
            <a:endParaRPr kumimoji="1" lang="ja-JP" altLang="en-US" sz="16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46545" y="4293096"/>
            <a:ext cx="4275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Parameter variables which </a:t>
            </a:r>
            <a:r>
              <a:rPr lang="en-US" altLang="ja-JP" sz="1600" dirty="0" smtClean="0"/>
              <a:t>are used in RTC’s </a:t>
            </a:r>
          </a:p>
          <a:p>
            <a:r>
              <a:rPr lang="en-US" altLang="ja-JP" sz="1600" dirty="0" smtClean="0"/>
              <a:t>l</a:t>
            </a:r>
            <a:r>
              <a:rPr kumimoji="1" lang="en-US" altLang="ja-JP" sz="1600" dirty="0" smtClean="0"/>
              <a:t>ogic can be changed from tools and applications.</a:t>
            </a:r>
            <a:endParaRPr kumimoji="1" lang="ja-JP" altLang="en-US" sz="1600" dirty="0"/>
          </a:p>
        </p:txBody>
      </p:sp>
      <p:sp>
        <p:nvSpPr>
          <p:cNvPr id="50" name="角丸四角形吹き出し 49"/>
          <p:cNvSpPr/>
          <p:nvPr/>
        </p:nvSpPr>
        <p:spPr>
          <a:xfrm>
            <a:off x="6012160" y="1196752"/>
            <a:ext cx="648072" cy="1368152"/>
          </a:xfrm>
          <a:prstGeom prst="wedgeRoundRectCallout">
            <a:avLst>
              <a:gd name="adj1" fmla="val 94767"/>
              <a:gd name="adj2" fmla="val -67027"/>
              <a:gd name="adj3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300192" y="764704"/>
            <a:ext cx="1745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Configuration parameter(s)</a:t>
            </a:r>
            <a:endParaRPr kumimoji="1" lang="ja-JP" alt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85"/>
          <p:cNvGrpSpPr/>
          <p:nvPr/>
        </p:nvGrpSpPr>
        <p:grpSpPr>
          <a:xfrm>
            <a:off x="4644008" y="1052737"/>
            <a:ext cx="3244122" cy="3875285"/>
            <a:chOff x="4270375" y="3181679"/>
            <a:chExt cx="1401763" cy="1674484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4270375" y="3181679"/>
              <a:ext cx="1401763" cy="1674484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335817" y="3243907"/>
              <a:ext cx="1272468" cy="15542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99012"/>
            <a:ext cx="2448272" cy="1777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924944"/>
            <a:ext cx="1679469" cy="1093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グループ化 74"/>
          <p:cNvGrpSpPr/>
          <p:nvPr/>
        </p:nvGrpSpPr>
        <p:grpSpPr>
          <a:xfrm>
            <a:off x="4942570" y="1268667"/>
            <a:ext cx="1645654" cy="1224229"/>
            <a:chOff x="4355976" y="2060849"/>
            <a:chExt cx="1213606" cy="902822"/>
          </a:xfrm>
        </p:grpSpPr>
        <p:grpSp>
          <p:nvGrpSpPr>
            <p:cNvPr id="4" name="グループ化 54"/>
            <p:cNvGrpSpPr/>
            <p:nvPr/>
          </p:nvGrpSpPr>
          <p:grpSpPr>
            <a:xfrm>
              <a:off x="4355976" y="2060849"/>
              <a:ext cx="1213606" cy="315442"/>
              <a:chOff x="4932040" y="2807067"/>
              <a:chExt cx="1213606" cy="315442"/>
            </a:xfrm>
          </p:grpSpPr>
          <p:sp>
            <p:nvSpPr>
              <p:cNvPr id="5" name="Rectangle 54"/>
              <p:cNvSpPr>
                <a:spLocks noChangeArrowheads="1"/>
              </p:cNvSpPr>
              <p:nvPr/>
            </p:nvSpPr>
            <p:spPr bwMode="auto">
              <a:xfrm>
                <a:off x="5492719" y="2828631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63"/>
              <p:cNvSpPr>
                <a:spLocks noChangeArrowheads="1"/>
              </p:cNvSpPr>
              <p:nvPr/>
            </p:nvSpPr>
            <p:spPr bwMode="auto">
              <a:xfrm>
                <a:off x="5492719" y="2964008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ectangle 55"/>
              <p:cNvSpPr>
                <a:spLocks noChangeArrowheads="1"/>
              </p:cNvSpPr>
              <p:nvPr/>
            </p:nvSpPr>
            <p:spPr bwMode="auto">
              <a:xfrm>
                <a:off x="5764672" y="2828631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>
                    <a:solidFill>
                      <a:schemeClr val="bg1"/>
                    </a:solidFill>
                  </a:rPr>
                  <a:t>Kp</a:t>
                </a:r>
              </a:p>
            </p:txBody>
          </p:sp>
          <p:sp>
            <p:nvSpPr>
              <p:cNvPr id="12" name="Rectangle 64"/>
              <p:cNvSpPr>
                <a:spLocks noChangeArrowheads="1"/>
              </p:cNvSpPr>
              <p:nvPr/>
            </p:nvSpPr>
            <p:spPr bwMode="auto">
              <a:xfrm>
                <a:off x="5764672" y="2964008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 dirty="0" smtClean="0">
                    <a:solidFill>
                      <a:schemeClr val="bg1"/>
                    </a:solidFill>
                  </a:rPr>
                  <a:t>0.2</a:t>
                </a:r>
                <a:endParaRPr lang="en-US" altLang="ja-JP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 Box 71"/>
              <p:cNvSpPr txBox="1">
                <a:spLocks noChangeArrowheads="1"/>
              </p:cNvSpPr>
              <p:nvPr/>
            </p:nvSpPr>
            <p:spPr bwMode="auto">
              <a:xfrm>
                <a:off x="5463966" y="2807067"/>
                <a:ext cx="334785" cy="187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ja-JP" altLang="en-US" sz="1000" dirty="0" smtClean="0">
                    <a:solidFill>
                      <a:schemeClr val="bg1"/>
                    </a:solidFill>
                  </a:rPr>
                  <a:t>名前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 Box 72"/>
              <p:cNvSpPr txBox="1">
                <a:spLocks noChangeArrowheads="1"/>
              </p:cNvSpPr>
              <p:nvPr/>
            </p:nvSpPr>
            <p:spPr bwMode="auto">
              <a:xfrm>
                <a:off x="5513085" y="2935256"/>
                <a:ext cx="235485" cy="187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ja-JP" altLang="en-US" sz="1000" dirty="0" smtClean="0">
                    <a:solidFill>
                      <a:schemeClr val="bg1"/>
                    </a:solidFill>
                  </a:rPr>
                  <a:t>値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73"/>
              <p:cNvSpPr>
                <a:spLocks noChangeArrowheads="1"/>
              </p:cNvSpPr>
              <p:nvPr/>
            </p:nvSpPr>
            <p:spPr bwMode="auto">
              <a:xfrm>
                <a:off x="4950010" y="2828631"/>
                <a:ext cx="542708" cy="27075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 Box 74"/>
              <p:cNvSpPr txBox="1">
                <a:spLocks noChangeArrowheads="1"/>
              </p:cNvSpPr>
              <p:nvPr/>
            </p:nvSpPr>
            <p:spPr bwMode="auto">
              <a:xfrm>
                <a:off x="4932040" y="2834623"/>
                <a:ext cx="579492" cy="249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600" dirty="0" err="1">
                    <a:solidFill>
                      <a:schemeClr val="bg1"/>
                    </a:solidFill>
                  </a:rPr>
                  <a:t>modeA</a:t>
                </a:r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グループ化 55"/>
            <p:cNvGrpSpPr/>
            <p:nvPr/>
          </p:nvGrpSpPr>
          <p:grpSpPr>
            <a:xfrm>
              <a:off x="4355976" y="2354539"/>
              <a:ext cx="1213606" cy="315442"/>
              <a:chOff x="4932040" y="2807067"/>
              <a:chExt cx="1213606" cy="315442"/>
            </a:xfrm>
          </p:grpSpPr>
          <p:sp>
            <p:nvSpPr>
              <p:cNvPr id="57" name="Rectangle 54"/>
              <p:cNvSpPr>
                <a:spLocks noChangeArrowheads="1"/>
              </p:cNvSpPr>
              <p:nvPr/>
            </p:nvSpPr>
            <p:spPr bwMode="auto">
              <a:xfrm>
                <a:off x="5492719" y="2828631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ectangle 63"/>
              <p:cNvSpPr>
                <a:spLocks noChangeArrowheads="1"/>
              </p:cNvSpPr>
              <p:nvPr/>
            </p:nvSpPr>
            <p:spPr bwMode="auto">
              <a:xfrm>
                <a:off x="5492719" y="2964008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5764672" y="2828631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>
                    <a:solidFill>
                      <a:schemeClr val="bg1"/>
                    </a:solidFill>
                  </a:rPr>
                  <a:t>Kp</a:t>
                </a:r>
              </a:p>
            </p:txBody>
          </p:sp>
          <p:sp>
            <p:nvSpPr>
              <p:cNvPr id="60" name="Rectangle 64"/>
              <p:cNvSpPr>
                <a:spLocks noChangeArrowheads="1"/>
              </p:cNvSpPr>
              <p:nvPr/>
            </p:nvSpPr>
            <p:spPr bwMode="auto">
              <a:xfrm>
                <a:off x="5764672" y="2964008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 dirty="0" smtClean="0">
                    <a:solidFill>
                      <a:schemeClr val="bg1"/>
                    </a:solidFill>
                  </a:rPr>
                  <a:t>0.4</a:t>
                </a:r>
                <a:endParaRPr lang="en-US" altLang="ja-JP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 Box 71"/>
              <p:cNvSpPr txBox="1">
                <a:spLocks noChangeArrowheads="1"/>
              </p:cNvSpPr>
              <p:nvPr/>
            </p:nvSpPr>
            <p:spPr bwMode="auto">
              <a:xfrm>
                <a:off x="5463966" y="2807067"/>
                <a:ext cx="334785" cy="187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ja-JP" altLang="en-US" sz="1000" dirty="0" smtClean="0">
                    <a:solidFill>
                      <a:schemeClr val="bg1"/>
                    </a:solidFill>
                  </a:rPr>
                  <a:t>名前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 Box 72"/>
              <p:cNvSpPr txBox="1">
                <a:spLocks noChangeArrowheads="1"/>
              </p:cNvSpPr>
              <p:nvPr/>
            </p:nvSpPr>
            <p:spPr bwMode="auto">
              <a:xfrm>
                <a:off x="5513085" y="2935256"/>
                <a:ext cx="235485" cy="187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ja-JP" altLang="en-US" sz="1000" dirty="0" smtClean="0">
                    <a:solidFill>
                      <a:schemeClr val="bg1"/>
                    </a:solidFill>
                  </a:rPr>
                  <a:t>値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ectangle 73"/>
              <p:cNvSpPr>
                <a:spLocks noChangeArrowheads="1"/>
              </p:cNvSpPr>
              <p:nvPr/>
            </p:nvSpPr>
            <p:spPr bwMode="auto">
              <a:xfrm>
                <a:off x="4950010" y="2828631"/>
                <a:ext cx="542708" cy="27075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 Box 74"/>
              <p:cNvSpPr txBox="1">
                <a:spLocks noChangeArrowheads="1"/>
              </p:cNvSpPr>
              <p:nvPr/>
            </p:nvSpPr>
            <p:spPr bwMode="auto">
              <a:xfrm>
                <a:off x="4932040" y="2834624"/>
                <a:ext cx="574763" cy="249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600" dirty="0" err="1" smtClean="0">
                    <a:solidFill>
                      <a:schemeClr val="bg1"/>
                    </a:solidFill>
                  </a:rPr>
                  <a:t>modeB</a:t>
                </a:r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グループ化 64"/>
            <p:cNvGrpSpPr/>
            <p:nvPr/>
          </p:nvGrpSpPr>
          <p:grpSpPr>
            <a:xfrm>
              <a:off x="4355976" y="2648229"/>
              <a:ext cx="1213606" cy="315442"/>
              <a:chOff x="4932040" y="2807067"/>
              <a:chExt cx="1213606" cy="315442"/>
            </a:xfrm>
          </p:grpSpPr>
          <p:sp>
            <p:nvSpPr>
              <p:cNvPr id="66" name="Rectangle 54"/>
              <p:cNvSpPr>
                <a:spLocks noChangeArrowheads="1"/>
              </p:cNvSpPr>
              <p:nvPr/>
            </p:nvSpPr>
            <p:spPr bwMode="auto">
              <a:xfrm>
                <a:off x="5492719" y="2828631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492719" y="2964008"/>
                <a:ext cx="271953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ectangle 55"/>
              <p:cNvSpPr>
                <a:spLocks noChangeArrowheads="1"/>
              </p:cNvSpPr>
              <p:nvPr/>
            </p:nvSpPr>
            <p:spPr bwMode="auto">
              <a:xfrm>
                <a:off x="5764672" y="2828631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>
                    <a:solidFill>
                      <a:schemeClr val="bg1"/>
                    </a:solidFill>
                  </a:rPr>
                  <a:t>Kp</a:t>
                </a:r>
              </a:p>
            </p:txBody>
          </p:sp>
          <p:sp>
            <p:nvSpPr>
              <p:cNvPr id="69" name="Rectangle 64"/>
              <p:cNvSpPr>
                <a:spLocks noChangeArrowheads="1"/>
              </p:cNvSpPr>
              <p:nvPr/>
            </p:nvSpPr>
            <p:spPr bwMode="auto">
              <a:xfrm>
                <a:off x="5764672" y="2964008"/>
                <a:ext cx="380974" cy="135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ja-JP" sz="1400" dirty="0">
                    <a:solidFill>
                      <a:schemeClr val="bg1"/>
                    </a:solidFill>
                  </a:rPr>
                  <a:t>0.6</a:t>
                </a:r>
              </a:p>
            </p:txBody>
          </p:sp>
          <p:sp>
            <p:nvSpPr>
              <p:cNvPr id="70" name="Text Box 71"/>
              <p:cNvSpPr txBox="1">
                <a:spLocks noChangeArrowheads="1"/>
              </p:cNvSpPr>
              <p:nvPr/>
            </p:nvSpPr>
            <p:spPr bwMode="auto">
              <a:xfrm>
                <a:off x="5463966" y="2807067"/>
                <a:ext cx="334785" cy="187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ja-JP" altLang="en-US" sz="1000" dirty="0" smtClean="0">
                    <a:solidFill>
                      <a:schemeClr val="bg1"/>
                    </a:solidFill>
                  </a:rPr>
                  <a:t>名前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 Box 72"/>
              <p:cNvSpPr txBox="1">
                <a:spLocks noChangeArrowheads="1"/>
              </p:cNvSpPr>
              <p:nvPr/>
            </p:nvSpPr>
            <p:spPr bwMode="auto">
              <a:xfrm>
                <a:off x="5513085" y="2935256"/>
                <a:ext cx="235485" cy="187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ja-JP" altLang="en-US" sz="1000" dirty="0" smtClean="0">
                    <a:solidFill>
                      <a:schemeClr val="bg1"/>
                    </a:solidFill>
                  </a:rPr>
                  <a:t>値</a:t>
                </a:r>
                <a:endParaRPr lang="ja-JP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Rectangle 73"/>
              <p:cNvSpPr>
                <a:spLocks noChangeArrowheads="1"/>
              </p:cNvSpPr>
              <p:nvPr/>
            </p:nvSpPr>
            <p:spPr bwMode="auto">
              <a:xfrm>
                <a:off x="4950010" y="2828631"/>
                <a:ext cx="542708" cy="27075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 Box 74"/>
              <p:cNvSpPr txBox="1">
                <a:spLocks noChangeArrowheads="1"/>
              </p:cNvSpPr>
              <p:nvPr/>
            </p:nvSpPr>
            <p:spPr bwMode="auto">
              <a:xfrm>
                <a:off x="4932040" y="2834623"/>
                <a:ext cx="572399" cy="249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600" dirty="0" err="1" smtClean="0">
                    <a:solidFill>
                      <a:schemeClr val="bg1"/>
                    </a:solidFill>
                  </a:rPr>
                  <a:t>modeC</a:t>
                </a:r>
                <a:endParaRPr lang="ja-JP" alt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4" name="テキスト ボックス 73"/>
          <p:cNvSpPr txBox="1"/>
          <p:nvPr/>
        </p:nvSpPr>
        <p:spPr>
          <a:xfrm>
            <a:off x="4932040" y="2708920"/>
            <a:ext cx="250260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パラメータ</a:t>
            </a:r>
            <a:r>
              <a:rPr kumimoji="1" lang="ja-JP" altLang="en-US" sz="1600" dirty="0" smtClean="0"/>
              <a:t>変数</a:t>
            </a:r>
            <a:r>
              <a:rPr kumimoji="1" lang="en-US" altLang="ja-JP" sz="1600" dirty="0" smtClean="0"/>
              <a:t>: </a:t>
            </a:r>
            <a:r>
              <a:rPr kumimoji="1" lang="en-US" altLang="ja-JP" sz="1600" dirty="0" err="1" smtClean="0"/>
              <a:t>m_Kp</a:t>
            </a:r>
            <a:r>
              <a:rPr kumimoji="1" lang="en-US" altLang="ja-JP" sz="1600" dirty="0" smtClean="0"/>
              <a:t> = 0.4</a:t>
            </a:r>
            <a:endParaRPr kumimoji="1" lang="ja-JP" altLang="en-US" sz="16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932040" y="3140968"/>
            <a:ext cx="273630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onExecute</a:t>
            </a:r>
            <a:r>
              <a:rPr lang="en-US" altLang="ja-JP" sz="1600" dirty="0" smtClean="0"/>
              <a:t>() {</a:t>
            </a:r>
          </a:p>
          <a:p>
            <a:r>
              <a:rPr lang="en-US" altLang="ja-JP" sz="1600" dirty="0" smtClean="0"/>
              <a:t>      :</a:t>
            </a:r>
          </a:p>
          <a:p>
            <a:r>
              <a:rPr lang="en-US" altLang="ja-JP" sz="1600" dirty="0" smtClean="0"/>
              <a:t>    output(</a:t>
            </a:r>
            <a:r>
              <a:rPr lang="ja-JP" altLang="en-US" sz="1600" dirty="0" smtClean="0"/>
              <a:t> </a:t>
            </a:r>
            <a:r>
              <a:rPr kumimoji="1" lang="en-US" altLang="ja-JP" sz="1600" dirty="0" err="1" smtClean="0"/>
              <a:t>m_Kp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* (</a:t>
            </a:r>
            <a:r>
              <a:rPr kumimoji="1" lang="en-US" altLang="ja-JP" sz="1600" dirty="0" err="1" smtClean="0"/>
              <a:t>x_ref</a:t>
            </a:r>
            <a:r>
              <a:rPr kumimoji="1" lang="en-US" altLang="ja-JP" sz="1600" dirty="0" smtClean="0"/>
              <a:t> – x));</a:t>
            </a:r>
          </a:p>
          <a:p>
            <a:r>
              <a:rPr kumimoji="1" lang="en-US" altLang="ja-JP" sz="1600" dirty="0" smtClean="0"/>
              <a:t>      :</a:t>
            </a:r>
          </a:p>
          <a:p>
            <a:r>
              <a:rPr lang="en-US" altLang="ja-JP" sz="1600" dirty="0" smtClean="0"/>
              <a:t>    return RTC::RTC_OK;</a:t>
            </a:r>
          </a:p>
          <a:p>
            <a:r>
              <a:rPr lang="en-US" altLang="ja-JP" sz="1600" dirty="0" smtClean="0"/>
              <a:t>}</a:t>
            </a:r>
            <a:endParaRPr kumimoji="1" lang="ja-JP" altLang="en-US" sz="1600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4455095" y="2492896"/>
            <a:ext cx="188913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" y="0"/>
              </a:cxn>
              <a:cxn ang="0">
                <a:pos x="119" y="121"/>
              </a:cxn>
              <a:cxn ang="0">
                <a:pos x="0" y="121"/>
              </a:cxn>
              <a:cxn ang="0">
                <a:pos x="36" y="91"/>
              </a:cxn>
              <a:cxn ang="0">
                <a:pos x="72" y="61"/>
              </a:cxn>
              <a:cxn ang="0">
                <a:pos x="36" y="30"/>
              </a:cxn>
              <a:cxn ang="0">
                <a:pos x="0" y="0"/>
              </a:cxn>
            </a:cxnLst>
            <a:rect l="0" t="0" r="r" b="b"/>
            <a:pathLst>
              <a:path w="119" h="121">
                <a:moveTo>
                  <a:pt x="0" y="0"/>
                </a:moveTo>
                <a:lnTo>
                  <a:pt x="119" y="0"/>
                </a:lnTo>
                <a:lnTo>
                  <a:pt x="119" y="121"/>
                </a:lnTo>
                <a:lnTo>
                  <a:pt x="0" y="121"/>
                </a:lnTo>
                <a:lnTo>
                  <a:pt x="36" y="91"/>
                </a:lnTo>
                <a:lnTo>
                  <a:pt x="72" y="61"/>
                </a:lnTo>
                <a:lnTo>
                  <a:pt x="36" y="30"/>
                </a:lnTo>
                <a:lnTo>
                  <a:pt x="0" y="0"/>
                </a:lnTo>
                <a:close/>
              </a:path>
            </a:pathLst>
          </a:custGeom>
          <a:solidFill>
            <a:srgbClr val="99AE6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4455095" y="4077072"/>
            <a:ext cx="188913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" y="0"/>
              </a:cxn>
              <a:cxn ang="0">
                <a:pos x="119" y="121"/>
              </a:cxn>
              <a:cxn ang="0">
                <a:pos x="0" y="121"/>
              </a:cxn>
              <a:cxn ang="0">
                <a:pos x="36" y="91"/>
              </a:cxn>
              <a:cxn ang="0">
                <a:pos x="72" y="61"/>
              </a:cxn>
              <a:cxn ang="0">
                <a:pos x="36" y="30"/>
              </a:cxn>
              <a:cxn ang="0">
                <a:pos x="0" y="0"/>
              </a:cxn>
            </a:cxnLst>
            <a:rect l="0" t="0" r="r" b="b"/>
            <a:pathLst>
              <a:path w="119" h="121">
                <a:moveTo>
                  <a:pt x="0" y="0"/>
                </a:moveTo>
                <a:lnTo>
                  <a:pt x="119" y="0"/>
                </a:lnTo>
                <a:lnTo>
                  <a:pt x="119" y="121"/>
                </a:lnTo>
                <a:lnTo>
                  <a:pt x="0" y="121"/>
                </a:lnTo>
                <a:lnTo>
                  <a:pt x="36" y="91"/>
                </a:lnTo>
                <a:lnTo>
                  <a:pt x="72" y="61"/>
                </a:lnTo>
                <a:lnTo>
                  <a:pt x="36" y="30"/>
                </a:lnTo>
                <a:lnTo>
                  <a:pt x="0" y="0"/>
                </a:lnTo>
                <a:close/>
              </a:path>
            </a:pathLst>
          </a:custGeom>
          <a:solidFill>
            <a:srgbClr val="99AE6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 flipH="1">
            <a:off x="7884368" y="3356992"/>
            <a:ext cx="188913" cy="192087"/>
          </a:xfrm>
          <a:custGeom>
            <a:avLst/>
            <a:gdLst/>
            <a:ahLst/>
            <a:cxnLst>
              <a:cxn ang="0">
                <a:pos x="119" y="121"/>
              </a:cxn>
              <a:cxn ang="0">
                <a:pos x="70" y="121"/>
              </a:cxn>
              <a:cxn ang="0">
                <a:pos x="34" y="91"/>
              </a:cxn>
              <a:cxn ang="0">
                <a:pos x="0" y="60"/>
              </a:cxn>
              <a:cxn ang="0">
                <a:pos x="34" y="30"/>
              </a:cxn>
              <a:cxn ang="0">
                <a:pos x="70" y="0"/>
              </a:cxn>
              <a:cxn ang="0">
                <a:pos x="119" y="0"/>
              </a:cxn>
              <a:cxn ang="0">
                <a:pos x="119" y="121"/>
              </a:cxn>
            </a:cxnLst>
            <a:rect l="0" t="0" r="r" b="b"/>
            <a:pathLst>
              <a:path w="119" h="121">
                <a:moveTo>
                  <a:pt x="119" y="121"/>
                </a:moveTo>
                <a:lnTo>
                  <a:pt x="70" y="121"/>
                </a:lnTo>
                <a:lnTo>
                  <a:pt x="34" y="91"/>
                </a:lnTo>
                <a:lnTo>
                  <a:pt x="0" y="60"/>
                </a:lnTo>
                <a:lnTo>
                  <a:pt x="34" y="30"/>
                </a:lnTo>
                <a:lnTo>
                  <a:pt x="70" y="0"/>
                </a:lnTo>
                <a:lnTo>
                  <a:pt x="119" y="0"/>
                </a:lnTo>
                <a:lnTo>
                  <a:pt x="119" y="121"/>
                </a:lnTo>
                <a:close/>
              </a:path>
            </a:pathLst>
          </a:custGeom>
          <a:solidFill>
            <a:srgbClr val="99AE6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9" name="曲折矢印 88"/>
          <p:cNvSpPr/>
          <p:nvPr/>
        </p:nvSpPr>
        <p:spPr>
          <a:xfrm rot="5400000">
            <a:off x="6581098" y="1901080"/>
            <a:ext cx="792088" cy="864096"/>
          </a:xfrm>
          <a:prstGeom prst="bentArrow">
            <a:avLst>
              <a:gd name="adj1" fmla="val 17628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7" name="右矢印 86"/>
          <p:cNvSpPr/>
          <p:nvPr/>
        </p:nvSpPr>
        <p:spPr>
          <a:xfrm rot="10800000" flipH="1">
            <a:off x="2627784" y="1340768"/>
            <a:ext cx="2016224" cy="1944216"/>
          </a:xfrm>
          <a:prstGeom prst="rightArrow">
            <a:avLst>
              <a:gd name="adj1" fmla="val 54437"/>
              <a:gd name="adj2" fmla="val 33583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5868144" y="3662276"/>
            <a:ext cx="49543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6380826" y="2752050"/>
            <a:ext cx="49543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/>
          <p:cNvCxnSpPr>
            <a:stCxn id="93" idx="2"/>
            <a:endCxn id="92" idx="0"/>
          </p:cNvCxnSpPr>
          <p:nvPr/>
        </p:nvCxnSpPr>
        <p:spPr>
          <a:xfrm rot="5400000">
            <a:off x="6061103" y="3094838"/>
            <a:ext cx="622194" cy="5126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323528" y="1038972"/>
            <a:ext cx="2266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ツール・アプリケーション</a:t>
            </a:r>
            <a:endParaRPr kumimoji="1" lang="ja-JP" altLang="en-US" sz="1600" dirty="0"/>
          </a:p>
        </p:txBody>
      </p:sp>
      <p:sp>
        <p:nvSpPr>
          <p:cNvPr id="98" name="角丸四角形吹き出し 97"/>
          <p:cNvSpPr/>
          <p:nvPr/>
        </p:nvSpPr>
        <p:spPr>
          <a:xfrm>
            <a:off x="7236296" y="1268760"/>
            <a:ext cx="1872208" cy="612648"/>
          </a:xfrm>
          <a:prstGeom prst="wedgeRoundRectCallout">
            <a:avLst>
              <a:gd name="adj1" fmla="val -86261"/>
              <a:gd name="adj2" fmla="val 35747"/>
              <a:gd name="adj3" fmla="val 16667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bg1"/>
                </a:solidFill>
              </a:rPr>
              <a:t>アクティブ</a:t>
            </a:r>
            <a:endParaRPr lang="en-US" altLang="ja-JP" sz="12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bg1"/>
                </a:solidFill>
              </a:rPr>
              <a:t>コンフィギュレーション</a:t>
            </a:r>
            <a:endParaRPr lang="en-US" altLang="ja-JP" sz="12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bg1"/>
                </a:solidFill>
              </a:rPr>
              <a:t>セット</a:t>
            </a: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555776" y="2060848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・アクティブセットの変更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・パラメータ値の変更</a:t>
            </a:r>
            <a:endParaRPr kumimoji="1" lang="ja-JP" altLang="en-US" sz="14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4644008" y="692696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コンポーネント</a:t>
            </a:r>
            <a:endParaRPr kumimoji="1" lang="ja-JP" altLang="en-US" sz="16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46545" y="4293096"/>
            <a:ext cx="4009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ツール・アプリケーションから、コンポーネント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内部で使用する変数の値を変更できる。</a:t>
            </a:r>
            <a:endParaRPr kumimoji="1" lang="ja-JP" altLang="en-US" sz="1600" dirty="0"/>
          </a:p>
        </p:txBody>
      </p:sp>
      <p:sp>
        <p:nvSpPr>
          <p:cNvPr id="50" name="角丸四角形吹き出し 49"/>
          <p:cNvSpPr/>
          <p:nvPr/>
        </p:nvSpPr>
        <p:spPr>
          <a:xfrm>
            <a:off x="6012160" y="1196752"/>
            <a:ext cx="648072" cy="1368152"/>
          </a:xfrm>
          <a:prstGeom prst="wedgeRoundRectCallout">
            <a:avLst>
              <a:gd name="adj1" fmla="val 94767"/>
              <a:gd name="adj2" fmla="val -67027"/>
              <a:gd name="adj3" fmla="val 16667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176213" y="764704"/>
            <a:ext cx="20681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コンフィギュレーションパラメータ</a:t>
            </a:r>
            <a:endParaRPr kumimoji="1" lang="ja-JP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523</Words>
  <Application>Microsoft Office PowerPoint</Application>
  <PresentationFormat>画面に合わせる (4:3)</PresentationFormat>
  <Paragraphs>310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コンフィギュレーション</vt:lpstr>
      <vt:lpstr>コンフィギュレーション</vt:lpstr>
      <vt:lpstr>コンフィギュレーション</vt:lpstr>
      <vt:lpstr>コンフィギュレーション</vt:lpstr>
      <vt:lpstr>スライド 5</vt:lpstr>
      <vt:lpstr>スライド 6</vt:lpstr>
      <vt:lpstr>スライド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コンフィギュレーション</dc:title>
  <cp:lastModifiedBy>n-ando</cp:lastModifiedBy>
  <cp:revision>45</cp:revision>
  <dcterms:modified xsi:type="dcterms:W3CDTF">2011-01-25T13:14:02Z</dcterms:modified>
</cp:coreProperties>
</file>