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60" r:id="rId5"/>
    <p:sldId id="259" r:id="rId6"/>
    <p:sldId id="262" r:id="rId7"/>
    <p:sldId id="261" r:id="rId8"/>
    <p:sldId id="264" r:id="rId9"/>
    <p:sldId id="263" r:id="rId10"/>
    <p:sldId id="266" r:id="rId11"/>
    <p:sldId id="265" r:id="rId12"/>
    <p:sldId id="268" r:id="rId13"/>
    <p:sldId id="267" r:id="rId14"/>
    <p:sldId id="282" r:id="rId15"/>
    <p:sldId id="283" r:id="rId16"/>
    <p:sldId id="271" r:id="rId17"/>
    <p:sldId id="270" r:id="rId18"/>
    <p:sldId id="272" r:id="rId19"/>
    <p:sldId id="273" r:id="rId20"/>
    <p:sldId id="274" r:id="rId21"/>
    <p:sldId id="281" r:id="rId22"/>
  </p:sldIdLst>
  <p:sldSz cx="9144000" cy="5143500" type="screen16x9"/>
  <p:notesSz cx="6858000" cy="9144000"/>
  <p:embeddedFontLst>
    <p:embeddedFont>
      <p:font typeface="OCR A Extended" panose="02010509020102010303" pitchFamily="50" charset="0"/>
      <p:regular r:id="rId24"/>
    </p:embeddedFont>
    <p:embeddedFont>
      <p:font typeface="Roboto" panose="02000000000000000000" pitchFamily="2" charset="0"/>
      <p:regular r:id="rId25"/>
      <p:bold r:id="rId26"/>
      <p:italic r:id="rId27"/>
      <p:boldItalic r:id="rId28"/>
    </p:embeddedFont>
    <p:embeddedFont>
      <p:font typeface="Roboto Mono" panose="00000009000000000000" pitchFamily="49"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41" autoAdjust="0"/>
  </p:normalViewPr>
  <p:slideViewPr>
    <p:cSldViewPr snapToGrid="0">
      <p:cViewPr varScale="1">
        <p:scale>
          <a:sx n="83" d="100"/>
          <a:sy n="83" d="100"/>
        </p:scale>
        <p:origin x="752"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3555ae2d72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3555ae2d72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3555ae2d72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3555ae2d72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555ae2d72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555ae2d72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3555ae2d72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3555ae2d72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499ca9c26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499ca9c26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99ca9c26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99ca9c26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499ca9c263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499ca9c26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99ca9c263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99ca9c26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499ca9c26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499ca9c26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49eb9a8f5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49eb9a8f5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4a62fbf2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4a62fbf2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499ca9c2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499ca9c2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555ae2d72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555ae2d72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555ae2d72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3555ae2d72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555ae2d72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3555ae2d72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555ae2d72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555ae2d72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555ae2d72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555ae2d72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555ae2d72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555ae2d72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blipFill dpi="0" rotWithShape="1">
          <a:blip r:embed="rId13"/>
          <a:srcRect/>
          <a:tile tx="0" ty="0" sx="100000" sy="100000" flip="none" algn="tl"/>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console.cloud.google.com/bigquery?sq=792987391312:5cf75089fde0445ab07061df4c4dee37"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console.cloud.google.com/bigquery?sq=792987391312:5cf75089fde0445ab07061df4c4dee37"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console.cloud.google.com/bigquery?sq=792987391312:2346e00439114ea78cff767e40db89dd"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i-avv2IKEGuNkVnxttZRa_ksv3Zpx9fdRiqG2kVh_ok/edit?usp=sharing"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console.cloud.google.com/marketplace/product/bigquery-public-data/thelook-ecommerce?q=search&amp;referrer=search&amp;project=sincere-torch-350709"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console.cloud.google.com/bigquery?sq=360111873668:884082a1897b4487a4dec59411245ef9"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console.cloud.google.com/bigquery?sq=792987391312:5cf75089fde0445ab07061df4c4dee37"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console.cloud.google.com/bigquery?sq=792987391312:5cf75089fde0445ab07061df4c4dee37"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1684950" y="837579"/>
            <a:ext cx="5774100" cy="6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600" dirty="0"/>
              <a:t>SQL INDIVIDUAL </a:t>
            </a:r>
            <a:r>
              <a:rPr lang="en" sz="3600" dirty="0">
                <a:latin typeface="OCR A Extended" panose="02010509020102010303" pitchFamily="50" charset="0"/>
              </a:rPr>
              <a:t>ASSIGNMENT</a:t>
            </a:r>
            <a:endParaRPr sz="3600" dirty="0">
              <a:latin typeface="OCR A Extended" panose="02010509020102010303" pitchFamily="50" charset="0"/>
            </a:endParaRPr>
          </a:p>
        </p:txBody>
      </p:sp>
      <p:sp>
        <p:nvSpPr>
          <p:cNvPr id="68" name="Google Shape;68;p13"/>
          <p:cNvSpPr txBox="1">
            <a:spLocks noGrp="1"/>
          </p:cNvSpPr>
          <p:nvPr>
            <p:ph type="subTitle" idx="1"/>
          </p:nvPr>
        </p:nvSpPr>
        <p:spPr>
          <a:xfrm>
            <a:off x="3068087" y="2370407"/>
            <a:ext cx="3006600" cy="78750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2000" dirty="0"/>
              <a:t>by</a:t>
            </a:r>
            <a:endParaRPr sz="2000" dirty="0"/>
          </a:p>
          <a:p>
            <a:pPr marL="0" lvl="0" indent="0" algn="ctr" rtl="0">
              <a:lnSpc>
                <a:spcPct val="90000"/>
              </a:lnSpc>
              <a:spcBef>
                <a:spcPts val="0"/>
              </a:spcBef>
              <a:spcAft>
                <a:spcPts val="0"/>
              </a:spcAft>
              <a:buNone/>
            </a:pPr>
            <a:r>
              <a:rPr lang="en" sz="2000" dirty="0"/>
              <a:t>Alfian Panuntas</a:t>
            </a:r>
            <a:endParaRPr sz="2000" dirty="0"/>
          </a:p>
        </p:txBody>
      </p:sp>
      <p:sp>
        <p:nvSpPr>
          <p:cNvPr id="69" name="Google Shape;69;p13"/>
          <p:cNvSpPr txBox="1">
            <a:spLocks noGrp="1"/>
          </p:cNvSpPr>
          <p:nvPr>
            <p:ph type="ctrTitle" idx="4294967295"/>
          </p:nvPr>
        </p:nvSpPr>
        <p:spPr>
          <a:xfrm>
            <a:off x="1683725" y="1885667"/>
            <a:ext cx="5775325" cy="4222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US" sz="2800" dirty="0"/>
              <a:t>CASE OF THE LOOK ECOMMERCE</a:t>
            </a:r>
          </a:p>
        </p:txBody>
      </p:sp>
      <p:pic>
        <p:nvPicPr>
          <p:cNvPr id="2058" name="Picture 10">
            <a:extLst>
              <a:ext uri="{FF2B5EF4-FFF2-40B4-BE49-F238E27FC236}">
                <a16:creationId xmlns:a16="http://schemas.microsoft.com/office/drawing/2014/main" id="{022D468F-1A8F-799F-BA7C-90355E81F5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323" y="3532985"/>
            <a:ext cx="1503300" cy="134169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Google BigQuery Logo PNG vector in SVG, PDF, AI, CDR format">
            <a:extLst>
              <a:ext uri="{FF2B5EF4-FFF2-40B4-BE49-F238E27FC236}">
                <a16:creationId xmlns:a16="http://schemas.microsoft.com/office/drawing/2014/main" id="{AF68CBD6-D8C7-90A1-875C-29054B9167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4501" y="3532986"/>
            <a:ext cx="1791233" cy="13416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QUESTION 4</a:t>
            </a:r>
            <a:r>
              <a:rPr lang="en"/>
              <a:t> - SQL SYNTAX</a:t>
            </a:r>
            <a:endParaRPr/>
          </a:p>
        </p:txBody>
      </p:sp>
      <p:sp>
        <p:nvSpPr>
          <p:cNvPr id="151" name="Google Shape;151;p23"/>
          <p:cNvSpPr txBox="1"/>
          <p:nvPr/>
        </p:nvSpPr>
        <p:spPr>
          <a:xfrm>
            <a:off x="0" y="792050"/>
            <a:ext cx="9065400" cy="3713422"/>
          </a:xfrm>
          <a:prstGeom prst="rect">
            <a:avLst/>
          </a:prstGeom>
          <a:solidFill>
            <a:schemeClr val="lt1"/>
          </a:solidFill>
          <a:ln>
            <a:noFill/>
          </a:ln>
        </p:spPr>
        <p:txBody>
          <a:bodyPr spcFirstLastPara="1" wrap="square" lIns="91425" tIns="91425" rIns="91425" bIns="91425" anchor="t" anchorCtr="0">
            <a:spAutoFit/>
          </a:bodyPr>
          <a:lstStyle/>
          <a:p>
            <a:r>
              <a:rPr lang="en-US" sz="1000" b="0" dirty="0">
                <a:solidFill>
                  <a:srgbClr val="D81B60"/>
                </a:solidFill>
                <a:effectLst/>
                <a:latin typeface="Roboto Mono" panose="00000009000000000000" pitchFamily="49" charset="0"/>
              </a:rPr>
              <a:t>#QUESTION-4 Find the first and last name of users from the youngest and oldest age of each gender (time frame Dec 2022 ).</a:t>
            </a:r>
            <a:endParaRPr lang="en-US" sz="1000" b="0" dirty="0">
              <a:solidFill>
                <a:srgbClr val="3A474E"/>
              </a:solidFill>
              <a:effectLst/>
              <a:latin typeface="Roboto Mono" panose="00000009000000000000" pitchFamily="49" charset="0"/>
            </a:endParaRPr>
          </a:p>
          <a:p>
            <a:r>
              <a:rPr lang="en-US" sz="1000" b="0" dirty="0">
                <a:solidFill>
                  <a:srgbClr val="3367D6"/>
                </a:solidFill>
                <a:effectLst/>
                <a:latin typeface="Roboto Mono" panose="00000009000000000000" pitchFamily="49" charset="0"/>
              </a:rPr>
              <a:t>WITH</a:t>
            </a:r>
            <a:r>
              <a:rPr lang="en-US" sz="1000" b="0" dirty="0">
                <a:solidFill>
                  <a:srgbClr val="3A474E"/>
                </a:solidFill>
                <a:effectLst/>
                <a:latin typeface="Roboto Mono" panose="00000009000000000000" pitchFamily="49" charset="0"/>
              </a:rPr>
              <a:t> </a:t>
            </a:r>
            <a:r>
              <a:rPr lang="en-US" sz="1000" b="0" dirty="0" err="1">
                <a:solidFill>
                  <a:srgbClr val="000000"/>
                </a:solidFill>
                <a:effectLst/>
                <a:latin typeface="Roboto Mono" panose="00000009000000000000" pitchFamily="49" charset="0"/>
              </a:rPr>
              <a:t>youngest_user</a:t>
            </a:r>
            <a:r>
              <a:rPr lang="en-US" sz="1000" b="0" dirty="0">
                <a:solidFill>
                  <a:srgbClr val="3A474E"/>
                </a:solidFill>
                <a:effectLst/>
                <a:latin typeface="Roboto Mono" panose="00000009000000000000" pitchFamily="49" charset="0"/>
              </a:rPr>
              <a:t> </a:t>
            </a:r>
            <a:r>
              <a:rPr lang="en-US" sz="1000" b="0" dirty="0">
                <a:solidFill>
                  <a:srgbClr val="3367D6"/>
                </a:solidFill>
                <a:effectLst/>
                <a:latin typeface="Roboto Mono" panose="00000009000000000000" pitchFamily="49" charset="0"/>
              </a:rPr>
              <a:t>AS</a:t>
            </a:r>
            <a:endParaRPr lang="en-US" sz="1000" b="0" dirty="0">
              <a:solidFill>
                <a:srgbClr val="3A474E"/>
              </a:solidFill>
              <a:effectLst/>
              <a:latin typeface="Roboto Mono" panose="00000009000000000000" pitchFamily="49" charset="0"/>
            </a:endParaRPr>
          </a:p>
          <a:p>
            <a:r>
              <a:rPr lang="en-US" sz="1000" b="0" dirty="0">
                <a:solidFill>
                  <a:srgbClr val="37474F"/>
                </a:solidFill>
                <a:effectLst/>
                <a:latin typeface="Roboto Mono" panose="00000009000000000000" pitchFamily="49" charset="0"/>
              </a:rPr>
              <a:t>(</a:t>
            </a:r>
            <a:r>
              <a:rPr lang="en-US" sz="1000" b="0" dirty="0">
                <a:solidFill>
                  <a:srgbClr val="3367D6"/>
                </a:solidFill>
                <a:effectLst/>
                <a:latin typeface="Roboto Mono" panose="00000009000000000000" pitchFamily="49" charset="0"/>
              </a:rPr>
              <a:t>SELECT</a:t>
            </a:r>
            <a:r>
              <a:rPr lang="en-US" sz="1000" b="0" dirty="0">
                <a:solidFill>
                  <a:srgbClr val="3A474E"/>
                </a:solidFill>
                <a:effectLst/>
                <a:latin typeface="Roboto Mono" panose="00000009000000000000" pitchFamily="49" charset="0"/>
              </a:rPr>
              <a:t>  </a:t>
            </a:r>
            <a:r>
              <a:rPr lang="en-US" sz="1000" b="0" dirty="0" err="1">
                <a:solidFill>
                  <a:srgbClr val="000000"/>
                </a:solidFill>
                <a:effectLst/>
                <a:latin typeface="Roboto Mono" panose="00000009000000000000" pitchFamily="49" charset="0"/>
              </a:rPr>
              <a:t>first_name</a:t>
            </a:r>
            <a:r>
              <a:rPr lang="en-US" sz="1000" b="0" dirty="0">
                <a:solidFill>
                  <a:srgbClr val="3A474E"/>
                </a:solidFill>
                <a:effectLst/>
                <a:latin typeface="Roboto Mono" panose="00000009000000000000" pitchFamily="49" charset="0"/>
              </a:rPr>
              <a:t>, </a:t>
            </a:r>
            <a:r>
              <a:rPr lang="en-US" sz="1000" b="0" dirty="0" err="1">
                <a:solidFill>
                  <a:srgbClr val="000000"/>
                </a:solidFill>
                <a:effectLst/>
                <a:latin typeface="Roboto Mono" panose="00000009000000000000" pitchFamily="49" charset="0"/>
              </a:rPr>
              <a:t>last_name</a:t>
            </a:r>
            <a:r>
              <a:rPr lang="en-US" sz="1000" b="0" dirty="0">
                <a:solidFill>
                  <a:srgbClr val="3A474E"/>
                </a:solidFill>
                <a:effectLst/>
                <a:latin typeface="Roboto Mono" panose="00000009000000000000" pitchFamily="49" charset="0"/>
              </a:rPr>
              <a:t>, </a:t>
            </a:r>
            <a:r>
              <a:rPr lang="en-US" sz="1000" b="0" dirty="0">
                <a:solidFill>
                  <a:srgbClr val="000000"/>
                </a:solidFill>
                <a:effectLst/>
                <a:latin typeface="Roboto Mono" panose="00000009000000000000" pitchFamily="49" charset="0"/>
              </a:rPr>
              <a:t>gender</a:t>
            </a:r>
            <a:r>
              <a:rPr lang="en-US" sz="1000" b="0" dirty="0">
                <a:solidFill>
                  <a:srgbClr val="3A474E"/>
                </a:solidFill>
                <a:effectLst/>
                <a:latin typeface="Roboto Mono" panose="00000009000000000000" pitchFamily="49" charset="0"/>
              </a:rPr>
              <a:t>, </a:t>
            </a:r>
            <a:r>
              <a:rPr lang="en-US" sz="1000" b="0" dirty="0">
                <a:solidFill>
                  <a:srgbClr val="000000"/>
                </a:solidFill>
                <a:effectLst/>
                <a:latin typeface="Roboto Mono" panose="00000009000000000000" pitchFamily="49" charset="0"/>
              </a:rPr>
              <a:t>age</a:t>
            </a:r>
            <a:r>
              <a:rPr lang="en-US" sz="1000" b="0" dirty="0">
                <a:solidFill>
                  <a:srgbClr val="3A474E"/>
                </a:solidFill>
                <a:effectLst/>
                <a:latin typeface="Roboto Mono" panose="00000009000000000000" pitchFamily="49" charset="0"/>
              </a:rPr>
              <a:t>,</a:t>
            </a:r>
          </a:p>
          <a:p>
            <a:r>
              <a:rPr lang="en-US" sz="1000" b="0" dirty="0">
                <a:solidFill>
                  <a:srgbClr val="3367D6"/>
                </a:solidFill>
                <a:effectLst/>
                <a:latin typeface="Roboto Mono" panose="00000009000000000000" pitchFamily="49" charset="0"/>
              </a:rPr>
              <a:t>FROM</a:t>
            </a:r>
            <a:r>
              <a:rPr lang="en-US" sz="1000" b="0" dirty="0">
                <a:solidFill>
                  <a:srgbClr val="3A474E"/>
                </a:solidFill>
                <a:effectLst/>
                <a:latin typeface="Roboto Mono" panose="00000009000000000000" pitchFamily="49" charset="0"/>
              </a:rPr>
              <a:t> </a:t>
            </a:r>
            <a:r>
              <a:rPr lang="en-US" sz="1000" b="0" dirty="0">
                <a:solidFill>
                  <a:srgbClr val="0D904F"/>
                </a:solidFill>
                <a:effectLst/>
                <a:latin typeface="Roboto Mono" panose="00000009000000000000" pitchFamily="49" charset="0"/>
              </a:rPr>
              <a:t>`</a:t>
            </a:r>
            <a:r>
              <a:rPr lang="en-US" sz="1000" b="0" dirty="0" err="1">
                <a:solidFill>
                  <a:srgbClr val="0D904F"/>
                </a:solidFill>
                <a:effectLst/>
                <a:latin typeface="Roboto Mono" panose="00000009000000000000" pitchFamily="49" charset="0"/>
              </a:rPr>
              <a:t>bigquery</a:t>
            </a:r>
            <a:r>
              <a:rPr lang="en-US" sz="1000" b="0" dirty="0">
                <a:solidFill>
                  <a:srgbClr val="0D904F"/>
                </a:solidFill>
                <a:effectLst/>
                <a:latin typeface="Roboto Mono" panose="00000009000000000000" pitchFamily="49" charset="0"/>
              </a:rPr>
              <a:t>-public-</a:t>
            </a:r>
            <a:r>
              <a:rPr lang="en-US" sz="1000" b="0" dirty="0" err="1">
                <a:solidFill>
                  <a:srgbClr val="0D904F"/>
                </a:solidFill>
                <a:effectLst/>
                <a:latin typeface="Roboto Mono" panose="00000009000000000000" pitchFamily="49" charset="0"/>
              </a:rPr>
              <a:t>data.thelook_ecommerce.users</a:t>
            </a:r>
            <a:r>
              <a:rPr lang="en-US" sz="1000" b="0" dirty="0">
                <a:solidFill>
                  <a:srgbClr val="0D904F"/>
                </a:solidFill>
                <a:effectLst/>
                <a:latin typeface="Roboto Mono" panose="00000009000000000000" pitchFamily="49" charset="0"/>
              </a:rPr>
              <a:t>`</a:t>
            </a:r>
            <a:endParaRPr lang="en-US" sz="1000" b="0" dirty="0">
              <a:solidFill>
                <a:srgbClr val="3A474E"/>
              </a:solidFill>
              <a:effectLst/>
              <a:latin typeface="Roboto Mono" panose="00000009000000000000" pitchFamily="49" charset="0"/>
            </a:endParaRPr>
          </a:p>
          <a:p>
            <a:r>
              <a:rPr lang="en-US" sz="1000" b="0" dirty="0">
                <a:solidFill>
                  <a:srgbClr val="3367D6"/>
                </a:solidFill>
                <a:effectLst/>
                <a:latin typeface="Roboto Mono" panose="00000009000000000000" pitchFamily="49" charset="0"/>
              </a:rPr>
              <a:t>WHERE</a:t>
            </a:r>
            <a:r>
              <a:rPr lang="en-US" sz="1000" b="0" dirty="0">
                <a:solidFill>
                  <a:srgbClr val="3A474E"/>
                </a:solidFill>
                <a:effectLst/>
                <a:latin typeface="Roboto Mono" panose="00000009000000000000" pitchFamily="49" charset="0"/>
              </a:rPr>
              <a:t> </a:t>
            </a:r>
            <a:r>
              <a:rPr lang="en-US" sz="1000" b="0" dirty="0" err="1">
                <a:solidFill>
                  <a:srgbClr val="000000"/>
                </a:solidFill>
                <a:effectLst/>
                <a:latin typeface="Roboto Mono" panose="00000009000000000000" pitchFamily="49" charset="0"/>
              </a:rPr>
              <a:t>created_at</a:t>
            </a:r>
            <a:r>
              <a:rPr lang="en-US" sz="1000" b="0" dirty="0">
                <a:solidFill>
                  <a:srgbClr val="3A474E"/>
                </a:solidFill>
                <a:effectLst/>
                <a:latin typeface="Roboto Mono" panose="00000009000000000000" pitchFamily="49" charset="0"/>
              </a:rPr>
              <a:t> </a:t>
            </a:r>
            <a:r>
              <a:rPr lang="en-US" sz="1000" b="0" dirty="0">
                <a:solidFill>
                  <a:srgbClr val="3367D6"/>
                </a:solidFill>
                <a:effectLst/>
                <a:latin typeface="Roboto Mono" panose="00000009000000000000" pitchFamily="49" charset="0"/>
              </a:rPr>
              <a:t>BETWEEN</a:t>
            </a:r>
            <a:r>
              <a:rPr lang="en-US" sz="1000" b="0" dirty="0">
                <a:solidFill>
                  <a:srgbClr val="3A474E"/>
                </a:solidFill>
                <a:effectLst/>
                <a:latin typeface="Roboto Mono" panose="00000009000000000000" pitchFamily="49" charset="0"/>
              </a:rPr>
              <a:t> </a:t>
            </a:r>
            <a:r>
              <a:rPr lang="en-US" sz="1000" b="0" dirty="0">
                <a:solidFill>
                  <a:srgbClr val="0D904F"/>
                </a:solidFill>
                <a:effectLst/>
                <a:latin typeface="Roboto Mono" panose="00000009000000000000" pitchFamily="49" charset="0"/>
              </a:rPr>
              <a:t>'2022-12-01'</a:t>
            </a:r>
            <a:r>
              <a:rPr lang="en-US" sz="1000" b="0" dirty="0">
                <a:solidFill>
                  <a:srgbClr val="3A474E"/>
                </a:solidFill>
                <a:effectLst/>
                <a:latin typeface="Roboto Mono" panose="00000009000000000000" pitchFamily="49" charset="0"/>
              </a:rPr>
              <a:t> </a:t>
            </a:r>
            <a:r>
              <a:rPr lang="en-US" sz="1000" b="0" dirty="0">
                <a:solidFill>
                  <a:srgbClr val="3367D6"/>
                </a:solidFill>
                <a:effectLst/>
                <a:latin typeface="Roboto Mono" panose="00000009000000000000" pitchFamily="49" charset="0"/>
              </a:rPr>
              <a:t>AND</a:t>
            </a:r>
            <a:r>
              <a:rPr lang="en-US" sz="1000" b="0" dirty="0">
                <a:solidFill>
                  <a:srgbClr val="3A474E"/>
                </a:solidFill>
                <a:effectLst/>
                <a:latin typeface="Roboto Mono" panose="00000009000000000000" pitchFamily="49" charset="0"/>
              </a:rPr>
              <a:t> </a:t>
            </a:r>
            <a:r>
              <a:rPr lang="en-US" sz="1000" b="0" dirty="0">
                <a:solidFill>
                  <a:srgbClr val="0D904F"/>
                </a:solidFill>
                <a:effectLst/>
                <a:latin typeface="Roboto Mono" panose="00000009000000000000" pitchFamily="49" charset="0"/>
              </a:rPr>
              <a:t>'2022-12-31'</a:t>
            </a:r>
            <a:endParaRPr lang="en-US" sz="1000" b="0" dirty="0">
              <a:solidFill>
                <a:srgbClr val="3A474E"/>
              </a:solidFill>
              <a:effectLst/>
              <a:latin typeface="Roboto Mono" panose="00000009000000000000" pitchFamily="49" charset="0"/>
            </a:endParaRPr>
          </a:p>
          <a:p>
            <a:r>
              <a:rPr lang="en-US" sz="1000" b="0" dirty="0">
                <a:solidFill>
                  <a:srgbClr val="3367D6"/>
                </a:solidFill>
                <a:effectLst/>
                <a:latin typeface="Roboto Mono" panose="00000009000000000000" pitchFamily="49" charset="0"/>
              </a:rPr>
              <a:t>AND</a:t>
            </a:r>
            <a:r>
              <a:rPr lang="en-US" sz="1000" b="0" dirty="0">
                <a:solidFill>
                  <a:srgbClr val="3A474E"/>
                </a:solidFill>
                <a:effectLst/>
                <a:latin typeface="Roboto Mono" panose="00000009000000000000" pitchFamily="49" charset="0"/>
              </a:rPr>
              <a:t> </a:t>
            </a:r>
            <a:r>
              <a:rPr lang="en-US" sz="1000" b="0" dirty="0">
                <a:solidFill>
                  <a:srgbClr val="000000"/>
                </a:solidFill>
                <a:effectLst/>
                <a:latin typeface="Roboto Mono" panose="00000009000000000000" pitchFamily="49" charset="0"/>
              </a:rPr>
              <a:t>age</a:t>
            </a:r>
            <a:r>
              <a:rPr lang="en-US" sz="1000" b="0" dirty="0">
                <a:solidFill>
                  <a:srgbClr val="3A474E"/>
                </a:solidFill>
                <a:effectLst/>
                <a:latin typeface="Roboto Mono" panose="00000009000000000000" pitchFamily="49" charset="0"/>
              </a:rPr>
              <a:t> = </a:t>
            </a:r>
          </a:p>
          <a:p>
            <a:r>
              <a:rPr lang="en-US" sz="1000" b="0" dirty="0">
                <a:solidFill>
                  <a:srgbClr val="3A474E"/>
                </a:solidFill>
                <a:effectLst/>
                <a:latin typeface="Roboto Mono" panose="00000009000000000000" pitchFamily="49" charset="0"/>
              </a:rPr>
              <a:t>      </a:t>
            </a:r>
            <a:r>
              <a:rPr lang="en-US" sz="1000" b="0" dirty="0">
                <a:solidFill>
                  <a:srgbClr val="37474F"/>
                </a:solidFill>
                <a:effectLst/>
                <a:latin typeface="Roboto Mono" panose="00000009000000000000" pitchFamily="49" charset="0"/>
              </a:rPr>
              <a:t>(</a:t>
            </a:r>
            <a:r>
              <a:rPr lang="en-US" sz="1000" b="0" dirty="0">
                <a:solidFill>
                  <a:srgbClr val="3367D6"/>
                </a:solidFill>
                <a:effectLst/>
                <a:latin typeface="Roboto Mono" panose="00000009000000000000" pitchFamily="49" charset="0"/>
              </a:rPr>
              <a:t>SELECT</a:t>
            </a:r>
            <a:r>
              <a:rPr lang="en-US" sz="1000" b="0" dirty="0">
                <a:solidFill>
                  <a:srgbClr val="3A474E"/>
                </a:solidFill>
                <a:effectLst/>
                <a:latin typeface="Roboto Mono" panose="00000009000000000000" pitchFamily="49" charset="0"/>
              </a:rPr>
              <a:t> </a:t>
            </a:r>
            <a:r>
              <a:rPr lang="en-US" sz="1000" b="0" dirty="0">
                <a:solidFill>
                  <a:srgbClr val="3367D6"/>
                </a:solidFill>
                <a:effectLst/>
                <a:latin typeface="Roboto Mono" panose="00000009000000000000" pitchFamily="49" charset="0"/>
              </a:rPr>
              <a:t>MIN</a:t>
            </a:r>
            <a:r>
              <a:rPr lang="en-US" sz="1000" b="0" dirty="0">
                <a:solidFill>
                  <a:srgbClr val="37474F"/>
                </a:solidFill>
                <a:effectLst/>
                <a:latin typeface="Roboto Mono" panose="00000009000000000000" pitchFamily="49" charset="0"/>
              </a:rPr>
              <a:t>(</a:t>
            </a:r>
            <a:r>
              <a:rPr lang="en-US" sz="1000" b="0" dirty="0">
                <a:solidFill>
                  <a:srgbClr val="000000"/>
                </a:solidFill>
                <a:effectLst/>
                <a:latin typeface="Roboto Mono" panose="00000009000000000000" pitchFamily="49" charset="0"/>
              </a:rPr>
              <a:t>age</a:t>
            </a:r>
            <a:r>
              <a:rPr lang="en-US" sz="1000" b="0" dirty="0">
                <a:solidFill>
                  <a:srgbClr val="37474F"/>
                </a:solidFill>
                <a:effectLst/>
                <a:latin typeface="Roboto Mono" panose="00000009000000000000" pitchFamily="49" charset="0"/>
              </a:rPr>
              <a:t>)</a:t>
            </a:r>
            <a:r>
              <a:rPr lang="en-US" sz="1000" b="0" dirty="0">
                <a:solidFill>
                  <a:srgbClr val="3A474E"/>
                </a:solidFill>
                <a:effectLst/>
                <a:latin typeface="Roboto Mono" panose="00000009000000000000" pitchFamily="49" charset="0"/>
              </a:rPr>
              <a:t>,</a:t>
            </a:r>
          </a:p>
          <a:p>
            <a:r>
              <a:rPr lang="en-US" sz="1000" b="0" dirty="0">
                <a:solidFill>
                  <a:srgbClr val="3A474E"/>
                </a:solidFill>
                <a:effectLst/>
                <a:latin typeface="Roboto Mono" panose="00000009000000000000" pitchFamily="49" charset="0"/>
              </a:rPr>
              <a:t>       </a:t>
            </a:r>
            <a:r>
              <a:rPr lang="en-US" sz="1000" b="0" dirty="0">
                <a:solidFill>
                  <a:srgbClr val="3367D6"/>
                </a:solidFill>
                <a:effectLst/>
                <a:latin typeface="Roboto Mono" panose="00000009000000000000" pitchFamily="49" charset="0"/>
              </a:rPr>
              <a:t>FROM</a:t>
            </a:r>
            <a:r>
              <a:rPr lang="en-US" sz="1000" b="0" dirty="0">
                <a:solidFill>
                  <a:srgbClr val="3A474E"/>
                </a:solidFill>
                <a:effectLst/>
                <a:latin typeface="Roboto Mono" panose="00000009000000000000" pitchFamily="49" charset="0"/>
              </a:rPr>
              <a:t> </a:t>
            </a:r>
            <a:r>
              <a:rPr lang="en-US" sz="1000" b="0" dirty="0">
                <a:solidFill>
                  <a:srgbClr val="0D904F"/>
                </a:solidFill>
                <a:effectLst/>
                <a:latin typeface="Roboto Mono" panose="00000009000000000000" pitchFamily="49" charset="0"/>
              </a:rPr>
              <a:t>`</a:t>
            </a:r>
            <a:r>
              <a:rPr lang="en-US" sz="1000" b="0" dirty="0" err="1">
                <a:solidFill>
                  <a:srgbClr val="0D904F"/>
                </a:solidFill>
                <a:effectLst/>
                <a:latin typeface="Roboto Mono" panose="00000009000000000000" pitchFamily="49" charset="0"/>
              </a:rPr>
              <a:t>bigquery</a:t>
            </a:r>
            <a:r>
              <a:rPr lang="en-US" sz="1000" b="0" dirty="0">
                <a:solidFill>
                  <a:srgbClr val="0D904F"/>
                </a:solidFill>
                <a:effectLst/>
                <a:latin typeface="Roboto Mono" panose="00000009000000000000" pitchFamily="49" charset="0"/>
              </a:rPr>
              <a:t>-public-</a:t>
            </a:r>
            <a:r>
              <a:rPr lang="en-US" sz="1000" b="0" dirty="0" err="1">
                <a:solidFill>
                  <a:srgbClr val="0D904F"/>
                </a:solidFill>
                <a:effectLst/>
                <a:latin typeface="Roboto Mono" panose="00000009000000000000" pitchFamily="49" charset="0"/>
              </a:rPr>
              <a:t>data.thelook_ecommerce.users</a:t>
            </a:r>
            <a:r>
              <a:rPr lang="en-US" sz="1000" b="0" dirty="0">
                <a:solidFill>
                  <a:srgbClr val="0D904F"/>
                </a:solidFill>
                <a:effectLst/>
                <a:latin typeface="Roboto Mono" panose="00000009000000000000" pitchFamily="49" charset="0"/>
              </a:rPr>
              <a:t>`</a:t>
            </a:r>
            <a:r>
              <a:rPr lang="en-US" sz="1000" b="0" dirty="0">
                <a:solidFill>
                  <a:srgbClr val="37474F"/>
                </a:solidFill>
                <a:effectLst/>
                <a:latin typeface="Roboto Mono" panose="00000009000000000000" pitchFamily="49" charset="0"/>
              </a:rPr>
              <a:t>))</a:t>
            </a:r>
            <a:r>
              <a:rPr lang="en-US" sz="1000" b="0" dirty="0">
                <a:solidFill>
                  <a:srgbClr val="3A474E"/>
                </a:solidFill>
                <a:effectLst/>
                <a:latin typeface="Roboto Mono" panose="00000009000000000000" pitchFamily="49" charset="0"/>
              </a:rPr>
              <a:t>, </a:t>
            </a:r>
          </a:p>
          <a:p>
            <a:r>
              <a:rPr lang="en-US" sz="1000" b="0" dirty="0" err="1">
                <a:solidFill>
                  <a:srgbClr val="000000"/>
                </a:solidFill>
                <a:effectLst/>
                <a:latin typeface="Roboto Mono" panose="00000009000000000000" pitchFamily="49" charset="0"/>
              </a:rPr>
              <a:t>oldest_user</a:t>
            </a:r>
            <a:r>
              <a:rPr lang="en-US" sz="1000" b="0" dirty="0">
                <a:solidFill>
                  <a:srgbClr val="3A474E"/>
                </a:solidFill>
                <a:effectLst/>
                <a:latin typeface="Roboto Mono" panose="00000009000000000000" pitchFamily="49" charset="0"/>
              </a:rPr>
              <a:t> </a:t>
            </a:r>
            <a:r>
              <a:rPr lang="en-US" sz="1000" b="0" dirty="0">
                <a:solidFill>
                  <a:srgbClr val="3367D6"/>
                </a:solidFill>
                <a:effectLst/>
                <a:latin typeface="Roboto Mono" panose="00000009000000000000" pitchFamily="49" charset="0"/>
              </a:rPr>
              <a:t>AS</a:t>
            </a:r>
            <a:endParaRPr lang="en-US" sz="1000" b="0" dirty="0">
              <a:solidFill>
                <a:srgbClr val="3A474E"/>
              </a:solidFill>
              <a:effectLst/>
              <a:latin typeface="Roboto Mono" panose="00000009000000000000" pitchFamily="49" charset="0"/>
            </a:endParaRPr>
          </a:p>
          <a:p>
            <a:r>
              <a:rPr lang="en-US" sz="1000" b="0" dirty="0">
                <a:solidFill>
                  <a:srgbClr val="37474F"/>
                </a:solidFill>
                <a:effectLst/>
                <a:latin typeface="Roboto Mono" panose="00000009000000000000" pitchFamily="49" charset="0"/>
              </a:rPr>
              <a:t>(</a:t>
            </a:r>
            <a:r>
              <a:rPr lang="en-US" sz="1000" b="0" dirty="0">
                <a:solidFill>
                  <a:srgbClr val="3367D6"/>
                </a:solidFill>
                <a:effectLst/>
                <a:latin typeface="Roboto Mono" panose="00000009000000000000" pitchFamily="49" charset="0"/>
              </a:rPr>
              <a:t>SELECT</a:t>
            </a:r>
            <a:r>
              <a:rPr lang="en-US" sz="1000" b="0" dirty="0">
                <a:solidFill>
                  <a:srgbClr val="3A474E"/>
                </a:solidFill>
                <a:effectLst/>
                <a:latin typeface="Roboto Mono" panose="00000009000000000000" pitchFamily="49" charset="0"/>
              </a:rPr>
              <a:t> </a:t>
            </a:r>
            <a:r>
              <a:rPr lang="en-US" sz="1000" b="0" dirty="0" err="1">
                <a:solidFill>
                  <a:srgbClr val="000000"/>
                </a:solidFill>
                <a:effectLst/>
                <a:latin typeface="Roboto Mono" panose="00000009000000000000" pitchFamily="49" charset="0"/>
              </a:rPr>
              <a:t>first_name</a:t>
            </a:r>
            <a:r>
              <a:rPr lang="en-US" sz="1000" b="0" dirty="0">
                <a:solidFill>
                  <a:srgbClr val="3A474E"/>
                </a:solidFill>
                <a:effectLst/>
                <a:latin typeface="Roboto Mono" panose="00000009000000000000" pitchFamily="49" charset="0"/>
              </a:rPr>
              <a:t>, </a:t>
            </a:r>
            <a:r>
              <a:rPr lang="en-US" sz="1000" b="0" dirty="0" err="1">
                <a:solidFill>
                  <a:srgbClr val="000000"/>
                </a:solidFill>
                <a:effectLst/>
                <a:latin typeface="Roboto Mono" panose="00000009000000000000" pitchFamily="49" charset="0"/>
              </a:rPr>
              <a:t>last_name</a:t>
            </a:r>
            <a:r>
              <a:rPr lang="en-US" sz="1000" b="0" dirty="0">
                <a:solidFill>
                  <a:srgbClr val="3A474E"/>
                </a:solidFill>
                <a:effectLst/>
                <a:latin typeface="Roboto Mono" panose="00000009000000000000" pitchFamily="49" charset="0"/>
              </a:rPr>
              <a:t>, </a:t>
            </a:r>
            <a:r>
              <a:rPr lang="en-US" sz="1000" b="0" dirty="0">
                <a:solidFill>
                  <a:srgbClr val="000000"/>
                </a:solidFill>
                <a:effectLst/>
                <a:latin typeface="Roboto Mono" panose="00000009000000000000" pitchFamily="49" charset="0"/>
              </a:rPr>
              <a:t>gender</a:t>
            </a:r>
            <a:r>
              <a:rPr lang="en-US" sz="1000" b="0" dirty="0">
                <a:solidFill>
                  <a:srgbClr val="3A474E"/>
                </a:solidFill>
                <a:effectLst/>
                <a:latin typeface="Roboto Mono" panose="00000009000000000000" pitchFamily="49" charset="0"/>
              </a:rPr>
              <a:t>, </a:t>
            </a:r>
            <a:r>
              <a:rPr lang="en-US" sz="1000" b="0" dirty="0">
                <a:solidFill>
                  <a:srgbClr val="000000"/>
                </a:solidFill>
                <a:effectLst/>
                <a:latin typeface="Roboto Mono" panose="00000009000000000000" pitchFamily="49" charset="0"/>
              </a:rPr>
              <a:t>age</a:t>
            </a:r>
            <a:endParaRPr lang="en-US" sz="1000" b="0" dirty="0">
              <a:solidFill>
                <a:srgbClr val="3A474E"/>
              </a:solidFill>
              <a:effectLst/>
              <a:latin typeface="Roboto Mono" panose="00000009000000000000" pitchFamily="49" charset="0"/>
            </a:endParaRPr>
          </a:p>
          <a:p>
            <a:r>
              <a:rPr lang="en-US" sz="1000" b="0" dirty="0">
                <a:solidFill>
                  <a:srgbClr val="3367D6"/>
                </a:solidFill>
                <a:effectLst/>
                <a:latin typeface="Roboto Mono" panose="00000009000000000000" pitchFamily="49" charset="0"/>
              </a:rPr>
              <a:t>FROM</a:t>
            </a:r>
            <a:r>
              <a:rPr lang="en-US" sz="1000" b="0" dirty="0">
                <a:solidFill>
                  <a:srgbClr val="3A474E"/>
                </a:solidFill>
                <a:effectLst/>
                <a:latin typeface="Roboto Mono" panose="00000009000000000000" pitchFamily="49" charset="0"/>
              </a:rPr>
              <a:t> </a:t>
            </a:r>
            <a:r>
              <a:rPr lang="en-US" sz="1000" b="0" dirty="0">
                <a:solidFill>
                  <a:srgbClr val="0D904F"/>
                </a:solidFill>
                <a:effectLst/>
                <a:latin typeface="Roboto Mono" panose="00000009000000000000" pitchFamily="49" charset="0"/>
              </a:rPr>
              <a:t>`</a:t>
            </a:r>
            <a:r>
              <a:rPr lang="en-US" sz="1000" b="0" dirty="0" err="1">
                <a:solidFill>
                  <a:srgbClr val="0D904F"/>
                </a:solidFill>
                <a:effectLst/>
                <a:latin typeface="Roboto Mono" panose="00000009000000000000" pitchFamily="49" charset="0"/>
              </a:rPr>
              <a:t>bigquery</a:t>
            </a:r>
            <a:r>
              <a:rPr lang="en-US" sz="1000" b="0" dirty="0">
                <a:solidFill>
                  <a:srgbClr val="0D904F"/>
                </a:solidFill>
                <a:effectLst/>
                <a:latin typeface="Roboto Mono" panose="00000009000000000000" pitchFamily="49" charset="0"/>
              </a:rPr>
              <a:t>-public-</a:t>
            </a:r>
            <a:r>
              <a:rPr lang="en-US" sz="1000" b="0" dirty="0" err="1">
                <a:solidFill>
                  <a:srgbClr val="0D904F"/>
                </a:solidFill>
                <a:effectLst/>
                <a:latin typeface="Roboto Mono" panose="00000009000000000000" pitchFamily="49" charset="0"/>
              </a:rPr>
              <a:t>data.thelook_ecommerce.users</a:t>
            </a:r>
            <a:r>
              <a:rPr lang="en-US" sz="1000" b="0" dirty="0">
                <a:solidFill>
                  <a:srgbClr val="0D904F"/>
                </a:solidFill>
                <a:effectLst/>
                <a:latin typeface="Roboto Mono" panose="00000009000000000000" pitchFamily="49" charset="0"/>
              </a:rPr>
              <a:t>`</a:t>
            </a:r>
            <a:endParaRPr lang="en-US" sz="1000" b="0" dirty="0">
              <a:solidFill>
                <a:srgbClr val="3A474E"/>
              </a:solidFill>
              <a:effectLst/>
              <a:latin typeface="Roboto Mono" panose="00000009000000000000" pitchFamily="49" charset="0"/>
            </a:endParaRPr>
          </a:p>
          <a:p>
            <a:r>
              <a:rPr lang="en-US" sz="1000" b="0" dirty="0">
                <a:solidFill>
                  <a:srgbClr val="3367D6"/>
                </a:solidFill>
                <a:effectLst/>
                <a:latin typeface="Roboto Mono" panose="00000009000000000000" pitchFamily="49" charset="0"/>
              </a:rPr>
              <a:t>WHERE</a:t>
            </a:r>
            <a:r>
              <a:rPr lang="en-US" sz="1000" b="0" dirty="0">
                <a:solidFill>
                  <a:srgbClr val="3A474E"/>
                </a:solidFill>
                <a:effectLst/>
                <a:latin typeface="Roboto Mono" panose="00000009000000000000" pitchFamily="49" charset="0"/>
              </a:rPr>
              <a:t> </a:t>
            </a:r>
            <a:r>
              <a:rPr lang="en-US" sz="1000" b="0" dirty="0" err="1">
                <a:solidFill>
                  <a:srgbClr val="000000"/>
                </a:solidFill>
                <a:effectLst/>
                <a:latin typeface="Roboto Mono" panose="00000009000000000000" pitchFamily="49" charset="0"/>
              </a:rPr>
              <a:t>created_at</a:t>
            </a:r>
            <a:r>
              <a:rPr lang="en-US" sz="1000" b="0" dirty="0">
                <a:solidFill>
                  <a:srgbClr val="3A474E"/>
                </a:solidFill>
                <a:effectLst/>
                <a:latin typeface="Roboto Mono" panose="00000009000000000000" pitchFamily="49" charset="0"/>
              </a:rPr>
              <a:t> </a:t>
            </a:r>
            <a:r>
              <a:rPr lang="en-US" sz="1000" b="0" dirty="0">
                <a:solidFill>
                  <a:srgbClr val="3367D6"/>
                </a:solidFill>
                <a:effectLst/>
                <a:latin typeface="Roboto Mono" panose="00000009000000000000" pitchFamily="49" charset="0"/>
              </a:rPr>
              <a:t>BETWEEN</a:t>
            </a:r>
            <a:r>
              <a:rPr lang="en-US" sz="1000" b="0" dirty="0">
                <a:solidFill>
                  <a:srgbClr val="3A474E"/>
                </a:solidFill>
                <a:effectLst/>
                <a:latin typeface="Roboto Mono" panose="00000009000000000000" pitchFamily="49" charset="0"/>
              </a:rPr>
              <a:t> </a:t>
            </a:r>
            <a:r>
              <a:rPr lang="en-US" sz="1000" b="0" dirty="0">
                <a:solidFill>
                  <a:srgbClr val="0D904F"/>
                </a:solidFill>
                <a:effectLst/>
                <a:latin typeface="Roboto Mono" panose="00000009000000000000" pitchFamily="49" charset="0"/>
              </a:rPr>
              <a:t>'2022-12-01'</a:t>
            </a:r>
            <a:r>
              <a:rPr lang="en-US" sz="1000" b="0" dirty="0">
                <a:solidFill>
                  <a:srgbClr val="3A474E"/>
                </a:solidFill>
                <a:effectLst/>
                <a:latin typeface="Roboto Mono" panose="00000009000000000000" pitchFamily="49" charset="0"/>
              </a:rPr>
              <a:t> </a:t>
            </a:r>
            <a:r>
              <a:rPr lang="en-US" sz="1000" b="0" dirty="0">
                <a:solidFill>
                  <a:srgbClr val="3367D6"/>
                </a:solidFill>
                <a:effectLst/>
                <a:latin typeface="Roboto Mono" panose="00000009000000000000" pitchFamily="49" charset="0"/>
              </a:rPr>
              <a:t>AND</a:t>
            </a:r>
            <a:r>
              <a:rPr lang="en-US" sz="1000" b="0" dirty="0">
                <a:solidFill>
                  <a:srgbClr val="3A474E"/>
                </a:solidFill>
                <a:effectLst/>
                <a:latin typeface="Roboto Mono" panose="00000009000000000000" pitchFamily="49" charset="0"/>
              </a:rPr>
              <a:t> </a:t>
            </a:r>
            <a:r>
              <a:rPr lang="en-US" sz="1000" b="0" dirty="0">
                <a:solidFill>
                  <a:srgbClr val="0D904F"/>
                </a:solidFill>
                <a:effectLst/>
                <a:latin typeface="Roboto Mono" panose="00000009000000000000" pitchFamily="49" charset="0"/>
              </a:rPr>
              <a:t>'2022-12-31'</a:t>
            </a:r>
            <a:endParaRPr lang="en-US" sz="1000" b="0" dirty="0">
              <a:solidFill>
                <a:srgbClr val="3A474E"/>
              </a:solidFill>
              <a:effectLst/>
              <a:latin typeface="Roboto Mono" panose="00000009000000000000" pitchFamily="49" charset="0"/>
            </a:endParaRPr>
          </a:p>
          <a:p>
            <a:r>
              <a:rPr lang="en-US" sz="1000" b="0" dirty="0">
                <a:solidFill>
                  <a:srgbClr val="3367D6"/>
                </a:solidFill>
                <a:effectLst/>
                <a:latin typeface="Roboto Mono" panose="00000009000000000000" pitchFamily="49" charset="0"/>
              </a:rPr>
              <a:t>AND</a:t>
            </a:r>
            <a:r>
              <a:rPr lang="en-US" sz="1000" b="0" dirty="0">
                <a:solidFill>
                  <a:srgbClr val="3A474E"/>
                </a:solidFill>
                <a:effectLst/>
                <a:latin typeface="Roboto Mono" panose="00000009000000000000" pitchFamily="49" charset="0"/>
              </a:rPr>
              <a:t> </a:t>
            </a:r>
            <a:r>
              <a:rPr lang="en-US" sz="1000" b="0" dirty="0">
                <a:solidFill>
                  <a:srgbClr val="000000"/>
                </a:solidFill>
                <a:effectLst/>
                <a:latin typeface="Roboto Mono" panose="00000009000000000000" pitchFamily="49" charset="0"/>
              </a:rPr>
              <a:t>age</a:t>
            </a:r>
            <a:r>
              <a:rPr lang="en-US" sz="1000" b="0" dirty="0">
                <a:solidFill>
                  <a:srgbClr val="3A474E"/>
                </a:solidFill>
                <a:effectLst/>
                <a:latin typeface="Roboto Mono" panose="00000009000000000000" pitchFamily="49" charset="0"/>
              </a:rPr>
              <a:t> = </a:t>
            </a:r>
          </a:p>
          <a:p>
            <a:r>
              <a:rPr lang="en-US" sz="1000" b="0" dirty="0">
                <a:solidFill>
                  <a:srgbClr val="3A474E"/>
                </a:solidFill>
                <a:effectLst/>
                <a:latin typeface="Roboto Mono" panose="00000009000000000000" pitchFamily="49" charset="0"/>
              </a:rPr>
              <a:t>      </a:t>
            </a:r>
            <a:r>
              <a:rPr lang="en-US" sz="1000" b="0" dirty="0">
                <a:solidFill>
                  <a:srgbClr val="37474F"/>
                </a:solidFill>
                <a:effectLst/>
                <a:latin typeface="Roboto Mono" panose="00000009000000000000" pitchFamily="49" charset="0"/>
              </a:rPr>
              <a:t>(</a:t>
            </a:r>
            <a:r>
              <a:rPr lang="en-US" sz="1000" b="0" dirty="0">
                <a:solidFill>
                  <a:srgbClr val="3367D6"/>
                </a:solidFill>
                <a:effectLst/>
                <a:latin typeface="Roboto Mono" panose="00000009000000000000" pitchFamily="49" charset="0"/>
              </a:rPr>
              <a:t>SELECT</a:t>
            </a:r>
            <a:r>
              <a:rPr lang="en-US" sz="1000" b="0" dirty="0">
                <a:solidFill>
                  <a:srgbClr val="3A474E"/>
                </a:solidFill>
                <a:effectLst/>
                <a:latin typeface="Roboto Mono" panose="00000009000000000000" pitchFamily="49" charset="0"/>
              </a:rPr>
              <a:t> </a:t>
            </a:r>
            <a:r>
              <a:rPr lang="en-US" sz="1000" b="0" dirty="0">
                <a:solidFill>
                  <a:srgbClr val="3367D6"/>
                </a:solidFill>
                <a:effectLst/>
                <a:latin typeface="Roboto Mono" panose="00000009000000000000" pitchFamily="49" charset="0"/>
              </a:rPr>
              <a:t>MAX</a:t>
            </a:r>
            <a:r>
              <a:rPr lang="en-US" sz="1000" b="0" dirty="0">
                <a:solidFill>
                  <a:srgbClr val="37474F"/>
                </a:solidFill>
                <a:effectLst/>
                <a:latin typeface="Roboto Mono" panose="00000009000000000000" pitchFamily="49" charset="0"/>
              </a:rPr>
              <a:t>(</a:t>
            </a:r>
            <a:r>
              <a:rPr lang="en-US" sz="1000" b="0" dirty="0">
                <a:solidFill>
                  <a:srgbClr val="000000"/>
                </a:solidFill>
                <a:effectLst/>
                <a:latin typeface="Roboto Mono" panose="00000009000000000000" pitchFamily="49" charset="0"/>
              </a:rPr>
              <a:t>age</a:t>
            </a:r>
            <a:r>
              <a:rPr lang="en-US" sz="1000" b="0" dirty="0">
                <a:solidFill>
                  <a:srgbClr val="37474F"/>
                </a:solidFill>
                <a:effectLst/>
                <a:latin typeface="Roboto Mono" panose="00000009000000000000" pitchFamily="49" charset="0"/>
              </a:rPr>
              <a:t>)</a:t>
            </a:r>
            <a:r>
              <a:rPr lang="en-US" sz="1000" b="0" dirty="0">
                <a:solidFill>
                  <a:srgbClr val="3A474E"/>
                </a:solidFill>
                <a:effectLst/>
                <a:latin typeface="Roboto Mono" panose="00000009000000000000" pitchFamily="49" charset="0"/>
              </a:rPr>
              <a:t>,</a:t>
            </a:r>
          </a:p>
          <a:p>
            <a:r>
              <a:rPr lang="en-US" sz="1000" b="0" dirty="0">
                <a:solidFill>
                  <a:srgbClr val="3A474E"/>
                </a:solidFill>
                <a:effectLst/>
                <a:latin typeface="Roboto Mono" panose="00000009000000000000" pitchFamily="49" charset="0"/>
              </a:rPr>
              <a:t>       </a:t>
            </a:r>
            <a:r>
              <a:rPr lang="en-US" sz="1000" b="0" dirty="0">
                <a:solidFill>
                  <a:srgbClr val="3367D6"/>
                </a:solidFill>
                <a:effectLst/>
                <a:latin typeface="Roboto Mono" panose="00000009000000000000" pitchFamily="49" charset="0"/>
              </a:rPr>
              <a:t>FROM</a:t>
            </a:r>
            <a:r>
              <a:rPr lang="en-US" sz="1000" b="0" dirty="0">
                <a:solidFill>
                  <a:srgbClr val="3A474E"/>
                </a:solidFill>
                <a:effectLst/>
                <a:latin typeface="Roboto Mono" panose="00000009000000000000" pitchFamily="49" charset="0"/>
              </a:rPr>
              <a:t> </a:t>
            </a:r>
            <a:r>
              <a:rPr lang="en-US" sz="1000" b="0" dirty="0">
                <a:solidFill>
                  <a:srgbClr val="0D904F"/>
                </a:solidFill>
                <a:effectLst/>
                <a:latin typeface="Roboto Mono" panose="00000009000000000000" pitchFamily="49" charset="0"/>
              </a:rPr>
              <a:t>`</a:t>
            </a:r>
            <a:r>
              <a:rPr lang="en-US" sz="1000" b="0" dirty="0" err="1">
                <a:solidFill>
                  <a:srgbClr val="0D904F"/>
                </a:solidFill>
                <a:effectLst/>
                <a:latin typeface="Roboto Mono" panose="00000009000000000000" pitchFamily="49" charset="0"/>
              </a:rPr>
              <a:t>bigquery</a:t>
            </a:r>
            <a:r>
              <a:rPr lang="en-US" sz="1000" b="0" dirty="0">
                <a:solidFill>
                  <a:srgbClr val="0D904F"/>
                </a:solidFill>
                <a:effectLst/>
                <a:latin typeface="Roboto Mono" panose="00000009000000000000" pitchFamily="49" charset="0"/>
              </a:rPr>
              <a:t>-public-</a:t>
            </a:r>
            <a:r>
              <a:rPr lang="en-US" sz="1000" b="0" dirty="0" err="1">
                <a:solidFill>
                  <a:srgbClr val="0D904F"/>
                </a:solidFill>
                <a:effectLst/>
                <a:latin typeface="Roboto Mono" panose="00000009000000000000" pitchFamily="49" charset="0"/>
              </a:rPr>
              <a:t>data.thelook_ecommerce.users</a:t>
            </a:r>
            <a:r>
              <a:rPr lang="en-US" sz="1000" b="0" dirty="0">
                <a:solidFill>
                  <a:srgbClr val="0D904F"/>
                </a:solidFill>
                <a:effectLst/>
                <a:latin typeface="Roboto Mono" panose="00000009000000000000" pitchFamily="49" charset="0"/>
              </a:rPr>
              <a:t>`</a:t>
            </a:r>
            <a:r>
              <a:rPr lang="en-US" sz="1000" b="0" dirty="0">
                <a:solidFill>
                  <a:srgbClr val="37474F"/>
                </a:solidFill>
                <a:effectLst/>
                <a:latin typeface="Roboto Mono" panose="00000009000000000000" pitchFamily="49" charset="0"/>
              </a:rPr>
              <a:t>))</a:t>
            </a:r>
            <a:endParaRPr lang="en-US" sz="1000" b="0" dirty="0">
              <a:solidFill>
                <a:srgbClr val="3A474E"/>
              </a:solidFill>
              <a:effectLst/>
              <a:latin typeface="Roboto Mono" panose="00000009000000000000" pitchFamily="49" charset="0"/>
            </a:endParaRPr>
          </a:p>
          <a:p>
            <a:r>
              <a:rPr lang="en-US" sz="1000" b="0" dirty="0">
                <a:solidFill>
                  <a:srgbClr val="3367D6"/>
                </a:solidFill>
                <a:effectLst/>
                <a:latin typeface="Roboto Mono" panose="00000009000000000000" pitchFamily="49" charset="0"/>
              </a:rPr>
              <a:t>SELECT</a:t>
            </a:r>
            <a:r>
              <a:rPr lang="en-US" sz="1000" b="0" dirty="0">
                <a:solidFill>
                  <a:srgbClr val="3A474E"/>
                </a:solidFill>
                <a:effectLst/>
                <a:latin typeface="Roboto Mono" panose="00000009000000000000" pitchFamily="49" charset="0"/>
              </a:rPr>
              <a:t> </a:t>
            </a:r>
            <a:r>
              <a:rPr lang="en-US" sz="1000" b="0" dirty="0">
                <a:solidFill>
                  <a:srgbClr val="37474F"/>
                </a:solidFill>
                <a:effectLst/>
                <a:latin typeface="Roboto Mono" panose="00000009000000000000" pitchFamily="49" charset="0"/>
              </a:rPr>
              <a:t>*</a:t>
            </a:r>
            <a:endParaRPr lang="en-US" sz="1000" b="0" dirty="0">
              <a:solidFill>
                <a:srgbClr val="3A474E"/>
              </a:solidFill>
              <a:effectLst/>
              <a:latin typeface="Roboto Mono" panose="00000009000000000000" pitchFamily="49" charset="0"/>
            </a:endParaRPr>
          </a:p>
          <a:p>
            <a:r>
              <a:rPr lang="en-US" sz="1000" b="0" dirty="0">
                <a:solidFill>
                  <a:srgbClr val="3367D6"/>
                </a:solidFill>
                <a:effectLst/>
                <a:latin typeface="Roboto Mono" panose="00000009000000000000" pitchFamily="49" charset="0"/>
              </a:rPr>
              <a:t>FROM</a:t>
            </a:r>
            <a:r>
              <a:rPr lang="en-US" sz="1000" b="0" dirty="0">
                <a:solidFill>
                  <a:srgbClr val="3A474E"/>
                </a:solidFill>
                <a:effectLst/>
                <a:latin typeface="Roboto Mono" panose="00000009000000000000" pitchFamily="49" charset="0"/>
              </a:rPr>
              <a:t> </a:t>
            </a:r>
            <a:r>
              <a:rPr lang="en-US" sz="1000" b="0" dirty="0" err="1">
                <a:solidFill>
                  <a:srgbClr val="000000"/>
                </a:solidFill>
                <a:effectLst/>
                <a:latin typeface="Roboto Mono" panose="00000009000000000000" pitchFamily="49" charset="0"/>
              </a:rPr>
              <a:t>youngest_user</a:t>
            </a:r>
            <a:endParaRPr lang="en-US" sz="1000" b="0" dirty="0">
              <a:solidFill>
                <a:srgbClr val="3A474E"/>
              </a:solidFill>
              <a:effectLst/>
              <a:latin typeface="Roboto Mono" panose="00000009000000000000" pitchFamily="49" charset="0"/>
            </a:endParaRPr>
          </a:p>
          <a:p>
            <a:r>
              <a:rPr lang="en-US" sz="1000" b="0" dirty="0">
                <a:solidFill>
                  <a:srgbClr val="3367D6"/>
                </a:solidFill>
                <a:effectLst/>
                <a:latin typeface="Roboto Mono" panose="00000009000000000000" pitchFamily="49" charset="0"/>
              </a:rPr>
              <a:t>UNION</a:t>
            </a:r>
            <a:r>
              <a:rPr lang="en-US" sz="1000" b="0" dirty="0">
                <a:solidFill>
                  <a:srgbClr val="3A474E"/>
                </a:solidFill>
                <a:effectLst/>
                <a:latin typeface="Roboto Mono" panose="00000009000000000000" pitchFamily="49" charset="0"/>
              </a:rPr>
              <a:t> </a:t>
            </a:r>
            <a:r>
              <a:rPr lang="en-US" sz="1000" b="0" dirty="0">
                <a:solidFill>
                  <a:srgbClr val="3367D6"/>
                </a:solidFill>
                <a:effectLst/>
                <a:latin typeface="Roboto Mono" panose="00000009000000000000" pitchFamily="49" charset="0"/>
              </a:rPr>
              <a:t>DISTINCT</a:t>
            </a:r>
            <a:endParaRPr lang="en-US" sz="1000" b="0" dirty="0">
              <a:solidFill>
                <a:srgbClr val="3A474E"/>
              </a:solidFill>
              <a:effectLst/>
              <a:latin typeface="Roboto Mono" panose="00000009000000000000" pitchFamily="49" charset="0"/>
            </a:endParaRPr>
          </a:p>
          <a:p>
            <a:r>
              <a:rPr lang="en-US" sz="1000" b="0" dirty="0">
                <a:solidFill>
                  <a:srgbClr val="3367D6"/>
                </a:solidFill>
                <a:effectLst/>
                <a:latin typeface="Roboto Mono" panose="00000009000000000000" pitchFamily="49" charset="0"/>
              </a:rPr>
              <a:t>SELECT</a:t>
            </a:r>
            <a:r>
              <a:rPr lang="en-US" sz="1000" b="0" dirty="0">
                <a:solidFill>
                  <a:srgbClr val="3A474E"/>
                </a:solidFill>
                <a:effectLst/>
                <a:latin typeface="Roboto Mono" panose="00000009000000000000" pitchFamily="49" charset="0"/>
              </a:rPr>
              <a:t> </a:t>
            </a:r>
            <a:r>
              <a:rPr lang="en-US" sz="1000" b="0" dirty="0">
                <a:solidFill>
                  <a:srgbClr val="37474F"/>
                </a:solidFill>
                <a:effectLst/>
                <a:latin typeface="Roboto Mono" panose="00000009000000000000" pitchFamily="49" charset="0"/>
              </a:rPr>
              <a:t>*</a:t>
            </a:r>
            <a:endParaRPr lang="en-US" sz="1000" b="0" dirty="0">
              <a:solidFill>
                <a:srgbClr val="3A474E"/>
              </a:solidFill>
              <a:effectLst/>
              <a:latin typeface="Roboto Mono" panose="00000009000000000000" pitchFamily="49" charset="0"/>
            </a:endParaRPr>
          </a:p>
          <a:p>
            <a:r>
              <a:rPr lang="en-US" sz="1000" b="0" dirty="0">
                <a:solidFill>
                  <a:srgbClr val="3367D6"/>
                </a:solidFill>
                <a:effectLst/>
                <a:latin typeface="Roboto Mono" panose="00000009000000000000" pitchFamily="49" charset="0"/>
              </a:rPr>
              <a:t>FROM</a:t>
            </a:r>
            <a:r>
              <a:rPr lang="en-US" sz="1000" b="0" dirty="0">
                <a:solidFill>
                  <a:srgbClr val="3A474E"/>
                </a:solidFill>
                <a:effectLst/>
                <a:latin typeface="Roboto Mono" panose="00000009000000000000" pitchFamily="49" charset="0"/>
              </a:rPr>
              <a:t> </a:t>
            </a:r>
            <a:r>
              <a:rPr lang="en-US" sz="1000" b="0" dirty="0" err="1">
                <a:solidFill>
                  <a:srgbClr val="000000"/>
                </a:solidFill>
                <a:effectLst/>
                <a:latin typeface="Roboto Mono" panose="00000009000000000000" pitchFamily="49" charset="0"/>
              </a:rPr>
              <a:t>oldest_user</a:t>
            </a:r>
            <a:endParaRPr lang="en-US" sz="1000" b="0" dirty="0">
              <a:solidFill>
                <a:srgbClr val="3A474E"/>
              </a:solidFill>
              <a:effectLst/>
              <a:latin typeface="Roboto Mono" panose="00000009000000000000" pitchFamily="49" charset="0"/>
            </a:endParaRPr>
          </a:p>
          <a:p>
            <a:r>
              <a:rPr lang="en-US" sz="1000" b="0" dirty="0">
                <a:solidFill>
                  <a:srgbClr val="3367D6"/>
                </a:solidFill>
                <a:effectLst/>
                <a:latin typeface="Roboto Mono" panose="00000009000000000000" pitchFamily="49" charset="0"/>
              </a:rPr>
              <a:t>ORDER</a:t>
            </a:r>
            <a:r>
              <a:rPr lang="en-US" sz="1000" b="0" dirty="0">
                <a:solidFill>
                  <a:srgbClr val="3A474E"/>
                </a:solidFill>
                <a:effectLst/>
                <a:latin typeface="Roboto Mono" panose="00000009000000000000" pitchFamily="49" charset="0"/>
              </a:rPr>
              <a:t> </a:t>
            </a:r>
            <a:r>
              <a:rPr lang="en-US" sz="1000" b="0" dirty="0">
                <a:solidFill>
                  <a:srgbClr val="3367D6"/>
                </a:solidFill>
                <a:effectLst/>
                <a:latin typeface="Roboto Mono" panose="00000009000000000000" pitchFamily="49" charset="0"/>
              </a:rPr>
              <a:t>BY</a:t>
            </a:r>
            <a:r>
              <a:rPr lang="en-US" sz="1000" b="0" dirty="0">
                <a:solidFill>
                  <a:srgbClr val="3A474E"/>
                </a:solidFill>
                <a:effectLst/>
                <a:latin typeface="Roboto Mono" panose="00000009000000000000" pitchFamily="49" charset="0"/>
              </a:rPr>
              <a:t> </a:t>
            </a:r>
            <a:r>
              <a:rPr lang="en-US" sz="1000" b="0" dirty="0">
                <a:solidFill>
                  <a:srgbClr val="000000"/>
                </a:solidFill>
                <a:effectLst/>
                <a:latin typeface="Roboto Mono" panose="00000009000000000000" pitchFamily="49" charset="0"/>
              </a:rPr>
              <a:t>gender</a:t>
            </a:r>
            <a:r>
              <a:rPr lang="en-US" sz="1000" b="0" dirty="0">
                <a:solidFill>
                  <a:srgbClr val="3A474E"/>
                </a:solidFill>
                <a:effectLst/>
                <a:latin typeface="Roboto Mono" panose="00000009000000000000" pitchFamily="49" charset="0"/>
              </a:rPr>
              <a:t>;</a:t>
            </a:r>
          </a:p>
          <a:p>
            <a:pPr marL="0" lvl="0" indent="0" algn="l" rtl="0">
              <a:lnSpc>
                <a:spcPct val="133333"/>
              </a:lnSpc>
              <a:spcBef>
                <a:spcPts val="0"/>
              </a:spcBef>
              <a:spcAft>
                <a:spcPts val="0"/>
              </a:spcAft>
              <a:buNone/>
            </a:pPr>
            <a:endParaRPr sz="700" dirty="0">
              <a:highlight>
                <a:srgbClr val="FFFFFE"/>
              </a:highlight>
              <a:latin typeface="Roboto Mono"/>
              <a:ea typeface="Roboto Mono"/>
              <a:cs typeface="Roboto Mono"/>
              <a:sym typeface="Roboto Mono"/>
            </a:endParaRPr>
          </a:p>
        </p:txBody>
      </p:sp>
      <p:sp>
        <p:nvSpPr>
          <p:cNvPr id="152" name="Google Shape;152;p23"/>
          <p:cNvSpPr txBox="1"/>
          <p:nvPr/>
        </p:nvSpPr>
        <p:spPr>
          <a:xfrm>
            <a:off x="7338325" y="295950"/>
            <a:ext cx="1727100" cy="323100"/>
          </a:xfrm>
          <a:prstGeom prst="rect">
            <a:avLst/>
          </a:prstGeom>
          <a:solidFill>
            <a:srgbClr val="FFFF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u="sng">
                <a:solidFill>
                  <a:schemeClr val="hlink"/>
                </a:solidFill>
                <a:latin typeface="Roboto"/>
                <a:ea typeface="Roboto"/>
                <a:cs typeface="Roboto"/>
                <a:sym typeface="Roboto"/>
                <a:hlinkClick r:id="rId3"/>
              </a:rPr>
              <a:t>Click Here to Open Query Link</a:t>
            </a:r>
            <a:endParaRPr sz="9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p:nvPr/>
        </p:nvSpPr>
        <p:spPr>
          <a:xfrm>
            <a:off x="98250" y="763100"/>
            <a:ext cx="183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Roboto"/>
                <a:ea typeface="Roboto"/>
                <a:cs typeface="Roboto"/>
                <a:sym typeface="Roboto"/>
              </a:rPr>
              <a:t>TABLE SCHEMA</a:t>
            </a:r>
            <a:endParaRPr u="sng">
              <a:latin typeface="Roboto"/>
              <a:ea typeface="Roboto"/>
              <a:cs typeface="Roboto"/>
              <a:sym typeface="Roboto"/>
            </a:endParaRPr>
          </a:p>
        </p:txBody>
      </p:sp>
      <p:sp>
        <p:nvSpPr>
          <p:cNvPr id="140" name="Google Shape;140;p22"/>
          <p:cNvSpPr txBox="1"/>
          <p:nvPr/>
        </p:nvSpPr>
        <p:spPr>
          <a:xfrm>
            <a:off x="2341325" y="763100"/>
            <a:ext cx="183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Roboto"/>
                <a:ea typeface="Roboto"/>
                <a:cs typeface="Roboto"/>
                <a:sym typeface="Roboto"/>
              </a:rPr>
              <a:t>TABLE RESULT</a:t>
            </a:r>
            <a:endParaRPr u="sng">
              <a:latin typeface="Roboto"/>
              <a:ea typeface="Roboto"/>
              <a:cs typeface="Roboto"/>
              <a:sym typeface="Roboto"/>
            </a:endParaRPr>
          </a:p>
        </p:txBody>
      </p:sp>
      <p:pic>
        <p:nvPicPr>
          <p:cNvPr id="142" name="Google Shape;142;p22"/>
          <p:cNvPicPr preferRelativeResize="0"/>
          <p:nvPr/>
        </p:nvPicPr>
        <p:blipFill>
          <a:blip r:embed="rId3">
            <a:alphaModFix/>
          </a:blip>
          <a:stretch>
            <a:fillRect/>
          </a:stretch>
        </p:blipFill>
        <p:spPr>
          <a:xfrm>
            <a:off x="152400" y="1163300"/>
            <a:ext cx="2019570" cy="1897700"/>
          </a:xfrm>
          <a:prstGeom prst="rect">
            <a:avLst/>
          </a:prstGeom>
          <a:noFill/>
          <a:ln w="9525" cap="flat" cmpd="sng">
            <a:solidFill>
              <a:srgbClr val="000000"/>
            </a:solidFill>
            <a:prstDash val="solid"/>
            <a:round/>
            <a:headEnd type="none" w="sm" len="sm"/>
            <a:tailEnd type="none" w="sm" len="sm"/>
          </a:ln>
        </p:spPr>
      </p:pic>
      <p:sp>
        <p:nvSpPr>
          <p:cNvPr id="144" name="Google Shape;144;p22"/>
          <p:cNvSpPr txBox="1">
            <a:spLocks noGrp="1"/>
          </p:cNvSpPr>
          <p:nvPr>
            <p:ph type="title"/>
          </p:nvPr>
        </p:nvSpPr>
        <p:spPr>
          <a:xfrm>
            <a:off x="98250" y="16350"/>
            <a:ext cx="15144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QUESTION 4</a:t>
            </a:r>
            <a:endParaRPr b="1"/>
          </a:p>
        </p:txBody>
      </p:sp>
      <p:sp>
        <p:nvSpPr>
          <p:cNvPr id="145" name="Google Shape;145;p22"/>
          <p:cNvSpPr txBox="1">
            <a:spLocks noGrp="1"/>
          </p:cNvSpPr>
          <p:nvPr>
            <p:ph type="title" idx="4294967295"/>
          </p:nvPr>
        </p:nvSpPr>
        <p:spPr>
          <a:xfrm>
            <a:off x="1709738" y="15875"/>
            <a:ext cx="7434262" cy="603250"/>
          </a:xfrm>
          <a:prstGeom prst="rect">
            <a:avLst/>
          </a:prstGeom>
        </p:spPr>
        <p:txBody>
          <a:bodyPr spcFirstLastPara="1" wrap="square" lIns="91425" tIns="91425" rIns="91425" bIns="91425" anchor="ctr" anchorCtr="0">
            <a:noAutofit/>
          </a:bodyPr>
          <a:lstStyle/>
          <a:p>
            <a:pPr marL="82550" lvl="0" algn="just" rtl="0">
              <a:lnSpc>
                <a:spcPct val="115000"/>
              </a:lnSpc>
              <a:spcBef>
                <a:spcPts val="0"/>
              </a:spcBef>
              <a:spcAft>
                <a:spcPts val="0"/>
              </a:spcAft>
              <a:buSzPts val="1400"/>
            </a:pPr>
            <a:r>
              <a:rPr lang="en-US" sz="1600" dirty="0">
                <a:latin typeface="Roboto"/>
                <a:ea typeface="Roboto"/>
                <a:cs typeface="Roboto"/>
                <a:sym typeface="Roboto"/>
              </a:rPr>
              <a:t>Find the first and last name of users from the youngest and oldest age of each gender (time frame Dec 2022).</a:t>
            </a:r>
          </a:p>
        </p:txBody>
      </p:sp>
      <p:sp>
        <p:nvSpPr>
          <p:cNvPr id="125" name="Google Shape;125;p20"/>
          <p:cNvSpPr txBox="1"/>
          <p:nvPr/>
        </p:nvSpPr>
        <p:spPr>
          <a:xfrm>
            <a:off x="0" y="4590456"/>
            <a:ext cx="6667200" cy="615600"/>
          </a:xfrm>
          <a:prstGeom prst="rect">
            <a:avLst/>
          </a:prstGeom>
          <a:noFill/>
          <a:ln>
            <a:noFill/>
          </a:ln>
        </p:spPr>
        <p:txBody>
          <a:bodyPr spcFirstLastPara="1" wrap="square" lIns="91425" tIns="91425" rIns="91425" bIns="91425" anchor="t" anchorCtr="0">
            <a:spAutoFit/>
          </a:bodyPr>
          <a:lstStyle/>
          <a:p>
            <a:pPr marL="171450" lvl="0" indent="-203200" algn="l" rtl="0">
              <a:spcBef>
                <a:spcPts val="0"/>
              </a:spcBef>
              <a:spcAft>
                <a:spcPts val="0"/>
              </a:spcAft>
              <a:buSzPts val="1400"/>
              <a:buFont typeface="Roboto"/>
              <a:buChar char="-"/>
            </a:pPr>
            <a:r>
              <a:rPr lang="en" b="1" dirty="0">
                <a:latin typeface="Roboto"/>
                <a:ea typeface="Roboto"/>
                <a:cs typeface="Roboto"/>
                <a:sym typeface="Roboto"/>
              </a:rPr>
              <a:t>Youngest age</a:t>
            </a:r>
            <a:r>
              <a:rPr lang="en" dirty="0">
                <a:latin typeface="Roboto"/>
                <a:ea typeface="Roboto"/>
                <a:cs typeface="Roboto"/>
                <a:sym typeface="Roboto"/>
              </a:rPr>
              <a:t> of user is 12 years old and the </a:t>
            </a:r>
            <a:r>
              <a:rPr lang="en" b="1" dirty="0">
                <a:latin typeface="Roboto"/>
                <a:ea typeface="Roboto"/>
                <a:cs typeface="Roboto"/>
                <a:sym typeface="Roboto"/>
              </a:rPr>
              <a:t>Oldest age</a:t>
            </a:r>
            <a:r>
              <a:rPr lang="en" dirty="0">
                <a:latin typeface="Roboto"/>
                <a:ea typeface="Roboto"/>
                <a:cs typeface="Roboto"/>
                <a:sym typeface="Roboto"/>
              </a:rPr>
              <a:t> is 70 years old. </a:t>
            </a:r>
            <a:endParaRPr dirty="0">
              <a:latin typeface="Roboto"/>
              <a:ea typeface="Roboto"/>
              <a:cs typeface="Roboto"/>
              <a:sym typeface="Roboto"/>
            </a:endParaRPr>
          </a:p>
          <a:p>
            <a:pPr marL="171450" lvl="0" indent="-203200" algn="l" rtl="0">
              <a:spcBef>
                <a:spcPts val="0"/>
              </a:spcBef>
              <a:spcAft>
                <a:spcPts val="0"/>
              </a:spcAft>
              <a:buSzPts val="1400"/>
              <a:buFont typeface="Roboto"/>
              <a:buChar char="-"/>
            </a:pPr>
            <a:r>
              <a:rPr lang="en" dirty="0">
                <a:latin typeface="Roboto"/>
                <a:ea typeface="Roboto"/>
                <a:cs typeface="Roboto"/>
                <a:sym typeface="Roboto"/>
              </a:rPr>
              <a:t>Data will shown ordered by gender: Female (F) and Male (M).</a:t>
            </a:r>
            <a:endParaRPr dirty="0">
              <a:latin typeface="Roboto"/>
              <a:ea typeface="Roboto"/>
              <a:cs typeface="Roboto"/>
              <a:sym typeface="Roboto"/>
            </a:endParaRPr>
          </a:p>
        </p:txBody>
      </p:sp>
      <p:pic>
        <p:nvPicPr>
          <p:cNvPr id="3" name="Picture 2">
            <a:extLst>
              <a:ext uri="{FF2B5EF4-FFF2-40B4-BE49-F238E27FC236}">
                <a16:creationId xmlns:a16="http://schemas.microsoft.com/office/drawing/2014/main" id="{96FE415C-ED2D-AF05-62B7-3F865B4C8B2C}"/>
              </a:ext>
            </a:extLst>
          </p:cNvPr>
          <p:cNvPicPr>
            <a:picLocks noChangeAspect="1"/>
          </p:cNvPicPr>
          <p:nvPr/>
        </p:nvPicPr>
        <p:blipFill>
          <a:blip r:embed="rId4"/>
          <a:stretch>
            <a:fillRect/>
          </a:stretch>
        </p:blipFill>
        <p:spPr>
          <a:xfrm>
            <a:off x="2318275" y="1163300"/>
            <a:ext cx="6667201" cy="32754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dirty="0"/>
              <a:t>QUESTION 5</a:t>
            </a:r>
            <a:r>
              <a:rPr lang="en" dirty="0"/>
              <a:t> - SQL SYNTAX</a:t>
            </a:r>
            <a:endParaRPr dirty="0"/>
          </a:p>
        </p:txBody>
      </p:sp>
      <p:sp>
        <p:nvSpPr>
          <p:cNvPr id="169" name="Google Shape;169;p25"/>
          <p:cNvSpPr txBox="1"/>
          <p:nvPr/>
        </p:nvSpPr>
        <p:spPr>
          <a:xfrm>
            <a:off x="39300" y="677675"/>
            <a:ext cx="9065400" cy="4555063"/>
          </a:xfrm>
          <a:prstGeom prst="rect">
            <a:avLst/>
          </a:prstGeom>
          <a:solidFill>
            <a:schemeClr val="lt1"/>
          </a:solidFill>
          <a:ln>
            <a:noFill/>
          </a:ln>
        </p:spPr>
        <p:txBody>
          <a:bodyPr spcFirstLastPara="1" wrap="square" lIns="91425" tIns="91425" rIns="91425" bIns="91425" anchor="t" anchorCtr="0">
            <a:spAutoFit/>
          </a:bodyPr>
          <a:lstStyle/>
          <a:p>
            <a:r>
              <a:rPr lang="en-ID" sz="1100" b="0" dirty="0">
                <a:solidFill>
                  <a:srgbClr val="3367D6"/>
                </a:solidFill>
                <a:effectLst/>
                <a:latin typeface="Roboto Mono" panose="00000009000000000000" pitchFamily="49" charset="0"/>
              </a:rPr>
              <a:t>WITH</a:t>
            </a:r>
            <a:r>
              <a:rPr lang="en-ID" sz="1100" b="0" dirty="0">
                <a:solidFill>
                  <a:srgbClr val="3A474E"/>
                </a:solidFill>
                <a:effectLst/>
                <a:latin typeface="Roboto Mono" panose="00000009000000000000" pitchFamily="49" charset="0"/>
              </a:rPr>
              <a:t> </a:t>
            </a:r>
            <a:r>
              <a:rPr lang="en-ID" sz="1100" b="0" dirty="0" err="1">
                <a:solidFill>
                  <a:srgbClr val="000000"/>
                </a:solidFill>
                <a:effectLst/>
                <a:latin typeface="Roboto Mono" panose="00000009000000000000" pitchFamily="49" charset="0"/>
              </a:rPr>
              <a:t>profit_calculation</a:t>
            </a:r>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AS</a:t>
            </a:r>
            <a:r>
              <a:rPr lang="en-ID" sz="1100" b="0" dirty="0">
                <a:solidFill>
                  <a:srgbClr val="3A474E"/>
                </a:solidFill>
                <a:effectLst/>
                <a:latin typeface="Roboto Mono" panose="00000009000000000000" pitchFamily="49" charset="0"/>
              </a:rPr>
              <a:t> </a:t>
            </a:r>
          </a:p>
          <a:p>
            <a:r>
              <a:rPr lang="en-ID" sz="1100" b="0" dirty="0">
                <a:solidFill>
                  <a:srgbClr val="37474F"/>
                </a:solidFill>
                <a:effectLst/>
                <a:latin typeface="Roboto Mono" panose="00000009000000000000" pitchFamily="49" charset="0"/>
              </a:rPr>
              <a:t>(</a:t>
            </a:r>
            <a:r>
              <a:rPr lang="en-ID" sz="1100" b="0" dirty="0">
                <a:solidFill>
                  <a:srgbClr val="3367D6"/>
                </a:solidFill>
                <a:effectLst/>
                <a:latin typeface="Roboto Mono" panose="00000009000000000000" pitchFamily="49" charset="0"/>
              </a:rPr>
              <a:t>SELECT</a:t>
            </a:r>
            <a:endParaRPr lang="en-ID" sz="1100" b="0" dirty="0">
              <a:solidFill>
                <a:srgbClr val="3A474E"/>
              </a:solidFill>
              <a:effectLst/>
              <a:latin typeface="Roboto Mono" panose="00000009000000000000" pitchFamily="49" charset="0"/>
            </a:endParaRPr>
          </a:p>
          <a:p>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FORMAT_DATE</a:t>
            </a:r>
            <a:r>
              <a:rPr lang="en-ID" sz="1100" b="0" dirty="0">
                <a:solidFill>
                  <a:srgbClr val="37474F"/>
                </a:solidFill>
                <a:effectLst/>
                <a:latin typeface="Roboto Mono" panose="00000009000000000000" pitchFamily="49" charset="0"/>
              </a:rPr>
              <a:t>(</a:t>
            </a:r>
            <a:r>
              <a:rPr lang="en-ID" sz="1100" b="0" dirty="0">
                <a:solidFill>
                  <a:srgbClr val="0D904F"/>
                </a:solidFill>
                <a:effectLst/>
                <a:latin typeface="Roboto Mono" panose="00000009000000000000" pitchFamily="49" charset="0"/>
              </a:rPr>
              <a:t>'%b-%Y'</a:t>
            </a:r>
            <a:r>
              <a:rPr lang="en-ID" sz="1100" b="0" dirty="0">
                <a:solidFill>
                  <a:srgbClr val="3A474E"/>
                </a:solidFill>
                <a:effectLst/>
                <a:latin typeface="Roboto Mono" panose="00000009000000000000" pitchFamily="49" charset="0"/>
              </a:rPr>
              <a:t>, </a:t>
            </a:r>
            <a:r>
              <a:rPr lang="en-ID" sz="1100" b="0" dirty="0" err="1">
                <a:solidFill>
                  <a:srgbClr val="000000"/>
                </a:solidFill>
                <a:effectLst/>
                <a:latin typeface="Roboto Mono" panose="00000009000000000000" pitchFamily="49" charset="0"/>
              </a:rPr>
              <a:t>order_items.created_at</a:t>
            </a:r>
            <a:r>
              <a:rPr lang="en-ID" sz="1100" b="0" dirty="0">
                <a:solidFill>
                  <a:srgbClr val="37474F"/>
                </a:solidFill>
                <a:effectLst/>
                <a:latin typeface="Roboto Mono" panose="00000009000000000000" pitchFamily="49" charset="0"/>
              </a:rPr>
              <a:t>)</a:t>
            </a:r>
            <a:r>
              <a:rPr lang="en-ID" sz="1100" b="0" dirty="0">
                <a:solidFill>
                  <a:srgbClr val="3A474E"/>
                </a:solidFill>
                <a:effectLst/>
                <a:latin typeface="Roboto Mono" panose="00000009000000000000" pitchFamily="49" charset="0"/>
              </a:rPr>
              <a:t> </a:t>
            </a:r>
            <a:r>
              <a:rPr lang="en-ID" sz="1100" b="0" dirty="0">
                <a:solidFill>
                  <a:srgbClr val="000000"/>
                </a:solidFill>
                <a:effectLst/>
                <a:latin typeface="Roboto Mono" panose="00000009000000000000" pitchFamily="49" charset="0"/>
              </a:rPr>
              <a:t>Month</a:t>
            </a:r>
            <a:r>
              <a:rPr lang="en-ID" sz="1100" b="0" dirty="0">
                <a:solidFill>
                  <a:srgbClr val="3A474E"/>
                </a:solidFill>
                <a:effectLst/>
                <a:latin typeface="Roboto Mono" panose="00000009000000000000" pitchFamily="49" charset="0"/>
              </a:rPr>
              <a:t>,</a:t>
            </a:r>
          </a:p>
          <a:p>
            <a:r>
              <a:rPr lang="en-ID" sz="1100" b="0" dirty="0">
                <a:solidFill>
                  <a:srgbClr val="3A474E"/>
                </a:solidFill>
                <a:effectLst/>
                <a:latin typeface="Roboto Mono" panose="00000009000000000000" pitchFamily="49" charset="0"/>
              </a:rPr>
              <a:t>       </a:t>
            </a:r>
            <a:r>
              <a:rPr lang="en-ID" sz="1100" b="0" dirty="0" err="1">
                <a:solidFill>
                  <a:srgbClr val="000000"/>
                </a:solidFill>
                <a:effectLst/>
                <a:latin typeface="Roboto Mono" panose="00000009000000000000" pitchFamily="49" charset="0"/>
              </a:rPr>
              <a:t>inventory_items.product_id</a:t>
            </a:r>
            <a:r>
              <a:rPr lang="en-ID" sz="1100" b="0" dirty="0">
                <a:solidFill>
                  <a:srgbClr val="3A474E"/>
                </a:solidFill>
                <a:effectLst/>
                <a:latin typeface="Roboto Mono" panose="00000009000000000000" pitchFamily="49" charset="0"/>
              </a:rPr>
              <a:t> </a:t>
            </a:r>
            <a:r>
              <a:rPr lang="en-ID" sz="1100" b="0" dirty="0" err="1">
                <a:solidFill>
                  <a:srgbClr val="000000"/>
                </a:solidFill>
                <a:effectLst/>
                <a:latin typeface="Roboto Mono" panose="00000009000000000000" pitchFamily="49" charset="0"/>
              </a:rPr>
              <a:t>product_id</a:t>
            </a:r>
            <a:r>
              <a:rPr lang="en-ID" sz="1100" b="0" dirty="0">
                <a:solidFill>
                  <a:srgbClr val="3A474E"/>
                </a:solidFill>
                <a:effectLst/>
                <a:latin typeface="Roboto Mono" panose="00000009000000000000" pitchFamily="49" charset="0"/>
              </a:rPr>
              <a:t>,</a:t>
            </a:r>
          </a:p>
          <a:p>
            <a:r>
              <a:rPr lang="en-ID" sz="1100" b="0" dirty="0">
                <a:solidFill>
                  <a:srgbClr val="3A474E"/>
                </a:solidFill>
                <a:effectLst/>
                <a:latin typeface="Roboto Mono" panose="00000009000000000000" pitchFamily="49" charset="0"/>
              </a:rPr>
              <a:t>       </a:t>
            </a:r>
            <a:r>
              <a:rPr lang="en-ID" sz="1100" b="0" dirty="0" err="1">
                <a:solidFill>
                  <a:srgbClr val="000000"/>
                </a:solidFill>
                <a:effectLst/>
                <a:latin typeface="Roboto Mono" panose="00000009000000000000" pitchFamily="49" charset="0"/>
              </a:rPr>
              <a:t>inventory_items.product_name</a:t>
            </a:r>
            <a:r>
              <a:rPr lang="en-ID" sz="1100" b="0" dirty="0">
                <a:solidFill>
                  <a:srgbClr val="3A474E"/>
                </a:solidFill>
                <a:effectLst/>
                <a:latin typeface="Roboto Mono" panose="00000009000000000000" pitchFamily="49" charset="0"/>
              </a:rPr>
              <a:t>,</a:t>
            </a:r>
          </a:p>
          <a:p>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ROUND</a:t>
            </a:r>
            <a:r>
              <a:rPr lang="en-ID" sz="1100" b="0" dirty="0">
                <a:solidFill>
                  <a:srgbClr val="37474F"/>
                </a:solidFill>
                <a:effectLst/>
                <a:latin typeface="Roboto Mono" panose="00000009000000000000" pitchFamily="49" charset="0"/>
              </a:rPr>
              <a:t>(</a:t>
            </a:r>
            <a:r>
              <a:rPr lang="en-ID" sz="1100" b="0" dirty="0">
                <a:solidFill>
                  <a:srgbClr val="3367D6"/>
                </a:solidFill>
                <a:effectLst/>
                <a:latin typeface="Roboto Mono" panose="00000009000000000000" pitchFamily="49" charset="0"/>
              </a:rPr>
              <a:t>SUM</a:t>
            </a:r>
            <a:r>
              <a:rPr lang="en-ID" sz="1100" b="0" dirty="0">
                <a:solidFill>
                  <a:srgbClr val="37474F"/>
                </a:solidFill>
                <a:effectLst/>
                <a:latin typeface="Roboto Mono" panose="00000009000000000000" pitchFamily="49" charset="0"/>
              </a:rPr>
              <a:t>(</a:t>
            </a:r>
            <a:r>
              <a:rPr lang="en-ID" sz="1100" b="0" dirty="0" err="1">
                <a:solidFill>
                  <a:srgbClr val="000000"/>
                </a:solidFill>
                <a:effectLst/>
                <a:latin typeface="Roboto Mono" panose="00000009000000000000" pitchFamily="49" charset="0"/>
              </a:rPr>
              <a:t>inventory_items.product_retail_price</a:t>
            </a:r>
            <a:r>
              <a:rPr lang="en-ID" sz="1100" b="0" dirty="0">
                <a:solidFill>
                  <a:srgbClr val="37474F"/>
                </a:solidFill>
                <a:effectLst/>
                <a:latin typeface="Roboto Mono" panose="00000009000000000000" pitchFamily="49" charset="0"/>
              </a:rPr>
              <a:t>)</a:t>
            </a:r>
            <a:r>
              <a:rPr lang="en-ID" sz="1100" b="0" dirty="0">
                <a:solidFill>
                  <a:srgbClr val="3A474E"/>
                </a:solidFill>
                <a:effectLst/>
                <a:latin typeface="Roboto Mono" panose="00000009000000000000" pitchFamily="49" charset="0"/>
              </a:rPr>
              <a:t>,</a:t>
            </a:r>
            <a:r>
              <a:rPr lang="en-ID" sz="1100" b="0" dirty="0">
                <a:solidFill>
                  <a:srgbClr val="F4511E"/>
                </a:solidFill>
                <a:effectLst/>
                <a:latin typeface="Roboto Mono" panose="00000009000000000000" pitchFamily="49" charset="0"/>
              </a:rPr>
              <a:t>2</a:t>
            </a:r>
            <a:r>
              <a:rPr lang="en-ID" sz="1100" b="0" dirty="0">
                <a:solidFill>
                  <a:srgbClr val="37474F"/>
                </a:solidFill>
                <a:effectLst/>
                <a:latin typeface="Roboto Mono" panose="00000009000000000000" pitchFamily="49" charset="0"/>
              </a:rPr>
              <a:t>)</a:t>
            </a:r>
            <a:r>
              <a:rPr lang="en-ID" sz="1100" b="0" dirty="0">
                <a:solidFill>
                  <a:srgbClr val="3A474E"/>
                </a:solidFill>
                <a:effectLst/>
                <a:latin typeface="Roboto Mono" panose="00000009000000000000" pitchFamily="49" charset="0"/>
              </a:rPr>
              <a:t> </a:t>
            </a:r>
            <a:r>
              <a:rPr lang="en-ID" sz="1100" b="0" dirty="0">
                <a:solidFill>
                  <a:srgbClr val="000000"/>
                </a:solidFill>
                <a:effectLst/>
                <a:latin typeface="Roboto Mono" panose="00000009000000000000" pitchFamily="49" charset="0"/>
              </a:rPr>
              <a:t>Sales</a:t>
            </a:r>
            <a:r>
              <a:rPr lang="en-ID" sz="1100" b="0" dirty="0">
                <a:solidFill>
                  <a:srgbClr val="3A474E"/>
                </a:solidFill>
                <a:effectLst/>
                <a:latin typeface="Roboto Mono" panose="00000009000000000000" pitchFamily="49" charset="0"/>
              </a:rPr>
              <a:t>,</a:t>
            </a:r>
          </a:p>
          <a:p>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ROUND</a:t>
            </a:r>
            <a:r>
              <a:rPr lang="en-ID" sz="1100" b="0" dirty="0">
                <a:solidFill>
                  <a:srgbClr val="37474F"/>
                </a:solidFill>
                <a:effectLst/>
                <a:latin typeface="Roboto Mono" panose="00000009000000000000" pitchFamily="49" charset="0"/>
              </a:rPr>
              <a:t>(</a:t>
            </a:r>
            <a:r>
              <a:rPr lang="en-ID" sz="1100" b="0" dirty="0">
                <a:solidFill>
                  <a:srgbClr val="3367D6"/>
                </a:solidFill>
                <a:effectLst/>
                <a:latin typeface="Roboto Mono" panose="00000009000000000000" pitchFamily="49" charset="0"/>
              </a:rPr>
              <a:t>SUM</a:t>
            </a:r>
            <a:r>
              <a:rPr lang="en-ID" sz="1100" b="0" dirty="0">
                <a:solidFill>
                  <a:srgbClr val="37474F"/>
                </a:solidFill>
                <a:effectLst/>
                <a:latin typeface="Roboto Mono" panose="00000009000000000000" pitchFamily="49" charset="0"/>
              </a:rPr>
              <a:t>(</a:t>
            </a:r>
            <a:r>
              <a:rPr lang="en-ID" sz="1100" b="0" dirty="0" err="1">
                <a:solidFill>
                  <a:srgbClr val="000000"/>
                </a:solidFill>
                <a:effectLst/>
                <a:latin typeface="Roboto Mono" panose="00000009000000000000" pitchFamily="49" charset="0"/>
              </a:rPr>
              <a:t>inventory_items.cost</a:t>
            </a:r>
            <a:r>
              <a:rPr lang="en-ID" sz="1100" b="0" dirty="0">
                <a:solidFill>
                  <a:srgbClr val="37474F"/>
                </a:solidFill>
                <a:effectLst/>
                <a:latin typeface="Roboto Mono" panose="00000009000000000000" pitchFamily="49" charset="0"/>
              </a:rPr>
              <a:t>)</a:t>
            </a:r>
            <a:r>
              <a:rPr lang="en-ID" sz="1100" b="0" dirty="0">
                <a:solidFill>
                  <a:srgbClr val="3A474E"/>
                </a:solidFill>
                <a:effectLst/>
                <a:latin typeface="Roboto Mono" panose="00000009000000000000" pitchFamily="49" charset="0"/>
              </a:rPr>
              <a:t>,</a:t>
            </a:r>
            <a:r>
              <a:rPr lang="en-ID" sz="1100" b="0" dirty="0">
                <a:solidFill>
                  <a:srgbClr val="F4511E"/>
                </a:solidFill>
                <a:effectLst/>
                <a:latin typeface="Roboto Mono" panose="00000009000000000000" pitchFamily="49" charset="0"/>
              </a:rPr>
              <a:t>2</a:t>
            </a:r>
            <a:r>
              <a:rPr lang="en-ID" sz="1100" b="0" dirty="0">
                <a:solidFill>
                  <a:srgbClr val="37474F"/>
                </a:solidFill>
                <a:effectLst/>
                <a:latin typeface="Roboto Mono" panose="00000009000000000000" pitchFamily="49" charset="0"/>
              </a:rPr>
              <a:t>)</a:t>
            </a:r>
            <a:r>
              <a:rPr lang="en-ID" sz="1100" b="0" dirty="0">
                <a:solidFill>
                  <a:srgbClr val="3A474E"/>
                </a:solidFill>
                <a:effectLst/>
                <a:latin typeface="Roboto Mono" panose="00000009000000000000" pitchFamily="49" charset="0"/>
              </a:rPr>
              <a:t> </a:t>
            </a:r>
            <a:r>
              <a:rPr lang="en-ID" sz="1100" b="0" dirty="0">
                <a:solidFill>
                  <a:srgbClr val="000000"/>
                </a:solidFill>
                <a:effectLst/>
                <a:latin typeface="Roboto Mono" panose="00000009000000000000" pitchFamily="49" charset="0"/>
              </a:rPr>
              <a:t>cost</a:t>
            </a:r>
            <a:r>
              <a:rPr lang="en-ID" sz="1100" b="0" dirty="0">
                <a:solidFill>
                  <a:srgbClr val="3A474E"/>
                </a:solidFill>
                <a:effectLst/>
                <a:latin typeface="Roboto Mono" panose="00000009000000000000" pitchFamily="49" charset="0"/>
              </a:rPr>
              <a:t>,</a:t>
            </a:r>
          </a:p>
          <a:p>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ROUND</a:t>
            </a:r>
            <a:r>
              <a:rPr lang="en-ID" sz="1100" b="0" dirty="0">
                <a:solidFill>
                  <a:srgbClr val="37474F"/>
                </a:solidFill>
                <a:effectLst/>
                <a:latin typeface="Roboto Mono" panose="00000009000000000000" pitchFamily="49" charset="0"/>
              </a:rPr>
              <a:t>(</a:t>
            </a:r>
            <a:r>
              <a:rPr lang="en-ID" sz="1100" b="0" dirty="0">
                <a:solidFill>
                  <a:srgbClr val="3367D6"/>
                </a:solidFill>
                <a:effectLst/>
                <a:latin typeface="Roboto Mono" panose="00000009000000000000" pitchFamily="49" charset="0"/>
              </a:rPr>
              <a:t>SUM</a:t>
            </a:r>
            <a:r>
              <a:rPr lang="en-ID" sz="1100" b="0" dirty="0">
                <a:solidFill>
                  <a:srgbClr val="37474F"/>
                </a:solidFill>
                <a:effectLst/>
                <a:latin typeface="Roboto Mono" panose="00000009000000000000" pitchFamily="49" charset="0"/>
              </a:rPr>
              <a:t>((</a:t>
            </a:r>
            <a:r>
              <a:rPr lang="en-ID" sz="1100" b="0" dirty="0" err="1">
                <a:solidFill>
                  <a:srgbClr val="000000"/>
                </a:solidFill>
                <a:effectLst/>
                <a:latin typeface="Roboto Mono" panose="00000009000000000000" pitchFamily="49" charset="0"/>
              </a:rPr>
              <a:t>inventory_items.product_retail_price</a:t>
            </a:r>
            <a:r>
              <a:rPr lang="en-ID" sz="1100" b="0" dirty="0" err="1">
                <a:solidFill>
                  <a:srgbClr val="37474F"/>
                </a:solidFill>
                <a:effectLst/>
                <a:latin typeface="Roboto Mono" panose="00000009000000000000" pitchFamily="49" charset="0"/>
              </a:rPr>
              <a:t>-</a:t>
            </a:r>
            <a:r>
              <a:rPr lang="en-ID" sz="1100" b="0" dirty="0" err="1">
                <a:solidFill>
                  <a:srgbClr val="000000"/>
                </a:solidFill>
                <a:effectLst/>
                <a:latin typeface="Roboto Mono" panose="00000009000000000000" pitchFamily="49" charset="0"/>
              </a:rPr>
              <a:t>inventory_items.cost</a:t>
            </a:r>
            <a:r>
              <a:rPr lang="en-ID" sz="1100" b="0" dirty="0">
                <a:solidFill>
                  <a:srgbClr val="37474F"/>
                </a:solidFill>
                <a:effectLst/>
                <a:latin typeface="Roboto Mono" panose="00000009000000000000" pitchFamily="49" charset="0"/>
              </a:rPr>
              <a:t>))</a:t>
            </a:r>
            <a:r>
              <a:rPr lang="en-ID" sz="1100" b="0" dirty="0">
                <a:solidFill>
                  <a:srgbClr val="3A474E"/>
                </a:solidFill>
                <a:effectLst/>
                <a:latin typeface="Roboto Mono" panose="00000009000000000000" pitchFamily="49" charset="0"/>
              </a:rPr>
              <a:t>,</a:t>
            </a:r>
            <a:r>
              <a:rPr lang="en-ID" sz="1100" b="0" dirty="0">
                <a:solidFill>
                  <a:srgbClr val="F4511E"/>
                </a:solidFill>
                <a:effectLst/>
                <a:latin typeface="Roboto Mono" panose="00000009000000000000" pitchFamily="49" charset="0"/>
              </a:rPr>
              <a:t>2</a:t>
            </a:r>
            <a:r>
              <a:rPr lang="en-ID" sz="1100" b="0" dirty="0">
                <a:solidFill>
                  <a:srgbClr val="37474F"/>
                </a:solidFill>
                <a:effectLst/>
                <a:latin typeface="Roboto Mono" panose="00000009000000000000" pitchFamily="49" charset="0"/>
              </a:rPr>
              <a:t>)</a:t>
            </a:r>
            <a:r>
              <a:rPr lang="en-ID" sz="1100" b="0" dirty="0">
                <a:solidFill>
                  <a:srgbClr val="3A474E"/>
                </a:solidFill>
                <a:effectLst/>
                <a:latin typeface="Roboto Mono" panose="00000009000000000000" pitchFamily="49" charset="0"/>
              </a:rPr>
              <a:t> </a:t>
            </a:r>
            <a:r>
              <a:rPr lang="en-ID" sz="1100" b="0" dirty="0">
                <a:solidFill>
                  <a:srgbClr val="000000"/>
                </a:solidFill>
                <a:effectLst/>
                <a:latin typeface="Roboto Mono" panose="00000009000000000000" pitchFamily="49" charset="0"/>
              </a:rPr>
              <a:t>Profit</a:t>
            </a:r>
            <a:endParaRPr lang="en-ID" sz="1100" b="0" dirty="0">
              <a:solidFill>
                <a:srgbClr val="3A474E"/>
              </a:solidFill>
              <a:effectLst/>
              <a:latin typeface="Roboto Mono" panose="00000009000000000000" pitchFamily="49" charset="0"/>
            </a:endParaRPr>
          </a:p>
          <a:p>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FROM</a:t>
            </a:r>
            <a:r>
              <a:rPr lang="en-ID" sz="1100" b="0" dirty="0">
                <a:solidFill>
                  <a:srgbClr val="3A474E"/>
                </a:solidFill>
                <a:effectLst/>
                <a:latin typeface="Roboto Mono" panose="00000009000000000000" pitchFamily="49" charset="0"/>
              </a:rPr>
              <a:t>  </a:t>
            </a:r>
            <a:r>
              <a:rPr lang="en-ID" sz="1100" b="0" dirty="0">
                <a:solidFill>
                  <a:srgbClr val="0D904F"/>
                </a:solidFill>
                <a:effectLst/>
                <a:latin typeface="Roboto Mono" panose="00000009000000000000" pitchFamily="49" charset="0"/>
              </a:rPr>
              <a:t>`</a:t>
            </a:r>
            <a:r>
              <a:rPr lang="en-ID" sz="1100" b="0" dirty="0" err="1">
                <a:solidFill>
                  <a:srgbClr val="0D904F"/>
                </a:solidFill>
                <a:effectLst/>
                <a:latin typeface="Roboto Mono" panose="00000009000000000000" pitchFamily="49" charset="0"/>
              </a:rPr>
              <a:t>bigquery</a:t>
            </a:r>
            <a:r>
              <a:rPr lang="en-ID" sz="1100" b="0" dirty="0">
                <a:solidFill>
                  <a:srgbClr val="0D904F"/>
                </a:solidFill>
                <a:effectLst/>
                <a:latin typeface="Roboto Mono" panose="00000009000000000000" pitchFamily="49" charset="0"/>
              </a:rPr>
              <a:t>-public-</a:t>
            </a:r>
            <a:r>
              <a:rPr lang="en-ID" sz="1100" b="0" dirty="0" err="1">
                <a:solidFill>
                  <a:srgbClr val="0D904F"/>
                </a:solidFill>
                <a:effectLst/>
                <a:latin typeface="Roboto Mono" panose="00000009000000000000" pitchFamily="49" charset="0"/>
              </a:rPr>
              <a:t>data.thelook_ecommerce.order_items</a:t>
            </a:r>
            <a:r>
              <a:rPr lang="en-ID" sz="1100" b="0" dirty="0">
                <a:solidFill>
                  <a:srgbClr val="0D904F"/>
                </a:solidFill>
                <a:effectLst/>
                <a:latin typeface="Roboto Mono" panose="00000009000000000000" pitchFamily="49" charset="0"/>
              </a:rPr>
              <a:t>`</a:t>
            </a:r>
            <a:r>
              <a:rPr lang="en-ID" sz="1100" b="0" dirty="0">
                <a:solidFill>
                  <a:srgbClr val="3A474E"/>
                </a:solidFill>
                <a:effectLst/>
                <a:latin typeface="Roboto Mono" panose="00000009000000000000" pitchFamily="49" charset="0"/>
              </a:rPr>
              <a:t> </a:t>
            </a:r>
            <a:r>
              <a:rPr lang="en-ID" sz="1100" b="0" dirty="0" err="1">
                <a:solidFill>
                  <a:srgbClr val="000000"/>
                </a:solidFill>
                <a:effectLst/>
                <a:latin typeface="Roboto Mono" panose="00000009000000000000" pitchFamily="49" charset="0"/>
              </a:rPr>
              <a:t>order_items</a:t>
            </a:r>
            <a:endParaRPr lang="en-ID" sz="1100" b="0" dirty="0">
              <a:solidFill>
                <a:srgbClr val="3A474E"/>
              </a:solidFill>
              <a:effectLst/>
              <a:latin typeface="Roboto Mono" panose="00000009000000000000" pitchFamily="49" charset="0"/>
            </a:endParaRPr>
          </a:p>
          <a:p>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LEFT</a:t>
            </a:r>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JOIN</a:t>
            </a:r>
            <a:endParaRPr lang="en-ID" sz="1100" b="0" dirty="0">
              <a:solidFill>
                <a:srgbClr val="3A474E"/>
              </a:solidFill>
              <a:effectLst/>
              <a:latin typeface="Roboto Mono" panose="00000009000000000000" pitchFamily="49" charset="0"/>
            </a:endParaRPr>
          </a:p>
          <a:p>
            <a:r>
              <a:rPr lang="en-ID" sz="1100" b="0" dirty="0">
                <a:solidFill>
                  <a:srgbClr val="3A474E"/>
                </a:solidFill>
                <a:effectLst/>
                <a:latin typeface="Roboto Mono" panose="00000009000000000000" pitchFamily="49" charset="0"/>
              </a:rPr>
              <a:t>      </a:t>
            </a:r>
            <a:r>
              <a:rPr lang="en-ID" sz="1100" b="0" dirty="0">
                <a:solidFill>
                  <a:srgbClr val="0D904F"/>
                </a:solidFill>
                <a:effectLst/>
                <a:latin typeface="Roboto Mono" panose="00000009000000000000" pitchFamily="49" charset="0"/>
              </a:rPr>
              <a:t>`</a:t>
            </a:r>
            <a:r>
              <a:rPr lang="en-ID" sz="1100" b="0" dirty="0" err="1">
                <a:solidFill>
                  <a:srgbClr val="0D904F"/>
                </a:solidFill>
                <a:effectLst/>
                <a:latin typeface="Roboto Mono" panose="00000009000000000000" pitchFamily="49" charset="0"/>
              </a:rPr>
              <a:t>bigquery</a:t>
            </a:r>
            <a:r>
              <a:rPr lang="en-ID" sz="1100" b="0" dirty="0">
                <a:solidFill>
                  <a:srgbClr val="0D904F"/>
                </a:solidFill>
                <a:effectLst/>
                <a:latin typeface="Roboto Mono" panose="00000009000000000000" pitchFamily="49" charset="0"/>
              </a:rPr>
              <a:t>-public-</a:t>
            </a:r>
            <a:r>
              <a:rPr lang="en-ID" sz="1100" b="0" dirty="0" err="1">
                <a:solidFill>
                  <a:srgbClr val="0D904F"/>
                </a:solidFill>
                <a:effectLst/>
                <a:latin typeface="Roboto Mono" panose="00000009000000000000" pitchFamily="49" charset="0"/>
              </a:rPr>
              <a:t>data.thelook_ecommerce.inventory_items</a:t>
            </a:r>
            <a:r>
              <a:rPr lang="en-ID" sz="1100" b="0" dirty="0">
                <a:solidFill>
                  <a:srgbClr val="0D904F"/>
                </a:solidFill>
                <a:effectLst/>
                <a:latin typeface="Roboto Mono" panose="00000009000000000000" pitchFamily="49" charset="0"/>
              </a:rPr>
              <a:t>`</a:t>
            </a:r>
            <a:r>
              <a:rPr lang="en-ID" sz="1100" b="0" dirty="0">
                <a:solidFill>
                  <a:srgbClr val="3A474E"/>
                </a:solidFill>
                <a:effectLst/>
                <a:latin typeface="Roboto Mono" panose="00000009000000000000" pitchFamily="49" charset="0"/>
              </a:rPr>
              <a:t> </a:t>
            </a:r>
            <a:r>
              <a:rPr lang="en-ID" sz="1100" b="0" dirty="0" err="1">
                <a:solidFill>
                  <a:srgbClr val="000000"/>
                </a:solidFill>
                <a:effectLst/>
                <a:latin typeface="Roboto Mono" panose="00000009000000000000" pitchFamily="49" charset="0"/>
              </a:rPr>
              <a:t>inventory_items</a:t>
            </a:r>
            <a:endParaRPr lang="en-ID" sz="1100" b="0" dirty="0">
              <a:solidFill>
                <a:srgbClr val="3A474E"/>
              </a:solidFill>
              <a:effectLst/>
              <a:latin typeface="Roboto Mono" panose="00000009000000000000" pitchFamily="49" charset="0"/>
            </a:endParaRPr>
          </a:p>
          <a:p>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ON</a:t>
            </a:r>
            <a:r>
              <a:rPr lang="en-ID" sz="1100" b="0" dirty="0">
                <a:solidFill>
                  <a:srgbClr val="3A474E"/>
                </a:solidFill>
                <a:effectLst/>
                <a:latin typeface="Roboto Mono" panose="00000009000000000000" pitchFamily="49" charset="0"/>
              </a:rPr>
              <a:t>   </a:t>
            </a:r>
            <a:r>
              <a:rPr lang="en-ID" sz="1100" b="0" dirty="0" err="1">
                <a:solidFill>
                  <a:srgbClr val="000000"/>
                </a:solidFill>
                <a:effectLst/>
                <a:latin typeface="Roboto Mono" panose="00000009000000000000" pitchFamily="49" charset="0"/>
              </a:rPr>
              <a:t>order_items.inventory_item_id</a:t>
            </a:r>
            <a:r>
              <a:rPr lang="en-ID" sz="1100" b="0" dirty="0">
                <a:solidFill>
                  <a:srgbClr val="3A474E"/>
                </a:solidFill>
                <a:effectLst/>
                <a:latin typeface="Roboto Mono" panose="00000009000000000000" pitchFamily="49" charset="0"/>
              </a:rPr>
              <a:t> = </a:t>
            </a:r>
            <a:r>
              <a:rPr lang="en-ID" sz="1100" b="0" dirty="0">
                <a:solidFill>
                  <a:srgbClr val="000000"/>
                </a:solidFill>
                <a:effectLst/>
                <a:latin typeface="Roboto Mono" panose="00000009000000000000" pitchFamily="49" charset="0"/>
              </a:rPr>
              <a:t>inventory_items.id</a:t>
            </a:r>
            <a:endParaRPr lang="en-ID" sz="1100" b="0" dirty="0">
              <a:solidFill>
                <a:srgbClr val="3A474E"/>
              </a:solidFill>
              <a:effectLst/>
              <a:latin typeface="Roboto Mono" panose="00000009000000000000" pitchFamily="49" charset="0"/>
            </a:endParaRPr>
          </a:p>
          <a:p>
            <a:r>
              <a:rPr lang="en-ID" sz="1100" b="0" dirty="0">
                <a:solidFill>
                  <a:srgbClr val="3367D6"/>
                </a:solidFill>
                <a:effectLst/>
                <a:latin typeface="Roboto Mono" panose="00000009000000000000" pitchFamily="49" charset="0"/>
              </a:rPr>
              <a:t>WHERE</a:t>
            </a:r>
            <a:r>
              <a:rPr lang="en-ID" sz="1100" b="0" dirty="0">
                <a:solidFill>
                  <a:srgbClr val="3A474E"/>
                </a:solidFill>
                <a:effectLst/>
                <a:latin typeface="Roboto Mono" panose="00000009000000000000" pitchFamily="49" charset="0"/>
              </a:rPr>
              <a:t> </a:t>
            </a:r>
            <a:r>
              <a:rPr lang="en-ID" sz="1100" b="0" dirty="0" err="1">
                <a:solidFill>
                  <a:srgbClr val="000000"/>
                </a:solidFill>
                <a:effectLst/>
                <a:latin typeface="Roboto Mono" panose="00000009000000000000" pitchFamily="49" charset="0"/>
              </a:rPr>
              <a:t>order_items.created_at</a:t>
            </a:r>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BETWEEN</a:t>
            </a:r>
            <a:r>
              <a:rPr lang="en-ID" sz="1100" b="0" dirty="0">
                <a:solidFill>
                  <a:srgbClr val="3A474E"/>
                </a:solidFill>
                <a:effectLst/>
                <a:latin typeface="Roboto Mono" panose="00000009000000000000" pitchFamily="49" charset="0"/>
              </a:rPr>
              <a:t> </a:t>
            </a:r>
            <a:r>
              <a:rPr lang="en-ID" sz="1100" b="0" dirty="0">
                <a:solidFill>
                  <a:srgbClr val="0D904F"/>
                </a:solidFill>
                <a:effectLst/>
                <a:latin typeface="Roboto Mono" panose="00000009000000000000" pitchFamily="49" charset="0"/>
              </a:rPr>
              <a:t>'2019-01-01'</a:t>
            </a:r>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AND</a:t>
            </a:r>
            <a:r>
              <a:rPr lang="en-ID" sz="1100" b="0" dirty="0">
                <a:solidFill>
                  <a:srgbClr val="3A474E"/>
                </a:solidFill>
                <a:effectLst/>
                <a:latin typeface="Roboto Mono" panose="00000009000000000000" pitchFamily="49" charset="0"/>
              </a:rPr>
              <a:t> </a:t>
            </a:r>
            <a:r>
              <a:rPr lang="en-ID" sz="1100" b="0" dirty="0">
                <a:solidFill>
                  <a:srgbClr val="0D904F"/>
                </a:solidFill>
                <a:effectLst/>
                <a:latin typeface="Roboto Mono" panose="00000009000000000000" pitchFamily="49" charset="0"/>
              </a:rPr>
              <a:t>'2022-12-31'</a:t>
            </a:r>
            <a:endParaRPr lang="en-ID" sz="1100" b="0" dirty="0">
              <a:solidFill>
                <a:srgbClr val="3A474E"/>
              </a:solidFill>
              <a:effectLst/>
              <a:latin typeface="Roboto Mono" panose="00000009000000000000" pitchFamily="49" charset="0"/>
            </a:endParaRPr>
          </a:p>
          <a:p>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GROUP</a:t>
            </a:r>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BY</a:t>
            </a:r>
            <a:endParaRPr lang="en-ID" sz="1100" b="0" dirty="0">
              <a:solidFill>
                <a:srgbClr val="3A474E"/>
              </a:solidFill>
              <a:effectLst/>
              <a:latin typeface="Roboto Mono" panose="00000009000000000000" pitchFamily="49" charset="0"/>
            </a:endParaRPr>
          </a:p>
          <a:p>
            <a:r>
              <a:rPr lang="en-ID" sz="1100" b="0" dirty="0">
                <a:solidFill>
                  <a:srgbClr val="3A474E"/>
                </a:solidFill>
                <a:effectLst/>
                <a:latin typeface="Roboto Mono" panose="00000009000000000000" pitchFamily="49" charset="0"/>
              </a:rPr>
              <a:t>      </a:t>
            </a:r>
            <a:r>
              <a:rPr lang="en-ID" sz="1100" b="0" dirty="0">
                <a:solidFill>
                  <a:srgbClr val="000000"/>
                </a:solidFill>
                <a:effectLst/>
                <a:latin typeface="Roboto Mono" panose="00000009000000000000" pitchFamily="49" charset="0"/>
              </a:rPr>
              <a:t>month</a:t>
            </a:r>
            <a:r>
              <a:rPr lang="en-ID" sz="1100" b="0" dirty="0">
                <a:solidFill>
                  <a:srgbClr val="3A474E"/>
                </a:solidFill>
                <a:effectLst/>
                <a:latin typeface="Roboto Mono" panose="00000009000000000000" pitchFamily="49" charset="0"/>
              </a:rPr>
              <a:t>, </a:t>
            </a:r>
            <a:r>
              <a:rPr lang="en-ID" sz="1100" b="0" dirty="0" err="1">
                <a:solidFill>
                  <a:srgbClr val="000000"/>
                </a:solidFill>
                <a:effectLst/>
                <a:latin typeface="Roboto Mono" panose="00000009000000000000" pitchFamily="49" charset="0"/>
              </a:rPr>
              <a:t>product_id</a:t>
            </a:r>
            <a:r>
              <a:rPr lang="en-ID" sz="1100" b="0" dirty="0">
                <a:solidFill>
                  <a:srgbClr val="3A474E"/>
                </a:solidFill>
                <a:effectLst/>
                <a:latin typeface="Roboto Mono" panose="00000009000000000000" pitchFamily="49" charset="0"/>
              </a:rPr>
              <a:t>, </a:t>
            </a:r>
            <a:r>
              <a:rPr lang="en-ID" sz="1100" b="0" dirty="0" err="1">
                <a:solidFill>
                  <a:srgbClr val="000000"/>
                </a:solidFill>
                <a:effectLst/>
                <a:latin typeface="Roboto Mono" panose="00000009000000000000" pitchFamily="49" charset="0"/>
              </a:rPr>
              <a:t>product_name</a:t>
            </a:r>
            <a:endParaRPr lang="en-ID" sz="1100" b="0" dirty="0">
              <a:solidFill>
                <a:srgbClr val="3A474E"/>
              </a:solidFill>
              <a:effectLst/>
              <a:latin typeface="Roboto Mono" panose="00000009000000000000" pitchFamily="49" charset="0"/>
            </a:endParaRPr>
          </a:p>
          <a:p>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ORDER</a:t>
            </a:r>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BY</a:t>
            </a:r>
            <a:endParaRPr lang="en-ID" sz="1100" b="0" dirty="0">
              <a:solidFill>
                <a:srgbClr val="3A474E"/>
              </a:solidFill>
              <a:effectLst/>
              <a:latin typeface="Roboto Mono" panose="00000009000000000000" pitchFamily="49" charset="0"/>
            </a:endParaRPr>
          </a:p>
          <a:p>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PARSE_DATE</a:t>
            </a:r>
            <a:r>
              <a:rPr lang="en-ID" sz="1100" b="0" dirty="0">
                <a:solidFill>
                  <a:srgbClr val="37474F"/>
                </a:solidFill>
                <a:effectLst/>
                <a:latin typeface="Roboto Mono" panose="00000009000000000000" pitchFamily="49" charset="0"/>
              </a:rPr>
              <a:t>(</a:t>
            </a:r>
            <a:r>
              <a:rPr lang="en-ID" sz="1100" b="0" dirty="0">
                <a:solidFill>
                  <a:srgbClr val="0D904F"/>
                </a:solidFill>
                <a:effectLst/>
                <a:latin typeface="Roboto Mono" panose="00000009000000000000" pitchFamily="49" charset="0"/>
              </a:rPr>
              <a:t>'%b-%Y'</a:t>
            </a:r>
            <a:r>
              <a:rPr lang="en-ID" sz="1100" b="0" dirty="0">
                <a:solidFill>
                  <a:srgbClr val="3A474E"/>
                </a:solidFill>
                <a:effectLst/>
                <a:latin typeface="Roboto Mono" panose="00000009000000000000" pitchFamily="49" charset="0"/>
              </a:rPr>
              <a:t>, </a:t>
            </a:r>
            <a:r>
              <a:rPr lang="en-ID" sz="1100" b="0" dirty="0">
                <a:solidFill>
                  <a:srgbClr val="000000"/>
                </a:solidFill>
                <a:effectLst/>
                <a:latin typeface="Roboto Mono" panose="00000009000000000000" pitchFamily="49" charset="0"/>
              </a:rPr>
              <a:t>Month</a:t>
            </a:r>
            <a:r>
              <a:rPr lang="en-ID" sz="1100" b="0" dirty="0">
                <a:solidFill>
                  <a:srgbClr val="37474F"/>
                </a:solidFill>
                <a:effectLst/>
                <a:latin typeface="Roboto Mono" panose="00000009000000000000" pitchFamily="49" charset="0"/>
              </a:rPr>
              <a:t>)</a:t>
            </a:r>
            <a:r>
              <a:rPr lang="en-ID" sz="1100" b="0" dirty="0">
                <a:solidFill>
                  <a:srgbClr val="3A474E"/>
                </a:solidFill>
                <a:effectLst/>
                <a:latin typeface="Roboto Mono" panose="00000009000000000000" pitchFamily="49" charset="0"/>
              </a:rPr>
              <a:t>, </a:t>
            </a:r>
            <a:r>
              <a:rPr lang="en-ID" sz="1100" b="0" dirty="0">
                <a:solidFill>
                  <a:srgbClr val="000000"/>
                </a:solidFill>
                <a:effectLst/>
                <a:latin typeface="Roboto Mono" panose="00000009000000000000" pitchFamily="49" charset="0"/>
              </a:rPr>
              <a:t>Profit</a:t>
            </a:r>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ASC</a:t>
            </a:r>
            <a:r>
              <a:rPr lang="en-ID" sz="1100" b="0" dirty="0">
                <a:solidFill>
                  <a:srgbClr val="37474F"/>
                </a:solidFill>
                <a:effectLst/>
                <a:latin typeface="Roboto Mono" panose="00000009000000000000" pitchFamily="49" charset="0"/>
              </a:rPr>
              <a:t>)</a:t>
            </a:r>
            <a:endParaRPr lang="en-ID" sz="1100" b="0" dirty="0">
              <a:solidFill>
                <a:srgbClr val="3A474E"/>
              </a:solidFill>
              <a:effectLst/>
              <a:latin typeface="Roboto Mono" panose="00000009000000000000" pitchFamily="49" charset="0"/>
            </a:endParaRPr>
          </a:p>
          <a:p>
            <a:r>
              <a:rPr lang="en-ID" sz="1100" b="0" dirty="0">
                <a:solidFill>
                  <a:srgbClr val="3367D6"/>
                </a:solidFill>
                <a:effectLst/>
                <a:latin typeface="Roboto Mono" panose="00000009000000000000" pitchFamily="49" charset="0"/>
              </a:rPr>
              <a:t>SELECT</a:t>
            </a:r>
            <a:r>
              <a:rPr lang="en-ID" sz="1100" b="0" dirty="0">
                <a:solidFill>
                  <a:srgbClr val="3A474E"/>
                </a:solidFill>
                <a:effectLst/>
                <a:latin typeface="Roboto Mono" panose="00000009000000000000" pitchFamily="49" charset="0"/>
              </a:rPr>
              <a:t> </a:t>
            </a:r>
            <a:r>
              <a:rPr lang="en-ID" sz="1100" b="0" dirty="0">
                <a:solidFill>
                  <a:srgbClr val="37474F"/>
                </a:solidFill>
                <a:effectLst/>
                <a:latin typeface="Roboto Mono" panose="00000009000000000000" pitchFamily="49" charset="0"/>
              </a:rPr>
              <a:t>*</a:t>
            </a:r>
            <a:endParaRPr lang="en-ID" sz="1100" b="0" dirty="0">
              <a:solidFill>
                <a:srgbClr val="3A474E"/>
              </a:solidFill>
              <a:effectLst/>
              <a:latin typeface="Roboto Mono" panose="00000009000000000000" pitchFamily="49" charset="0"/>
            </a:endParaRPr>
          </a:p>
          <a:p>
            <a:r>
              <a:rPr lang="en-ID" sz="1100" b="0" dirty="0">
                <a:solidFill>
                  <a:srgbClr val="3367D6"/>
                </a:solidFill>
                <a:effectLst/>
                <a:latin typeface="Roboto Mono" panose="00000009000000000000" pitchFamily="49" charset="0"/>
              </a:rPr>
              <a:t>FROM</a:t>
            </a:r>
            <a:r>
              <a:rPr lang="en-ID" sz="1100" b="0" dirty="0">
                <a:solidFill>
                  <a:srgbClr val="3A474E"/>
                </a:solidFill>
                <a:effectLst/>
                <a:latin typeface="Roboto Mono" panose="00000009000000000000" pitchFamily="49" charset="0"/>
              </a:rPr>
              <a:t>   </a:t>
            </a:r>
          </a:p>
          <a:p>
            <a:r>
              <a:rPr lang="en-ID" sz="1100" b="0" dirty="0">
                <a:solidFill>
                  <a:srgbClr val="37474F"/>
                </a:solidFill>
                <a:effectLst/>
                <a:latin typeface="Roboto Mono" panose="00000009000000000000" pitchFamily="49" charset="0"/>
              </a:rPr>
              <a:t>(</a:t>
            </a:r>
            <a:r>
              <a:rPr lang="en-ID" sz="1100" b="0" dirty="0">
                <a:solidFill>
                  <a:srgbClr val="3367D6"/>
                </a:solidFill>
                <a:effectLst/>
                <a:latin typeface="Roboto Mono" panose="00000009000000000000" pitchFamily="49" charset="0"/>
              </a:rPr>
              <a:t>SELECT</a:t>
            </a:r>
            <a:r>
              <a:rPr lang="en-ID" sz="1100" b="0" dirty="0">
                <a:solidFill>
                  <a:srgbClr val="37474F"/>
                </a:solidFill>
                <a:effectLst/>
                <a:latin typeface="Roboto Mono" panose="00000009000000000000" pitchFamily="49" charset="0"/>
              </a:rPr>
              <a:t>*</a:t>
            </a:r>
            <a:r>
              <a:rPr lang="en-ID" sz="1100" b="0" dirty="0">
                <a:solidFill>
                  <a:srgbClr val="3A474E"/>
                </a:solidFill>
                <a:effectLst/>
                <a:latin typeface="Roboto Mono" panose="00000009000000000000" pitchFamily="49" charset="0"/>
              </a:rPr>
              <a:t>,</a:t>
            </a:r>
            <a:r>
              <a:rPr lang="en-ID" sz="1100" b="0" dirty="0">
                <a:solidFill>
                  <a:srgbClr val="3367D6"/>
                </a:solidFill>
                <a:effectLst/>
                <a:latin typeface="Roboto Mono" panose="00000009000000000000" pitchFamily="49" charset="0"/>
              </a:rPr>
              <a:t>DENSE_RANK</a:t>
            </a:r>
            <a:r>
              <a:rPr lang="en-ID" sz="1100" b="0" dirty="0">
                <a:solidFill>
                  <a:srgbClr val="37474F"/>
                </a:solidFill>
                <a:effectLst/>
                <a:latin typeface="Roboto Mono" panose="00000009000000000000" pitchFamily="49" charset="0"/>
              </a:rPr>
              <a:t>()</a:t>
            </a:r>
            <a:r>
              <a:rPr lang="en-ID" sz="1100" b="0" dirty="0">
                <a:solidFill>
                  <a:srgbClr val="3367D6"/>
                </a:solidFill>
                <a:effectLst/>
                <a:latin typeface="Roboto Mono" panose="00000009000000000000" pitchFamily="49" charset="0"/>
              </a:rPr>
              <a:t>OVER</a:t>
            </a:r>
            <a:r>
              <a:rPr lang="en-ID" sz="1100" b="0" dirty="0">
                <a:solidFill>
                  <a:srgbClr val="37474F"/>
                </a:solidFill>
                <a:effectLst/>
                <a:latin typeface="Roboto Mono" panose="00000009000000000000" pitchFamily="49" charset="0"/>
              </a:rPr>
              <a:t>(</a:t>
            </a:r>
            <a:r>
              <a:rPr lang="en-ID" sz="1100" b="0" dirty="0">
                <a:solidFill>
                  <a:srgbClr val="3367D6"/>
                </a:solidFill>
                <a:effectLst/>
                <a:latin typeface="Roboto Mono" panose="00000009000000000000" pitchFamily="49" charset="0"/>
              </a:rPr>
              <a:t>PARTITION</a:t>
            </a:r>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BY</a:t>
            </a:r>
            <a:r>
              <a:rPr lang="en-ID" sz="1100" b="0" dirty="0">
                <a:solidFill>
                  <a:srgbClr val="3A474E"/>
                </a:solidFill>
                <a:effectLst/>
                <a:latin typeface="Roboto Mono" panose="00000009000000000000" pitchFamily="49" charset="0"/>
              </a:rPr>
              <a:t> </a:t>
            </a:r>
            <a:r>
              <a:rPr lang="en-ID" sz="1100" b="0" dirty="0" err="1">
                <a:solidFill>
                  <a:srgbClr val="000000"/>
                </a:solidFill>
                <a:effectLst/>
                <a:latin typeface="Roboto Mono" panose="00000009000000000000" pitchFamily="49" charset="0"/>
              </a:rPr>
              <a:t>profit_calculation.Month</a:t>
            </a:r>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ORDER</a:t>
            </a:r>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BY</a:t>
            </a:r>
            <a:r>
              <a:rPr lang="en-ID" sz="1100" b="0" dirty="0">
                <a:solidFill>
                  <a:srgbClr val="3A474E"/>
                </a:solidFill>
                <a:effectLst/>
                <a:latin typeface="Roboto Mono" panose="00000009000000000000" pitchFamily="49" charset="0"/>
              </a:rPr>
              <a:t> </a:t>
            </a:r>
            <a:r>
              <a:rPr lang="en-ID" sz="1100" b="0" dirty="0" err="1">
                <a:solidFill>
                  <a:srgbClr val="000000"/>
                </a:solidFill>
                <a:effectLst/>
                <a:latin typeface="Roboto Mono" panose="00000009000000000000" pitchFamily="49" charset="0"/>
              </a:rPr>
              <a:t>profit_calculation.Profit</a:t>
            </a:r>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DESC</a:t>
            </a:r>
            <a:r>
              <a:rPr lang="en-ID" sz="1100" b="0" dirty="0">
                <a:solidFill>
                  <a:srgbClr val="37474F"/>
                </a:solidFill>
                <a:effectLst/>
                <a:latin typeface="Roboto Mono" panose="00000009000000000000" pitchFamily="49" charset="0"/>
              </a:rPr>
              <a:t>)</a:t>
            </a:r>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AS</a:t>
            </a:r>
            <a:r>
              <a:rPr lang="en-ID" sz="1100" b="0" dirty="0">
                <a:solidFill>
                  <a:srgbClr val="3A474E"/>
                </a:solidFill>
                <a:effectLst/>
                <a:latin typeface="Roboto Mono" panose="00000009000000000000" pitchFamily="49" charset="0"/>
              </a:rPr>
              <a:t> </a:t>
            </a:r>
            <a:r>
              <a:rPr lang="en-ID" sz="1100" b="0" dirty="0" err="1">
                <a:solidFill>
                  <a:srgbClr val="3367D6"/>
                </a:solidFill>
                <a:effectLst/>
                <a:latin typeface="Roboto Mono" panose="00000009000000000000" pitchFamily="49" charset="0"/>
              </a:rPr>
              <a:t>dense_rank</a:t>
            </a:r>
            <a:endParaRPr lang="en-ID" sz="1100" b="0" dirty="0">
              <a:solidFill>
                <a:srgbClr val="3A474E"/>
              </a:solidFill>
              <a:effectLst/>
              <a:latin typeface="Roboto Mono" panose="00000009000000000000" pitchFamily="49" charset="0"/>
            </a:endParaRPr>
          </a:p>
          <a:p>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FROM</a:t>
            </a:r>
            <a:r>
              <a:rPr lang="en-ID" sz="1100" b="0" dirty="0">
                <a:solidFill>
                  <a:srgbClr val="3A474E"/>
                </a:solidFill>
                <a:effectLst/>
                <a:latin typeface="Roboto Mono" panose="00000009000000000000" pitchFamily="49" charset="0"/>
              </a:rPr>
              <a:t>  </a:t>
            </a:r>
            <a:r>
              <a:rPr lang="en-ID" sz="1100" b="0" dirty="0" err="1">
                <a:solidFill>
                  <a:srgbClr val="000000"/>
                </a:solidFill>
                <a:effectLst/>
                <a:latin typeface="Roboto Mono" panose="00000009000000000000" pitchFamily="49" charset="0"/>
              </a:rPr>
              <a:t>profit_calculation</a:t>
            </a:r>
            <a:endParaRPr lang="en-ID" sz="1100" b="0" dirty="0">
              <a:solidFill>
                <a:srgbClr val="3A474E"/>
              </a:solidFill>
              <a:effectLst/>
              <a:latin typeface="Roboto Mono" panose="00000009000000000000" pitchFamily="49" charset="0"/>
            </a:endParaRPr>
          </a:p>
          <a:p>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ORDER</a:t>
            </a:r>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BY</a:t>
            </a:r>
            <a:r>
              <a:rPr lang="en-ID" sz="1100" b="0" dirty="0">
                <a:solidFill>
                  <a:srgbClr val="3A474E"/>
                </a:solidFill>
                <a:effectLst/>
                <a:latin typeface="Roboto Mono" panose="00000009000000000000" pitchFamily="49" charset="0"/>
              </a:rPr>
              <a:t> </a:t>
            </a:r>
            <a:r>
              <a:rPr lang="en-ID" sz="1100" b="0" dirty="0">
                <a:solidFill>
                  <a:srgbClr val="3367D6"/>
                </a:solidFill>
                <a:effectLst/>
                <a:latin typeface="Roboto Mono" panose="00000009000000000000" pitchFamily="49" charset="0"/>
              </a:rPr>
              <a:t>PARSE_DATE</a:t>
            </a:r>
            <a:r>
              <a:rPr lang="en-ID" sz="1100" b="0" dirty="0">
                <a:solidFill>
                  <a:srgbClr val="37474F"/>
                </a:solidFill>
                <a:effectLst/>
                <a:latin typeface="Roboto Mono" panose="00000009000000000000" pitchFamily="49" charset="0"/>
              </a:rPr>
              <a:t>(</a:t>
            </a:r>
            <a:r>
              <a:rPr lang="en-ID" sz="1100" b="0" dirty="0">
                <a:solidFill>
                  <a:srgbClr val="0D904F"/>
                </a:solidFill>
                <a:effectLst/>
                <a:latin typeface="Roboto Mono" panose="00000009000000000000" pitchFamily="49" charset="0"/>
              </a:rPr>
              <a:t>'%b-%Y'</a:t>
            </a:r>
            <a:r>
              <a:rPr lang="en-ID" sz="1100" b="0" dirty="0">
                <a:solidFill>
                  <a:srgbClr val="3A474E"/>
                </a:solidFill>
                <a:effectLst/>
                <a:latin typeface="Roboto Mono" panose="00000009000000000000" pitchFamily="49" charset="0"/>
              </a:rPr>
              <a:t>,</a:t>
            </a:r>
            <a:r>
              <a:rPr lang="en-ID" sz="1100" b="0" dirty="0" err="1">
                <a:solidFill>
                  <a:srgbClr val="000000"/>
                </a:solidFill>
                <a:effectLst/>
                <a:latin typeface="Roboto Mono" panose="00000009000000000000" pitchFamily="49" charset="0"/>
              </a:rPr>
              <a:t>profit_calculation.month</a:t>
            </a:r>
            <a:r>
              <a:rPr lang="en-ID" sz="1100" b="0" dirty="0">
                <a:solidFill>
                  <a:srgbClr val="37474F"/>
                </a:solidFill>
                <a:effectLst/>
                <a:latin typeface="Roboto Mono" panose="00000009000000000000" pitchFamily="49" charset="0"/>
              </a:rPr>
              <a:t>))</a:t>
            </a:r>
            <a:endParaRPr lang="en-ID" sz="1100" b="0" dirty="0">
              <a:solidFill>
                <a:srgbClr val="3A474E"/>
              </a:solidFill>
              <a:effectLst/>
              <a:latin typeface="Roboto Mono" panose="00000009000000000000" pitchFamily="49" charset="0"/>
            </a:endParaRPr>
          </a:p>
          <a:p>
            <a:r>
              <a:rPr lang="en-ID" sz="1100" b="0" dirty="0">
                <a:solidFill>
                  <a:srgbClr val="3367D6"/>
                </a:solidFill>
                <a:effectLst/>
                <a:latin typeface="Roboto Mono" panose="00000009000000000000" pitchFamily="49" charset="0"/>
              </a:rPr>
              <a:t>WHERE</a:t>
            </a:r>
            <a:r>
              <a:rPr lang="en-ID" sz="1100" b="0" dirty="0">
                <a:solidFill>
                  <a:srgbClr val="3A474E"/>
                </a:solidFill>
                <a:effectLst/>
                <a:latin typeface="Roboto Mono" panose="00000009000000000000" pitchFamily="49" charset="0"/>
              </a:rPr>
              <a:t>  </a:t>
            </a:r>
            <a:r>
              <a:rPr lang="en-ID" sz="1100" b="0" dirty="0" err="1">
                <a:solidFill>
                  <a:srgbClr val="3367D6"/>
                </a:solidFill>
                <a:effectLst/>
                <a:latin typeface="Roboto Mono" panose="00000009000000000000" pitchFamily="49" charset="0"/>
              </a:rPr>
              <a:t>dense_rank</a:t>
            </a:r>
            <a:r>
              <a:rPr lang="en-ID" sz="1100" b="0" dirty="0">
                <a:solidFill>
                  <a:srgbClr val="3A474E"/>
                </a:solidFill>
                <a:effectLst/>
                <a:latin typeface="Roboto Mono" panose="00000009000000000000" pitchFamily="49" charset="0"/>
              </a:rPr>
              <a:t> </a:t>
            </a:r>
            <a:r>
              <a:rPr lang="en-ID" sz="1100" b="0" dirty="0">
                <a:solidFill>
                  <a:srgbClr val="37474F"/>
                </a:solidFill>
                <a:effectLst/>
                <a:latin typeface="Roboto Mono" panose="00000009000000000000" pitchFamily="49" charset="0"/>
              </a:rPr>
              <a:t>&lt;=</a:t>
            </a:r>
            <a:r>
              <a:rPr lang="en-ID" sz="1100" b="0" dirty="0">
                <a:solidFill>
                  <a:srgbClr val="3A474E"/>
                </a:solidFill>
                <a:effectLst/>
                <a:latin typeface="Roboto Mono" panose="00000009000000000000" pitchFamily="49" charset="0"/>
              </a:rPr>
              <a:t> </a:t>
            </a:r>
            <a:r>
              <a:rPr lang="en-ID" sz="1100" b="0" dirty="0">
                <a:solidFill>
                  <a:srgbClr val="F4511E"/>
                </a:solidFill>
                <a:effectLst/>
                <a:latin typeface="Roboto Mono" panose="00000009000000000000" pitchFamily="49" charset="0"/>
              </a:rPr>
              <a:t>5</a:t>
            </a:r>
            <a:r>
              <a:rPr lang="en-ID" sz="1100" b="0" dirty="0">
                <a:solidFill>
                  <a:srgbClr val="3A474E"/>
                </a:solidFill>
                <a:effectLst/>
                <a:latin typeface="Roboto Mono" panose="00000009000000000000" pitchFamily="49" charset="0"/>
              </a:rPr>
              <a:t>;</a:t>
            </a:r>
          </a:p>
          <a:p>
            <a:br>
              <a:rPr lang="en-US" sz="1000" b="0" dirty="0">
                <a:solidFill>
                  <a:srgbClr val="3A474E"/>
                </a:solidFill>
                <a:effectLst/>
                <a:latin typeface="Roboto Mono" panose="00000009000000000000" pitchFamily="49" charset="0"/>
              </a:rPr>
            </a:br>
            <a:endParaRPr lang="en-US" sz="1000" b="0" dirty="0">
              <a:solidFill>
                <a:srgbClr val="3A474E"/>
              </a:solidFill>
              <a:effectLst/>
              <a:latin typeface="Roboto Mono" panose="00000009000000000000" pitchFamily="49" charset="0"/>
            </a:endParaRPr>
          </a:p>
        </p:txBody>
      </p:sp>
      <p:sp>
        <p:nvSpPr>
          <p:cNvPr id="170" name="Google Shape;170;p25"/>
          <p:cNvSpPr txBox="1"/>
          <p:nvPr/>
        </p:nvSpPr>
        <p:spPr>
          <a:xfrm>
            <a:off x="7338325" y="295950"/>
            <a:ext cx="1727100" cy="323100"/>
          </a:xfrm>
          <a:prstGeom prst="rect">
            <a:avLst/>
          </a:prstGeom>
          <a:solidFill>
            <a:srgbClr val="FFFF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u="sng">
                <a:solidFill>
                  <a:schemeClr val="hlink"/>
                </a:solidFill>
                <a:latin typeface="Roboto"/>
                <a:ea typeface="Roboto"/>
                <a:cs typeface="Roboto"/>
                <a:sym typeface="Roboto"/>
                <a:hlinkClick r:id="rId3"/>
              </a:rPr>
              <a:t>Click Here to Open Query Link</a:t>
            </a:r>
            <a:endParaRPr sz="9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p:nvPr/>
        </p:nvSpPr>
        <p:spPr>
          <a:xfrm>
            <a:off x="98250" y="763100"/>
            <a:ext cx="183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Roboto"/>
                <a:ea typeface="Roboto"/>
                <a:cs typeface="Roboto"/>
                <a:sym typeface="Roboto"/>
              </a:rPr>
              <a:t>TABLE SCHEMA</a:t>
            </a:r>
            <a:endParaRPr u="sng">
              <a:latin typeface="Roboto"/>
              <a:ea typeface="Roboto"/>
              <a:cs typeface="Roboto"/>
              <a:sym typeface="Roboto"/>
            </a:endParaRPr>
          </a:p>
        </p:txBody>
      </p:sp>
      <p:sp>
        <p:nvSpPr>
          <p:cNvPr id="158" name="Google Shape;158;p24"/>
          <p:cNvSpPr txBox="1"/>
          <p:nvPr/>
        </p:nvSpPr>
        <p:spPr>
          <a:xfrm>
            <a:off x="2341325" y="763100"/>
            <a:ext cx="183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Roboto"/>
                <a:ea typeface="Roboto"/>
                <a:cs typeface="Roboto"/>
                <a:sym typeface="Roboto"/>
              </a:rPr>
              <a:t>TABLE RESULT</a:t>
            </a:r>
            <a:endParaRPr u="sng">
              <a:latin typeface="Roboto"/>
              <a:ea typeface="Roboto"/>
              <a:cs typeface="Roboto"/>
              <a:sym typeface="Roboto"/>
            </a:endParaRPr>
          </a:p>
        </p:txBody>
      </p:sp>
      <p:pic>
        <p:nvPicPr>
          <p:cNvPr id="160" name="Google Shape;160;p24"/>
          <p:cNvPicPr preferRelativeResize="0"/>
          <p:nvPr/>
        </p:nvPicPr>
        <p:blipFill>
          <a:blip r:embed="rId3">
            <a:alphaModFix/>
          </a:blip>
          <a:stretch>
            <a:fillRect/>
          </a:stretch>
        </p:blipFill>
        <p:spPr>
          <a:xfrm>
            <a:off x="161700" y="1151075"/>
            <a:ext cx="1987801" cy="1171150"/>
          </a:xfrm>
          <a:prstGeom prst="rect">
            <a:avLst/>
          </a:prstGeom>
          <a:noFill/>
          <a:ln w="9525" cap="flat" cmpd="sng">
            <a:solidFill>
              <a:srgbClr val="000000"/>
            </a:solidFill>
            <a:prstDash val="solid"/>
            <a:round/>
            <a:headEnd type="none" w="sm" len="sm"/>
            <a:tailEnd type="none" w="sm" len="sm"/>
          </a:ln>
        </p:spPr>
      </p:pic>
      <p:sp>
        <p:nvSpPr>
          <p:cNvPr id="162" name="Google Shape;162;p24"/>
          <p:cNvSpPr txBox="1">
            <a:spLocks noGrp="1"/>
          </p:cNvSpPr>
          <p:nvPr>
            <p:ph type="title"/>
          </p:nvPr>
        </p:nvSpPr>
        <p:spPr>
          <a:xfrm>
            <a:off x="98250" y="16350"/>
            <a:ext cx="15144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QUESTION 5</a:t>
            </a:r>
            <a:endParaRPr b="1"/>
          </a:p>
        </p:txBody>
      </p:sp>
      <p:sp>
        <p:nvSpPr>
          <p:cNvPr id="163" name="Google Shape;163;p24"/>
          <p:cNvSpPr txBox="1">
            <a:spLocks noGrp="1"/>
          </p:cNvSpPr>
          <p:nvPr>
            <p:ph type="title" idx="4294967295"/>
          </p:nvPr>
        </p:nvSpPr>
        <p:spPr>
          <a:xfrm>
            <a:off x="1709738" y="15875"/>
            <a:ext cx="7434262" cy="6032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20" dirty="0"/>
              <a:t>Get the top 5 most profitable product and its profit detail breakdown by month</a:t>
            </a:r>
            <a:endParaRPr sz="1620" dirty="0"/>
          </a:p>
        </p:txBody>
      </p:sp>
      <p:sp>
        <p:nvSpPr>
          <p:cNvPr id="141" name="Google Shape;141;p22"/>
          <p:cNvSpPr txBox="1"/>
          <p:nvPr/>
        </p:nvSpPr>
        <p:spPr>
          <a:xfrm>
            <a:off x="52791" y="4526138"/>
            <a:ext cx="6667200" cy="4002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dirty="0">
                <a:latin typeface="Roboto"/>
                <a:ea typeface="Roboto"/>
                <a:cs typeface="Roboto"/>
                <a:sym typeface="Roboto"/>
              </a:rPr>
              <a:t>Data will shown </a:t>
            </a:r>
            <a:r>
              <a:rPr lang="en" b="1" dirty="0">
                <a:latin typeface="Roboto"/>
                <a:ea typeface="Roboto"/>
                <a:cs typeface="Roboto"/>
                <a:sym typeface="Roboto"/>
              </a:rPr>
              <a:t>top 5 most profitable product for each month</a:t>
            </a:r>
            <a:r>
              <a:rPr lang="en" dirty="0">
                <a:latin typeface="Roboto"/>
                <a:ea typeface="Roboto"/>
                <a:cs typeface="Roboto"/>
                <a:sym typeface="Roboto"/>
              </a:rPr>
              <a:t>.</a:t>
            </a:r>
            <a:endParaRPr dirty="0">
              <a:latin typeface="Roboto"/>
              <a:ea typeface="Roboto"/>
              <a:cs typeface="Roboto"/>
              <a:sym typeface="Roboto"/>
            </a:endParaRPr>
          </a:p>
        </p:txBody>
      </p:sp>
      <p:pic>
        <p:nvPicPr>
          <p:cNvPr id="6" name="Picture 5">
            <a:extLst>
              <a:ext uri="{FF2B5EF4-FFF2-40B4-BE49-F238E27FC236}">
                <a16:creationId xmlns:a16="http://schemas.microsoft.com/office/drawing/2014/main" id="{825B7708-2928-BBE8-ABFE-18B5474B14C2}"/>
              </a:ext>
            </a:extLst>
          </p:cNvPr>
          <p:cNvPicPr>
            <a:picLocks noChangeAspect="1"/>
          </p:cNvPicPr>
          <p:nvPr/>
        </p:nvPicPr>
        <p:blipFill>
          <a:blip r:embed="rId4"/>
          <a:stretch>
            <a:fillRect/>
          </a:stretch>
        </p:blipFill>
        <p:spPr>
          <a:xfrm>
            <a:off x="2269616" y="1121986"/>
            <a:ext cx="6776134" cy="325841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C1BC-A79D-96C1-55D8-3F6A44F0EF4D}"/>
              </a:ext>
            </a:extLst>
          </p:cNvPr>
          <p:cNvSpPr>
            <a:spLocks noGrp="1"/>
          </p:cNvSpPr>
          <p:nvPr>
            <p:ph type="title"/>
          </p:nvPr>
        </p:nvSpPr>
        <p:spPr/>
        <p:txBody>
          <a:bodyPr/>
          <a:lstStyle/>
          <a:p>
            <a:r>
              <a:rPr lang="en" b="1" dirty="0"/>
              <a:t>QUESTION 6</a:t>
            </a:r>
            <a:r>
              <a:rPr lang="en" dirty="0"/>
              <a:t>- SQL SYNTAX</a:t>
            </a:r>
            <a:endParaRPr lang="en-ID" dirty="0"/>
          </a:p>
        </p:txBody>
      </p:sp>
      <p:sp>
        <p:nvSpPr>
          <p:cNvPr id="3" name="Google Shape;169;p25">
            <a:extLst>
              <a:ext uri="{FF2B5EF4-FFF2-40B4-BE49-F238E27FC236}">
                <a16:creationId xmlns:a16="http://schemas.microsoft.com/office/drawing/2014/main" id="{F9C0357B-52F5-6C02-82C0-309C31F983A5}"/>
              </a:ext>
            </a:extLst>
          </p:cNvPr>
          <p:cNvSpPr txBox="1"/>
          <p:nvPr/>
        </p:nvSpPr>
        <p:spPr>
          <a:xfrm>
            <a:off x="0" y="712270"/>
            <a:ext cx="7247823" cy="4370397"/>
          </a:xfrm>
          <a:prstGeom prst="rect">
            <a:avLst/>
          </a:prstGeom>
          <a:solidFill>
            <a:schemeClr val="lt1"/>
          </a:solidFill>
          <a:ln>
            <a:noFill/>
          </a:ln>
        </p:spPr>
        <p:txBody>
          <a:bodyPr spcFirstLastPara="1" wrap="square" lIns="91425" tIns="91425" rIns="91425" bIns="91425" anchor="t" anchorCtr="0">
            <a:spAutoFit/>
          </a:bodyPr>
          <a:lstStyle/>
          <a:p>
            <a:r>
              <a:rPr lang="en-US" sz="800" b="0" dirty="0">
                <a:solidFill>
                  <a:srgbClr val="D81B60"/>
                </a:solidFill>
                <a:effectLst/>
                <a:latin typeface="Roboto Mono" panose="00000009000000000000" pitchFamily="49" charset="0"/>
              </a:rPr>
              <a:t>#QUESTION-6 Create a query to get Month to Date of total revenue in each product categories of past 3 months (current date 30 DEC 2022), breakdown by date.</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WITH</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revenue_calculation</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AS</a:t>
            </a:r>
            <a:endParaRPr lang="en-US" sz="800" b="0" dirty="0">
              <a:solidFill>
                <a:srgbClr val="3A474E"/>
              </a:solidFill>
              <a:effectLst/>
              <a:latin typeface="Roboto Mono" panose="00000009000000000000" pitchFamily="49" charset="0"/>
            </a:endParaRPr>
          </a:p>
          <a:p>
            <a:r>
              <a:rPr lang="en-US" sz="800" b="0" dirty="0">
                <a:solidFill>
                  <a:srgbClr val="37474F"/>
                </a:solidFill>
                <a:effectLst/>
                <a:latin typeface="Roboto Mono" panose="00000009000000000000" pitchFamily="49" charset="0"/>
              </a:rPr>
              <a:t>(</a:t>
            </a:r>
            <a:r>
              <a:rPr lang="en-US" sz="800" b="0" dirty="0">
                <a:solidFill>
                  <a:srgbClr val="3367D6"/>
                </a:solidFill>
                <a:effectLst/>
                <a:latin typeface="Roboto Mono" panose="00000009000000000000" pitchFamily="49" charset="0"/>
              </a:rPr>
              <a:t>SELECT</a:t>
            </a:r>
            <a:endParaRPr lang="en-US" sz="800" b="0" dirty="0">
              <a:solidFill>
                <a:srgbClr val="3A474E"/>
              </a:solidFill>
              <a:effectLst/>
              <a:latin typeface="Roboto Mono" panose="00000009000000000000" pitchFamily="49" charset="0"/>
            </a:endParaRPr>
          </a:p>
          <a:p>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DATE</a:t>
            </a:r>
            <a:r>
              <a:rPr lang="en-US" sz="800" b="0" dirty="0">
                <a:solidFill>
                  <a:srgbClr val="37474F"/>
                </a:solidFill>
                <a:effectLst/>
                <a:latin typeface="Roboto Mono" panose="00000009000000000000" pitchFamily="49" charset="0"/>
              </a:rPr>
              <a:t>(</a:t>
            </a:r>
            <a:r>
              <a:rPr lang="en-US" sz="800" b="0" dirty="0" err="1">
                <a:solidFill>
                  <a:srgbClr val="000000"/>
                </a:solidFill>
                <a:effectLst/>
                <a:latin typeface="Roboto Mono" panose="00000009000000000000" pitchFamily="49" charset="0"/>
              </a:rPr>
              <a:t>order_items.created_at</a:t>
            </a:r>
            <a:r>
              <a:rPr lang="en-US" sz="800" b="0" dirty="0">
                <a:solidFill>
                  <a:srgbClr val="37474F"/>
                </a:solidFill>
                <a:effectLst/>
                <a:latin typeface="Roboto Mono" panose="00000009000000000000" pitchFamily="49" charset="0"/>
              </a:rPr>
              <a:t>)</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as</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date</a:t>
            </a:r>
            <a:r>
              <a:rPr lang="en-US" sz="800" b="0" dirty="0">
                <a:solidFill>
                  <a:srgbClr val="3A474E"/>
                </a:solidFill>
                <a:effectLst/>
                <a:latin typeface="Roboto Mono" panose="00000009000000000000" pitchFamily="49" charset="0"/>
              </a:rPr>
              <a:t>,</a:t>
            </a:r>
          </a:p>
          <a:p>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inventory_items.product_category</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as</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product_categories</a:t>
            </a:r>
            <a:r>
              <a:rPr lang="en-US" sz="800" b="0" dirty="0">
                <a:solidFill>
                  <a:srgbClr val="3A474E"/>
                </a:solidFill>
                <a:effectLst/>
                <a:latin typeface="Roboto Mono" panose="00000009000000000000" pitchFamily="49" charset="0"/>
              </a:rPr>
              <a:t>,</a:t>
            </a:r>
          </a:p>
          <a:p>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ROUND</a:t>
            </a:r>
            <a:r>
              <a:rPr lang="en-US" sz="800" b="0" dirty="0">
                <a:solidFill>
                  <a:srgbClr val="37474F"/>
                </a:solidFill>
                <a:effectLst/>
                <a:latin typeface="Roboto Mono" panose="00000009000000000000" pitchFamily="49" charset="0"/>
              </a:rPr>
              <a:t>(</a:t>
            </a:r>
            <a:r>
              <a:rPr lang="en-US" sz="800" b="0" dirty="0">
                <a:solidFill>
                  <a:srgbClr val="3367D6"/>
                </a:solidFill>
                <a:effectLst/>
                <a:latin typeface="Roboto Mono" panose="00000009000000000000" pitchFamily="49" charset="0"/>
              </a:rPr>
              <a:t>SUM</a:t>
            </a:r>
            <a:r>
              <a:rPr lang="en-US" sz="800" b="0" dirty="0">
                <a:solidFill>
                  <a:srgbClr val="37474F"/>
                </a:solidFill>
                <a:effectLst/>
                <a:latin typeface="Roboto Mono" panose="00000009000000000000" pitchFamily="49" charset="0"/>
              </a:rPr>
              <a:t>(</a:t>
            </a:r>
            <a:r>
              <a:rPr lang="en-US" sz="800" b="0" dirty="0" err="1">
                <a:solidFill>
                  <a:srgbClr val="000000"/>
                </a:solidFill>
                <a:effectLst/>
                <a:latin typeface="Roboto Mono" panose="00000009000000000000" pitchFamily="49" charset="0"/>
              </a:rPr>
              <a:t>order_items.sale_price</a:t>
            </a:r>
            <a:r>
              <a:rPr lang="en-US" sz="800" b="0" dirty="0">
                <a:solidFill>
                  <a:srgbClr val="37474F"/>
                </a:solidFill>
                <a:effectLst/>
                <a:latin typeface="Roboto Mono" panose="00000009000000000000" pitchFamily="49" charset="0"/>
              </a:rPr>
              <a:t>)</a:t>
            </a:r>
            <a:r>
              <a:rPr lang="en-US" sz="800" b="0" dirty="0">
                <a:solidFill>
                  <a:srgbClr val="3A474E"/>
                </a:solidFill>
                <a:effectLst/>
                <a:latin typeface="Roboto Mono" panose="00000009000000000000" pitchFamily="49" charset="0"/>
              </a:rPr>
              <a:t>,</a:t>
            </a:r>
            <a:r>
              <a:rPr lang="en-US" sz="800" b="0" dirty="0">
                <a:solidFill>
                  <a:srgbClr val="F4511E"/>
                </a:solidFill>
                <a:effectLst/>
                <a:latin typeface="Roboto Mono" panose="00000009000000000000" pitchFamily="49" charset="0"/>
              </a:rPr>
              <a:t>2</a:t>
            </a:r>
            <a:r>
              <a:rPr lang="en-US" sz="800" b="0" dirty="0">
                <a:solidFill>
                  <a:srgbClr val="37474F"/>
                </a:solidFill>
                <a:effectLst/>
                <a:latin typeface="Roboto Mono" panose="00000009000000000000" pitchFamily="49" charset="0"/>
              </a:rPr>
              <a:t>)</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as</a:t>
            </a:r>
            <a:r>
              <a:rPr lang="en-US" sz="800" b="0" dirty="0">
                <a:solidFill>
                  <a:srgbClr val="3A474E"/>
                </a:solidFill>
                <a:effectLst/>
                <a:latin typeface="Roboto Mono" panose="00000009000000000000" pitchFamily="49" charset="0"/>
              </a:rPr>
              <a:t> </a:t>
            </a:r>
            <a:r>
              <a:rPr lang="en-US" sz="800" b="0" dirty="0">
                <a:solidFill>
                  <a:srgbClr val="000000"/>
                </a:solidFill>
                <a:effectLst/>
                <a:latin typeface="Roboto Mono" panose="00000009000000000000" pitchFamily="49" charset="0"/>
              </a:rPr>
              <a:t>revenue</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FROM</a:t>
            </a:r>
            <a:r>
              <a:rPr lang="en-US" sz="800" b="0" dirty="0">
                <a:solidFill>
                  <a:srgbClr val="3A474E"/>
                </a:solidFill>
                <a:effectLst/>
                <a:latin typeface="Roboto Mono" panose="00000009000000000000" pitchFamily="49" charset="0"/>
              </a:rPr>
              <a:t>  </a:t>
            </a:r>
            <a:r>
              <a:rPr lang="en-US" sz="800" b="0" dirty="0">
                <a:solidFill>
                  <a:srgbClr val="0D904F"/>
                </a:solidFill>
                <a:effectLst/>
                <a:latin typeface="Roboto Mono" panose="00000009000000000000" pitchFamily="49" charset="0"/>
              </a:rPr>
              <a:t>`</a:t>
            </a:r>
            <a:r>
              <a:rPr lang="en-US" sz="800" b="0" dirty="0" err="1">
                <a:solidFill>
                  <a:srgbClr val="0D904F"/>
                </a:solidFill>
                <a:effectLst/>
                <a:latin typeface="Roboto Mono" panose="00000009000000000000" pitchFamily="49" charset="0"/>
              </a:rPr>
              <a:t>bigquery</a:t>
            </a:r>
            <a:r>
              <a:rPr lang="en-US" sz="800" b="0" dirty="0">
                <a:solidFill>
                  <a:srgbClr val="0D904F"/>
                </a:solidFill>
                <a:effectLst/>
                <a:latin typeface="Roboto Mono" panose="00000009000000000000" pitchFamily="49" charset="0"/>
              </a:rPr>
              <a:t>-public-</a:t>
            </a:r>
            <a:r>
              <a:rPr lang="en-US" sz="800" b="0" dirty="0" err="1">
                <a:solidFill>
                  <a:srgbClr val="0D904F"/>
                </a:solidFill>
                <a:effectLst/>
                <a:latin typeface="Roboto Mono" panose="00000009000000000000" pitchFamily="49" charset="0"/>
              </a:rPr>
              <a:t>data.thelook_ecommerce.order_items</a:t>
            </a:r>
            <a:r>
              <a:rPr lang="en-US" sz="800" b="0" dirty="0">
                <a:solidFill>
                  <a:srgbClr val="0D904F"/>
                </a:solidFill>
                <a:effectLst/>
                <a:latin typeface="Roboto Mono" panose="00000009000000000000" pitchFamily="49" charset="0"/>
              </a:rPr>
              <a:t>`</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order_items</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INNER</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JOIN</a:t>
            </a:r>
            <a:endParaRPr lang="en-US" sz="800" b="0" dirty="0">
              <a:solidFill>
                <a:srgbClr val="3A474E"/>
              </a:solidFill>
              <a:effectLst/>
              <a:latin typeface="Roboto Mono" panose="00000009000000000000" pitchFamily="49" charset="0"/>
            </a:endParaRPr>
          </a:p>
          <a:p>
            <a:r>
              <a:rPr lang="en-US" sz="800" b="0" dirty="0">
                <a:solidFill>
                  <a:srgbClr val="3A474E"/>
                </a:solidFill>
                <a:effectLst/>
                <a:latin typeface="Roboto Mono" panose="00000009000000000000" pitchFamily="49" charset="0"/>
              </a:rPr>
              <a:t>      </a:t>
            </a:r>
            <a:r>
              <a:rPr lang="en-US" sz="800" b="0" dirty="0">
                <a:solidFill>
                  <a:srgbClr val="0D904F"/>
                </a:solidFill>
                <a:effectLst/>
                <a:latin typeface="Roboto Mono" panose="00000009000000000000" pitchFamily="49" charset="0"/>
              </a:rPr>
              <a:t>`</a:t>
            </a:r>
            <a:r>
              <a:rPr lang="en-US" sz="800" b="0" dirty="0" err="1">
                <a:solidFill>
                  <a:srgbClr val="0D904F"/>
                </a:solidFill>
                <a:effectLst/>
                <a:latin typeface="Roboto Mono" panose="00000009000000000000" pitchFamily="49" charset="0"/>
              </a:rPr>
              <a:t>bigquery</a:t>
            </a:r>
            <a:r>
              <a:rPr lang="en-US" sz="800" b="0" dirty="0">
                <a:solidFill>
                  <a:srgbClr val="0D904F"/>
                </a:solidFill>
                <a:effectLst/>
                <a:latin typeface="Roboto Mono" panose="00000009000000000000" pitchFamily="49" charset="0"/>
              </a:rPr>
              <a:t>-public-</a:t>
            </a:r>
            <a:r>
              <a:rPr lang="en-US" sz="800" b="0" dirty="0" err="1">
                <a:solidFill>
                  <a:srgbClr val="0D904F"/>
                </a:solidFill>
                <a:effectLst/>
                <a:latin typeface="Roboto Mono" panose="00000009000000000000" pitchFamily="49" charset="0"/>
              </a:rPr>
              <a:t>data.thelook_ecommerce.inventory_items</a:t>
            </a:r>
            <a:r>
              <a:rPr lang="en-US" sz="800" b="0" dirty="0">
                <a:solidFill>
                  <a:srgbClr val="0D904F"/>
                </a:solidFill>
                <a:effectLst/>
                <a:latin typeface="Roboto Mono" panose="00000009000000000000" pitchFamily="49" charset="0"/>
              </a:rPr>
              <a:t>`</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inventory_items</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ON</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order_items.inventory_item_id</a:t>
            </a:r>
            <a:r>
              <a:rPr lang="en-US" sz="800" b="0" dirty="0">
                <a:solidFill>
                  <a:srgbClr val="3A474E"/>
                </a:solidFill>
                <a:effectLst/>
                <a:latin typeface="Roboto Mono" panose="00000009000000000000" pitchFamily="49" charset="0"/>
              </a:rPr>
              <a:t> = </a:t>
            </a:r>
            <a:r>
              <a:rPr lang="en-US" sz="800" b="0" dirty="0">
                <a:solidFill>
                  <a:srgbClr val="000000"/>
                </a:solidFill>
                <a:effectLst/>
                <a:latin typeface="Roboto Mono" panose="00000009000000000000" pitchFamily="49" charset="0"/>
              </a:rPr>
              <a:t>inventory_items.id</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WHERE</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DATE</a:t>
            </a:r>
            <a:r>
              <a:rPr lang="en-US" sz="800" b="0" dirty="0">
                <a:solidFill>
                  <a:srgbClr val="37474F"/>
                </a:solidFill>
                <a:effectLst/>
                <a:latin typeface="Roboto Mono" panose="00000009000000000000" pitchFamily="49" charset="0"/>
              </a:rPr>
              <a:t>(</a:t>
            </a:r>
            <a:r>
              <a:rPr lang="en-US" sz="800" b="0" dirty="0" err="1">
                <a:solidFill>
                  <a:srgbClr val="000000"/>
                </a:solidFill>
                <a:effectLst/>
                <a:latin typeface="Roboto Mono" panose="00000009000000000000" pitchFamily="49" charset="0"/>
              </a:rPr>
              <a:t>order_items.created_at</a:t>
            </a:r>
            <a:r>
              <a:rPr lang="en-US" sz="800" b="0" dirty="0">
                <a:solidFill>
                  <a:srgbClr val="37474F"/>
                </a:solidFill>
                <a:effectLst/>
                <a:latin typeface="Roboto Mono" panose="00000009000000000000" pitchFamily="49" charset="0"/>
              </a:rPr>
              <a:t>)</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BETWEEN</a:t>
            </a:r>
            <a:r>
              <a:rPr lang="en-US" sz="800" b="0" dirty="0">
                <a:solidFill>
                  <a:srgbClr val="3A474E"/>
                </a:solidFill>
                <a:effectLst/>
                <a:latin typeface="Roboto Mono" panose="00000009000000000000" pitchFamily="49" charset="0"/>
              </a:rPr>
              <a:t> </a:t>
            </a:r>
            <a:r>
              <a:rPr lang="en-US" sz="800" b="0" dirty="0">
                <a:solidFill>
                  <a:srgbClr val="0D904F"/>
                </a:solidFill>
                <a:effectLst/>
                <a:latin typeface="Roboto Mono" panose="00000009000000000000" pitchFamily="49" charset="0"/>
              </a:rPr>
              <a:t>'2022-10-01'</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AND</a:t>
            </a:r>
            <a:r>
              <a:rPr lang="en-US" sz="800" b="0" dirty="0">
                <a:solidFill>
                  <a:srgbClr val="3A474E"/>
                </a:solidFill>
                <a:effectLst/>
                <a:latin typeface="Roboto Mono" panose="00000009000000000000" pitchFamily="49" charset="0"/>
              </a:rPr>
              <a:t> </a:t>
            </a:r>
            <a:r>
              <a:rPr lang="en-US" sz="800" b="0" dirty="0">
                <a:solidFill>
                  <a:srgbClr val="0D904F"/>
                </a:solidFill>
                <a:effectLst/>
                <a:latin typeface="Roboto Mono" panose="00000009000000000000" pitchFamily="49" charset="0"/>
              </a:rPr>
              <a:t>'2022-12-31'</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AND</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order_items.status</a:t>
            </a:r>
            <a:r>
              <a:rPr lang="en-US" sz="800" b="0" dirty="0">
                <a:solidFill>
                  <a:srgbClr val="3A474E"/>
                </a:solidFill>
                <a:effectLst/>
                <a:latin typeface="Roboto Mono" panose="00000009000000000000" pitchFamily="49" charset="0"/>
              </a:rPr>
              <a:t> = </a:t>
            </a:r>
            <a:r>
              <a:rPr lang="en-US" sz="800" b="0" dirty="0">
                <a:solidFill>
                  <a:srgbClr val="0D904F"/>
                </a:solidFill>
                <a:effectLst/>
                <a:latin typeface="Roboto Mono" panose="00000009000000000000" pitchFamily="49" charset="0"/>
              </a:rPr>
              <a:t>'Complete'</a:t>
            </a:r>
            <a:r>
              <a:rPr lang="en-US" sz="800" b="0" dirty="0">
                <a:solidFill>
                  <a:srgbClr val="3A474E"/>
                </a:solidFill>
                <a:effectLst/>
                <a:latin typeface="Roboto Mono" panose="00000009000000000000" pitchFamily="49" charset="0"/>
              </a:rPr>
              <a:t> </a:t>
            </a:r>
          </a:p>
          <a:p>
            <a:r>
              <a:rPr lang="en-US" sz="800" b="0" dirty="0">
                <a:solidFill>
                  <a:srgbClr val="3367D6"/>
                </a:solidFill>
                <a:effectLst/>
                <a:latin typeface="Roboto Mono" panose="00000009000000000000" pitchFamily="49" charset="0"/>
              </a:rPr>
              <a:t>GROUP</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BY</a:t>
            </a:r>
            <a:r>
              <a:rPr lang="en-US" sz="800" b="0" dirty="0">
                <a:solidFill>
                  <a:srgbClr val="3A474E"/>
                </a:solidFill>
                <a:effectLst/>
                <a:latin typeface="Roboto Mono" panose="00000009000000000000" pitchFamily="49" charset="0"/>
              </a:rPr>
              <a:t> </a:t>
            </a:r>
            <a:r>
              <a:rPr lang="en-US" sz="800" b="0" dirty="0">
                <a:solidFill>
                  <a:srgbClr val="F4511E"/>
                </a:solidFill>
                <a:effectLst/>
                <a:latin typeface="Roboto Mono" panose="00000009000000000000" pitchFamily="49" charset="0"/>
              </a:rPr>
              <a:t>1</a:t>
            </a:r>
            <a:r>
              <a:rPr lang="en-US" sz="800" b="0" dirty="0">
                <a:solidFill>
                  <a:srgbClr val="3A474E"/>
                </a:solidFill>
                <a:effectLst/>
                <a:latin typeface="Roboto Mono" panose="00000009000000000000" pitchFamily="49" charset="0"/>
              </a:rPr>
              <a:t>,</a:t>
            </a:r>
            <a:r>
              <a:rPr lang="en-US" sz="800" b="0" dirty="0">
                <a:solidFill>
                  <a:srgbClr val="F4511E"/>
                </a:solidFill>
                <a:effectLst/>
                <a:latin typeface="Roboto Mono" panose="00000009000000000000" pitchFamily="49" charset="0"/>
              </a:rPr>
              <a:t>2</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ORDER</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BY</a:t>
            </a:r>
            <a:r>
              <a:rPr lang="en-US" sz="800" b="0" dirty="0">
                <a:solidFill>
                  <a:srgbClr val="3A474E"/>
                </a:solidFill>
                <a:effectLst/>
                <a:latin typeface="Roboto Mono" panose="00000009000000000000" pitchFamily="49" charset="0"/>
              </a:rPr>
              <a:t> </a:t>
            </a:r>
            <a:r>
              <a:rPr lang="en-US" sz="800" b="0" dirty="0">
                <a:solidFill>
                  <a:srgbClr val="F4511E"/>
                </a:solidFill>
                <a:effectLst/>
                <a:latin typeface="Roboto Mono" panose="00000009000000000000" pitchFamily="49" charset="0"/>
              </a:rPr>
              <a:t>1</a:t>
            </a:r>
            <a:r>
              <a:rPr lang="en-US" sz="800" b="0" dirty="0">
                <a:solidFill>
                  <a:srgbClr val="3A474E"/>
                </a:solidFill>
                <a:effectLst/>
                <a:latin typeface="Roboto Mono" panose="00000009000000000000" pitchFamily="49" charset="0"/>
              </a:rPr>
              <a:t>,</a:t>
            </a:r>
            <a:r>
              <a:rPr lang="en-US" sz="800" b="0" dirty="0">
                <a:solidFill>
                  <a:srgbClr val="F4511E"/>
                </a:solidFill>
                <a:effectLst/>
                <a:latin typeface="Roboto Mono" panose="00000009000000000000" pitchFamily="49" charset="0"/>
              </a:rPr>
              <a:t>2</a:t>
            </a:r>
            <a:r>
              <a:rPr lang="en-US" sz="800" b="0" dirty="0">
                <a:solidFill>
                  <a:srgbClr val="37474F"/>
                </a:solidFill>
                <a:effectLst/>
                <a:latin typeface="Roboto Mono" panose="00000009000000000000" pitchFamily="49" charset="0"/>
              </a:rPr>
              <a:t>)</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SELECT</a:t>
            </a:r>
            <a:r>
              <a:rPr lang="en-US" sz="800" b="0" dirty="0">
                <a:solidFill>
                  <a:srgbClr val="3A474E"/>
                </a:solidFill>
                <a:effectLst/>
                <a:latin typeface="Roboto Mono" panose="00000009000000000000" pitchFamily="49" charset="0"/>
              </a:rPr>
              <a:t> </a:t>
            </a:r>
            <a:r>
              <a:rPr lang="en-US" sz="800" b="0" dirty="0">
                <a:solidFill>
                  <a:srgbClr val="37474F"/>
                </a:solidFill>
                <a:effectLst/>
                <a:latin typeface="Roboto Mono" panose="00000009000000000000" pitchFamily="49" charset="0"/>
              </a:rPr>
              <a:t>*</a:t>
            </a:r>
            <a:r>
              <a:rPr lang="en-US" sz="800" b="0" dirty="0">
                <a:solidFill>
                  <a:srgbClr val="3A474E"/>
                </a:solidFill>
                <a:effectLst/>
                <a:latin typeface="Roboto Mono" panose="00000009000000000000" pitchFamily="49" charset="0"/>
              </a:rPr>
              <a:t>, </a:t>
            </a:r>
          </a:p>
          <a:p>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ROUND</a:t>
            </a:r>
            <a:r>
              <a:rPr lang="en-US" sz="800" b="0" dirty="0">
                <a:solidFill>
                  <a:srgbClr val="37474F"/>
                </a:solidFill>
                <a:effectLst/>
                <a:latin typeface="Roboto Mono" panose="00000009000000000000" pitchFamily="49" charset="0"/>
              </a:rPr>
              <a:t>(</a:t>
            </a:r>
            <a:r>
              <a:rPr lang="en-US" sz="800" b="0" dirty="0">
                <a:solidFill>
                  <a:srgbClr val="3367D6"/>
                </a:solidFill>
                <a:effectLst/>
                <a:latin typeface="Roboto Mono" panose="00000009000000000000" pitchFamily="49" charset="0"/>
              </a:rPr>
              <a:t>SUM</a:t>
            </a:r>
            <a:r>
              <a:rPr lang="en-US" sz="800" b="0" dirty="0">
                <a:solidFill>
                  <a:srgbClr val="37474F"/>
                </a:solidFill>
                <a:effectLst/>
                <a:latin typeface="Roboto Mono" panose="00000009000000000000" pitchFamily="49" charset="0"/>
              </a:rPr>
              <a:t>(</a:t>
            </a:r>
            <a:r>
              <a:rPr lang="en-US" sz="800" b="0" dirty="0" err="1">
                <a:solidFill>
                  <a:srgbClr val="000000"/>
                </a:solidFill>
                <a:effectLst/>
                <a:latin typeface="Roboto Mono" panose="00000009000000000000" pitchFamily="49" charset="0"/>
              </a:rPr>
              <a:t>revenue_calculation.revenue</a:t>
            </a:r>
            <a:r>
              <a:rPr lang="en-US" sz="800" b="0" dirty="0">
                <a:solidFill>
                  <a:srgbClr val="37474F"/>
                </a:solidFill>
                <a:effectLst/>
                <a:latin typeface="Roboto Mono" panose="00000009000000000000" pitchFamily="49" charset="0"/>
              </a:rPr>
              <a:t>)</a:t>
            </a:r>
            <a:r>
              <a:rPr lang="en-US" sz="800" b="0" dirty="0">
                <a:solidFill>
                  <a:srgbClr val="3367D6"/>
                </a:solidFill>
                <a:effectLst/>
                <a:latin typeface="Roboto Mono" panose="00000009000000000000" pitchFamily="49" charset="0"/>
              </a:rPr>
              <a:t>OVER</a:t>
            </a:r>
            <a:r>
              <a:rPr lang="en-US" sz="800" b="0" dirty="0">
                <a:solidFill>
                  <a:srgbClr val="37474F"/>
                </a:solidFill>
                <a:effectLst/>
                <a:latin typeface="Roboto Mono" panose="00000009000000000000" pitchFamily="49" charset="0"/>
              </a:rPr>
              <a:t>(</a:t>
            </a:r>
            <a:r>
              <a:rPr lang="en-US" sz="800" b="0" dirty="0">
                <a:solidFill>
                  <a:srgbClr val="3367D6"/>
                </a:solidFill>
                <a:effectLst/>
                <a:latin typeface="Roboto Mono" panose="00000009000000000000" pitchFamily="49" charset="0"/>
              </a:rPr>
              <a:t>PARTITION</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BY</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revenue_calculation.product_categories</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ORDER</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BY</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revenue_calculation.date</a:t>
            </a:r>
            <a:r>
              <a:rPr lang="en-US" sz="800" b="0" dirty="0">
                <a:solidFill>
                  <a:srgbClr val="37474F"/>
                </a:solidFill>
                <a:effectLst/>
                <a:latin typeface="Roboto Mono" panose="00000009000000000000" pitchFamily="49" charset="0"/>
              </a:rPr>
              <a:t>)</a:t>
            </a:r>
            <a:r>
              <a:rPr lang="en-US" sz="800" b="0" dirty="0">
                <a:solidFill>
                  <a:srgbClr val="3A474E"/>
                </a:solidFill>
                <a:effectLst/>
                <a:latin typeface="Roboto Mono" panose="00000009000000000000" pitchFamily="49" charset="0"/>
              </a:rPr>
              <a:t>,</a:t>
            </a:r>
            <a:r>
              <a:rPr lang="en-US" sz="800" b="0" dirty="0">
                <a:solidFill>
                  <a:srgbClr val="F4511E"/>
                </a:solidFill>
                <a:effectLst/>
                <a:latin typeface="Roboto Mono" panose="00000009000000000000" pitchFamily="49" charset="0"/>
              </a:rPr>
              <a:t>2</a:t>
            </a:r>
            <a:r>
              <a:rPr lang="en-US" sz="800" b="0" dirty="0">
                <a:solidFill>
                  <a:srgbClr val="37474F"/>
                </a:solidFill>
                <a:effectLst/>
                <a:latin typeface="Roboto Mono" panose="00000009000000000000" pitchFamily="49" charset="0"/>
              </a:rPr>
              <a:t>)</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as</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revenue_MTD</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FROM</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revenue_calculation</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WHERE</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revenue_calculation.date</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BETWEEN</a:t>
            </a:r>
            <a:r>
              <a:rPr lang="en-US" sz="800" b="0" dirty="0">
                <a:solidFill>
                  <a:srgbClr val="3A474E"/>
                </a:solidFill>
                <a:effectLst/>
                <a:latin typeface="Roboto Mono" panose="00000009000000000000" pitchFamily="49" charset="0"/>
              </a:rPr>
              <a:t> </a:t>
            </a:r>
            <a:r>
              <a:rPr lang="en-US" sz="800" b="0" dirty="0">
                <a:solidFill>
                  <a:srgbClr val="0D904F"/>
                </a:solidFill>
                <a:effectLst/>
                <a:latin typeface="Roboto Mono" panose="00000009000000000000" pitchFamily="49" charset="0"/>
              </a:rPr>
              <a:t>'2022-12-01'</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AND</a:t>
            </a:r>
            <a:r>
              <a:rPr lang="en-US" sz="800" b="0" dirty="0">
                <a:solidFill>
                  <a:srgbClr val="3A474E"/>
                </a:solidFill>
                <a:effectLst/>
                <a:latin typeface="Roboto Mono" panose="00000009000000000000" pitchFamily="49" charset="0"/>
              </a:rPr>
              <a:t> </a:t>
            </a:r>
            <a:r>
              <a:rPr lang="en-US" sz="800" b="0" dirty="0">
                <a:solidFill>
                  <a:srgbClr val="0D904F"/>
                </a:solidFill>
                <a:effectLst/>
                <a:latin typeface="Roboto Mono" panose="00000009000000000000" pitchFamily="49" charset="0"/>
              </a:rPr>
              <a:t>'2022-12-31'</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UNION</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ALL</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SELECT</a:t>
            </a:r>
            <a:r>
              <a:rPr lang="en-US" sz="800" b="0" dirty="0">
                <a:solidFill>
                  <a:srgbClr val="3A474E"/>
                </a:solidFill>
                <a:effectLst/>
                <a:latin typeface="Roboto Mono" panose="00000009000000000000" pitchFamily="49" charset="0"/>
              </a:rPr>
              <a:t> </a:t>
            </a:r>
            <a:r>
              <a:rPr lang="en-US" sz="800" b="0" dirty="0">
                <a:solidFill>
                  <a:srgbClr val="37474F"/>
                </a:solidFill>
                <a:effectLst/>
                <a:latin typeface="Roboto Mono" panose="00000009000000000000" pitchFamily="49" charset="0"/>
              </a:rPr>
              <a:t>*</a:t>
            </a:r>
            <a:r>
              <a:rPr lang="en-US" sz="800" b="0" dirty="0">
                <a:solidFill>
                  <a:srgbClr val="3A474E"/>
                </a:solidFill>
                <a:effectLst/>
                <a:latin typeface="Roboto Mono" panose="00000009000000000000" pitchFamily="49" charset="0"/>
              </a:rPr>
              <a:t>,</a:t>
            </a:r>
          </a:p>
          <a:p>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ROUND</a:t>
            </a:r>
            <a:r>
              <a:rPr lang="en-US" sz="800" b="0" dirty="0">
                <a:solidFill>
                  <a:srgbClr val="37474F"/>
                </a:solidFill>
                <a:effectLst/>
                <a:latin typeface="Roboto Mono" panose="00000009000000000000" pitchFamily="49" charset="0"/>
              </a:rPr>
              <a:t>(</a:t>
            </a:r>
            <a:r>
              <a:rPr lang="en-US" sz="800" b="0" dirty="0">
                <a:solidFill>
                  <a:srgbClr val="3367D6"/>
                </a:solidFill>
                <a:effectLst/>
                <a:latin typeface="Roboto Mono" panose="00000009000000000000" pitchFamily="49" charset="0"/>
              </a:rPr>
              <a:t>SUM</a:t>
            </a:r>
            <a:r>
              <a:rPr lang="en-US" sz="800" b="0" dirty="0">
                <a:solidFill>
                  <a:srgbClr val="37474F"/>
                </a:solidFill>
                <a:effectLst/>
                <a:latin typeface="Roboto Mono" panose="00000009000000000000" pitchFamily="49" charset="0"/>
              </a:rPr>
              <a:t>(</a:t>
            </a:r>
            <a:r>
              <a:rPr lang="en-US" sz="800" b="0" dirty="0" err="1">
                <a:solidFill>
                  <a:srgbClr val="000000"/>
                </a:solidFill>
                <a:effectLst/>
                <a:latin typeface="Roboto Mono" panose="00000009000000000000" pitchFamily="49" charset="0"/>
              </a:rPr>
              <a:t>revenue_calculation.revenue</a:t>
            </a:r>
            <a:r>
              <a:rPr lang="en-US" sz="800" b="0" dirty="0">
                <a:solidFill>
                  <a:srgbClr val="37474F"/>
                </a:solidFill>
                <a:effectLst/>
                <a:latin typeface="Roboto Mono" panose="00000009000000000000" pitchFamily="49" charset="0"/>
              </a:rPr>
              <a:t>)</a:t>
            </a:r>
            <a:r>
              <a:rPr lang="en-US" sz="800" b="0" dirty="0">
                <a:solidFill>
                  <a:srgbClr val="3367D6"/>
                </a:solidFill>
                <a:effectLst/>
                <a:latin typeface="Roboto Mono" panose="00000009000000000000" pitchFamily="49" charset="0"/>
              </a:rPr>
              <a:t>OVER</a:t>
            </a:r>
            <a:r>
              <a:rPr lang="en-US" sz="800" b="0" dirty="0">
                <a:solidFill>
                  <a:srgbClr val="37474F"/>
                </a:solidFill>
                <a:effectLst/>
                <a:latin typeface="Roboto Mono" panose="00000009000000000000" pitchFamily="49" charset="0"/>
              </a:rPr>
              <a:t>(</a:t>
            </a:r>
            <a:r>
              <a:rPr lang="en-US" sz="800" b="0" dirty="0">
                <a:solidFill>
                  <a:srgbClr val="3367D6"/>
                </a:solidFill>
                <a:effectLst/>
                <a:latin typeface="Roboto Mono" panose="00000009000000000000" pitchFamily="49" charset="0"/>
              </a:rPr>
              <a:t>PARTITION</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BY</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revenue_calculation.product_categories</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ORDER</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BY</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revenue_calculation.date</a:t>
            </a:r>
            <a:r>
              <a:rPr lang="en-US" sz="800" b="0" dirty="0">
                <a:solidFill>
                  <a:srgbClr val="37474F"/>
                </a:solidFill>
                <a:effectLst/>
                <a:latin typeface="Roboto Mono" panose="00000009000000000000" pitchFamily="49" charset="0"/>
              </a:rPr>
              <a:t>)</a:t>
            </a:r>
            <a:r>
              <a:rPr lang="en-US" sz="800" b="0" dirty="0">
                <a:solidFill>
                  <a:srgbClr val="3A474E"/>
                </a:solidFill>
                <a:effectLst/>
                <a:latin typeface="Roboto Mono" panose="00000009000000000000" pitchFamily="49" charset="0"/>
              </a:rPr>
              <a:t>,</a:t>
            </a:r>
            <a:r>
              <a:rPr lang="en-US" sz="800" b="0" dirty="0">
                <a:solidFill>
                  <a:srgbClr val="F4511E"/>
                </a:solidFill>
                <a:effectLst/>
                <a:latin typeface="Roboto Mono" panose="00000009000000000000" pitchFamily="49" charset="0"/>
              </a:rPr>
              <a:t>2</a:t>
            </a:r>
            <a:r>
              <a:rPr lang="en-US" sz="800" b="0" dirty="0">
                <a:solidFill>
                  <a:srgbClr val="37474F"/>
                </a:solidFill>
                <a:effectLst/>
                <a:latin typeface="Roboto Mono" panose="00000009000000000000" pitchFamily="49" charset="0"/>
              </a:rPr>
              <a:t>)</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as</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revenue_MTD</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FROM</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revenue_calculation</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WHERE</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revenue_calculation.date</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BETWEEN</a:t>
            </a:r>
            <a:r>
              <a:rPr lang="en-US" sz="800" b="0" dirty="0">
                <a:solidFill>
                  <a:srgbClr val="3A474E"/>
                </a:solidFill>
                <a:effectLst/>
                <a:latin typeface="Roboto Mono" panose="00000009000000000000" pitchFamily="49" charset="0"/>
              </a:rPr>
              <a:t> </a:t>
            </a:r>
            <a:r>
              <a:rPr lang="en-US" sz="800" b="0" dirty="0">
                <a:solidFill>
                  <a:srgbClr val="0D904F"/>
                </a:solidFill>
                <a:effectLst/>
                <a:latin typeface="Roboto Mono" panose="00000009000000000000" pitchFamily="49" charset="0"/>
              </a:rPr>
              <a:t>'2022-11-01'</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AND</a:t>
            </a:r>
            <a:r>
              <a:rPr lang="en-US" sz="800" b="0" dirty="0">
                <a:solidFill>
                  <a:srgbClr val="3A474E"/>
                </a:solidFill>
                <a:effectLst/>
                <a:latin typeface="Roboto Mono" panose="00000009000000000000" pitchFamily="49" charset="0"/>
              </a:rPr>
              <a:t> </a:t>
            </a:r>
            <a:r>
              <a:rPr lang="en-US" sz="800" b="0" dirty="0">
                <a:solidFill>
                  <a:srgbClr val="0D904F"/>
                </a:solidFill>
                <a:effectLst/>
                <a:latin typeface="Roboto Mono" panose="00000009000000000000" pitchFamily="49" charset="0"/>
              </a:rPr>
              <a:t>'2022-11-30'</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UNION</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ALL</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SELECT</a:t>
            </a:r>
            <a:endParaRPr lang="en-US" sz="800" b="0" dirty="0">
              <a:solidFill>
                <a:srgbClr val="3A474E"/>
              </a:solidFill>
              <a:effectLst/>
              <a:latin typeface="Roboto Mono" panose="00000009000000000000" pitchFamily="49" charset="0"/>
            </a:endParaRPr>
          </a:p>
          <a:p>
            <a:r>
              <a:rPr lang="en-US" sz="800" b="0" dirty="0">
                <a:solidFill>
                  <a:srgbClr val="3A474E"/>
                </a:solidFill>
                <a:effectLst/>
                <a:latin typeface="Roboto Mono" panose="00000009000000000000" pitchFamily="49" charset="0"/>
              </a:rPr>
              <a:t>      </a:t>
            </a:r>
            <a:r>
              <a:rPr lang="en-US" sz="800" b="0" dirty="0">
                <a:solidFill>
                  <a:srgbClr val="37474F"/>
                </a:solidFill>
                <a:effectLst/>
                <a:latin typeface="Roboto Mono" panose="00000009000000000000" pitchFamily="49" charset="0"/>
              </a:rPr>
              <a:t>*</a:t>
            </a:r>
            <a:r>
              <a:rPr lang="en-US" sz="800" b="0" dirty="0">
                <a:solidFill>
                  <a:srgbClr val="3A474E"/>
                </a:solidFill>
                <a:effectLst/>
                <a:latin typeface="Roboto Mono" panose="00000009000000000000" pitchFamily="49" charset="0"/>
              </a:rPr>
              <a:t>,</a:t>
            </a:r>
          </a:p>
          <a:p>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ROUND</a:t>
            </a:r>
            <a:r>
              <a:rPr lang="en-US" sz="800" b="0" dirty="0">
                <a:solidFill>
                  <a:srgbClr val="37474F"/>
                </a:solidFill>
                <a:effectLst/>
                <a:latin typeface="Roboto Mono" panose="00000009000000000000" pitchFamily="49" charset="0"/>
              </a:rPr>
              <a:t>(</a:t>
            </a:r>
            <a:r>
              <a:rPr lang="en-US" sz="800" b="0" dirty="0">
                <a:solidFill>
                  <a:srgbClr val="3367D6"/>
                </a:solidFill>
                <a:effectLst/>
                <a:latin typeface="Roboto Mono" panose="00000009000000000000" pitchFamily="49" charset="0"/>
              </a:rPr>
              <a:t>SUM</a:t>
            </a:r>
            <a:r>
              <a:rPr lang="en-US" sz="800" b="0" dirty="0">
                <a:solidFill>
                  <a:srgbClr val="37474F"/>
                </a:solidFill>
                <a:effectLst/>
                <a:latin typeface="Roboto Mono" panose="00000009000000000000" pitchFamily="49" charset="0"/>
              </a:rPr>
              <a:t>(</a:t>
            </a:r>
            <a:r>
              <a:rPr lang="en-US" sz="800" b="0" dirty="0" err="1">
                <a:solidFill>
                  <a:srgbClr val="000000"/>
                </a:solidFill>
                <a:effectLst/>
                <a:latin typeface="Roboto Mono" panose="00000009000000000000" pitchFamily="49" charset="0"/>
              </a:rPr>
              <a:t>revenue_calculation.revenue</a:t>
            </a:r>
            <a:r>
              <a:rPr lang="en-US" sz="800" b="0" dirty="0">
                <a:solidFill>
                  <a:srgbClr val="37474F"/>
                </a:solidFill>
                <a:effectLst/>
                <a:latin typeface="Roboto Mono" panose="00000009000000000000" pitchFamily="49" charset="0"/>
              </a:rPr>
              <a:t>)</a:t>
            </a:r>
            <a:r>
              <a:rPr lang="en-US" sz="800" b="0" dirty="0">
                <a:solidFill>
                  <a:srgbClr val="3367D6"/>
                </a:solidFill>
                <a:effectLst/>
                <a:latin typeface="Roboto Mono" panose="00000009000000000000" pitchFamily="49" charset="0"/>
              </a:rPr>
              <a:t>OVER</a:t>
            </a:r>
            <a:r>
              <a:rPr lang="en-US" sz="800" b="0" dirty="0">
                <a:solidFill>
                  <a:srgbClr val="37474F"/>
                </a:solidFill>
                <a:effectLst/>
                <a:latin typeface="Roboto Mono" panose="00000009000000000000" pitchFamily="49" charset="0"/>
              </a:rPr>
              <a:t>(</a:t>
            </a:r>
            <a:r>
              <a:rPr lang="en-US" sz="800" b="0" dirty="0">
                <a:solidFill>
                  <a:srgbClr val="3367D6"/>
                </a:solidFill>
                <a:effectLst/>
                <a:latin typeface="Roboto Mono" panose="00000009000000000000" pitchFamily="49" charset="0"/>
              </a:rPr>
              <a:t>PARTITION</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BY</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revenue_calculation.product_categories</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ORDER</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BY</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revenue_calculation.date</a:t>
            </a:r>
            <a:r>
              <a:rPr lang="en-US" sz="800" b="0" dirty="0">
                <a:solidFill>
                  <a:srgbClr val="37474F"/>
                </a:solidFill>
                <a:effectLst/>
                <a:latin typeface="Roboto Mono" panose="00000009000000000000" pitchFamily="49" charset="0"/>
              </a:rPr>
              <a:t>)</a:t>
            </a:r>
            <a:r>
              <a:rPr lang="en-US" sz="800" b="0" dirty="0">
                <a:solidFill>
                  <a:srgbClr val="3A474E"/>
                </a:solidFill>
                <a:effectLst/>
                <a:latin typeface="Roboto Mono" panose="00000009000000000000" pitchFamily="49" charset="0"/>
              </a:rPr>
              <a:t>,</a:t>
            </a:r>
            <a:r>
              <a:rPr lang="en-US" sz="800" b="0" dirty="0">
                <a:solidFill>
                  <a:srgbClr val="F4511E"/>
                </a:solidFill>
                <a:effectLst/>
                <a:latin typeface="Roboto Mono" panose="00000009000000000000" pitchFamily="49" charset="0"/>
              </a:rPr>
              <a:t>2</a:t>
            </a:r>
            <a:r>
              <a:rPr lang="en-US" sz="800" b="0" dirty="0">
                <a:solidFill>
                  <a:srgbClr val="37474F"/>
                </a:solidFill>
                <a:effectLst/>
                <a:latin typeface="Roboto Mono" panose="00000009000000000000" pitchFamily="49" charset="0"/>
              </a:rPr>
              <a:t>)</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as</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revenue_MTD</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FROM</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revenue_calculation</a:t>
            </a:r>
            <a:endParaRPr lang="en-US" sz="800" b="0" dirty="0">
              <a:solidFill>
                <a:srgbClr val="3A474E"/>
              </a:solidFill>
              <a:effectLst/>
              <a:latin typeface="Roboto Mono" panose="00000009000000000000" pitchFamily="49" charset="0"/>
            </a:endParaRPr>
          </a:p>
          <a:p>
            <a:r>
              <a:rPr lang="en-US" sz="800" b="0" dirty="0">
                <a:solidFill>
                  <a:srgbClr val="3367D6"/>
                </a:solidFill>
                <a:effectLst/>
                <a:latin typeface="Roboto Mono" panose="00000009000000000000" pitchFamily="49" charset="0"/>
              </a:rPr>
              <a:t>WHERE</a:t>
            </a:r>
            <a:r>
              <a:rPr lang="en-US" sz="800" b="0" dirty="0">
                <a:solidFill>
                  <a:srgbClr val="3A474E"/>
                </a:solidFill>
                <a:effectLst/>
                <a:latin typeface="Roboto Mono" panose="00000009000000000000" pitchFamily="49" charset="0"/>
              </a:rPr>
              <a:t> </a:t>
            </a:r>
            <a:r>
              <a:rPr lang="en-US" sz="800" b="0" dirty="0" err="1">
                <a:solidFill>
                  <a:srgbClr val="000000"/>
                </a:solidFill>
                <a:effectLst/>
                <a:latin typeface="Roboto Mono" panose="00000009000000000000" pitchFamily="49" charset="0"/>
              </a:rPr>
              <a:t>revenue_calculation.date</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BETWEEN</a:t>
            </a:r>
            <a:r>
              <a:rPr lang="en-US" sz="800" b="0" dirty="0">
                <a:solidFill>
                  <a:srgbClr val="3A474E"/>
                </a:solidFill>
                <a:effectLst/>
                <a:latin typeface="Roboto Mono" panose="00000009000000000000" pitchFamily="49" charset="0"/>
              </a:rPr>
              <a:t> </a:t>
            </a:r>
            <a:r>
              <a:rPr lang="en-US" sz="800" b="0" dirty="0">
                <a:solidFill>
                  <a:srgbClr val="0D904F"/>
                </a:solidFill>
                <a:effectLst/>
                <a:latin typeface="Roboto Mono" panose="00000009000000000000" pitchFamily="49" charset="0"/>
              </a:rPr>
              <a:t>'2022-10-01'</a:t>
            </a:r>
            <a:r>
              <a:rPr lang="en-US" sz="800" b="0" dirty="0">
                <a:solidFill>
                  <a:srgbClr val="3A474E"/>
                </a:solidFill>
                <a:effectLst/>
                <a:latin typeface="Roboto Mono" panose="00000009000000000000" pitchFamily="49" charset="0"/>
              </a:rPr>
              <a:t> </a:t>
            </a:r>
            <a:r>
              <a:rPr lang="en-US" sz="800" b="0" dirty="0">
                <a:solidFill>
                  <a:srgbClr val="3367D6"/>
                </a:solidFill>
                <a:effectLst/>
                <a:latin typeface="Roboto Mono" panose="00000009000000000000" pitchFamily="49" charset="0"/>
              </a:rPr>
              <a:t>AND</a:t>
            </a:r>
            <a:r>
              <a:rPr lang="en-US" sz="800" b="0" dirty="0">
                <a:solidFill>
                  <a:srgbClr val="3A474E"/>
                </a:solidFill>
                <a:effectLst/>
                <a:latin typeface="Roboto Mono" panose="00000009000000000000" pitchFamily="49" charset="0"/>
              </a:rPr>
              <a:t> </a:t>
            </a:r>
            <a:r>
              <a:rPr lang="en-US" sz="800" b="0" dirty="0">
                <a:solidFill>
                  <a:srgbClr val="0D904F"/>
                </a:solidFill>
                <a:effectLst/>
                <a:latin typeface="Roboto Mono" panose="00000009000000000000" pitchFamily="49" charset="0"/>
              </a:rPr>
              <a:t>'2022-10-31'</a:t>
            </a:r>
            <a:r>
              <a:rPr lang="en-US" sz="800" b="0" dirty="0">
                <a:solidFill>
                  <a:srgbClr val="3A474E"/>
                </a:solidFill>
                <a:effectLst/>
                <a:latin typeface="Roboto Mono" panose="00000009000000000000" pitchFamily="49" charset="0"/>
              </a:rPr>
              <a:t>;</a:t>
            </a:r>
          </a:p>
          <a:p>
            <a:endParaRPr lang="en-US" sz="800" b="0" dirty="0">
              <a:solidFill>
                <a:srgbClr val="3A474E"/>
              </a:solidFill>
              <a:effectLst/>
              <a:latin typeface="Roboto Mono" panose="00000009000000000000" pitchFamily="49" charset="0"/>
            </a:endParaRPr>
          </a:p>
        </p:txBody>
      </p:sp>
    </p:spTree>
    <p:extLst>
      <p:ext uri="{BB962C8B-B14F-4D97-AF65-F5344CB8AC3E}">
        <p14:creationId xmlns:p14="http://schemas.microsoft.com/office/powerpoint/2010/main" val="2098422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5EF1-27FA-9042-78D3-2F25C223AD2F}"/>
              </a:ext>
            </a:extLst>
          </p:cNvPr>
          <p:cNvSpPr>
            <a:spLocks noGrp="1"/>
          </p:cNvSpPr>
          <p:nvPr>
            <p:ph type="title"/>
          </p:nvPr>
        </p:nvSpPr>
        <p:spPr>
          <a:xfrm>
            <a:off x="1612650" y="164870"/>
            <a:ext cx="7531350" cy="582217"/>
          </a:xfrm>
        </p:spPr>
        <p:txBody>
          <a:bodyPr>
            <a:normAutofit fontScale="90000"/>
          </a:bodyPr>
          <a:lstStyle/>
          <a:p>
            <a:r>
              <a:rPr lang="en-US" sz="1800" dirty="0"/>
              <a:t>Create a query to get Month to Date of total revenue in each product categories of past 3 months (current date 30 Dec 2022), breakdown by date</a:t>
            </a:r>
            <a:br>
              <a:rPr lang="en-US" sz="1800" dirty="0"/>
            </a:br>
            <a:r>
              <a:rPr lang="en-US" dirty="0"/>
              <a:t>j</a:t>
            </a:r>
            <a:endParaRPr lang="en-ID" dirty="0"/>
          </a:p>
        </p:txBody>
      </p:sp>
      <p:sp>
        <p:nvSpPr>
          <p:cNvPr id="5" name="Google Shape;159;p24">
            <a:extLst>
              <a:ext uri="{FF2B5EF4-FFF2-40B4-BE49-F238E27FC236}">
                <a16:creationId xmlns:a16="http://schemas.microsoft.com/office/drawing/2014/main" id="{B02D0D9F-FDAD-BE1F-D991-EDECDBBBAB19}"/>
              </a:ext>
            </a:extLst>
          </p:cNvPr>
          <p:cNvSpPr txBox="1"/>
          <p:nvPr/>
        </p:nvSpPr>
        <p:spPr>
          <a:xfrm>
            <a:off x="143150" y="4503725"/>
            <a:ext cx="8781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a:ea typeface="Roboto"/>
                <a:cs typeface="Roboto"/>
                <a:sym typeface="Roboto"/>
              </a:rPr>
              <a:t>Data will shown </a:t>
            </a:r>
            <a:r>
              <a:rPr lang="en" b="1" dirty="0">
                <a:latin typeface="Roboto"/>
                <a:ea typeface="Roboto"/>
                <a:cs typeface="Roboto"/>
                <a:sym typeface="Roboto"/>
              </a:rPr>
              <a:t>Month to Date </a:t>
            </a:r>
            <a:r>
              <a:rPr lang="en" dirty="0">
                <a:latin typeface="Roboto"/>
                <a:ea typeface="Roboto"/>
                <a:cs typeface="Roboto"/>
                <a:sym typeface="Roboto"/>
              </a:rPr>
              <a:t>revenue based on product category for 3 months (Oct, Nov, Dec 2022) which each month only containing 31 days (1 - 31).</a:t>
            </a:r>
            <a:endParaRPr dirty="0">
              <a:latin typeface="Roboto"/>
              <a:ea typeface="Roboto"/>
              <a:cs typeface="Roboto"/>
              <a:sym typeface="Roboto"/>
            </a:endParaRPr>
          </a:p>
        </p:txBody>
      </p:sp>
      <p:pic>
        <p:nvPicPr>
          <p:cNvPr id="6" name="Google Shape;160;p24">
            <a:extLst>
              <a:ext uri="{FF2B5EF4-FFF2-40B4-BE49-F238E27FC236}">
                <a16:creationId xmlns:a16="http://schemas.microsoft.com/office/drawing/2014/main" id="{75261976-2944-3C6F-626C-0331E12DF334}"/>
              </a:ext>
            </a:extLst>
          </p:cNvPr>
          <p:cNvPicPr preferRelativeResize="0"/>
          <p:nvPr/>
        </p:nvPicPr>
        <p:blipFill>
          <a:blip r:embed="rId2">
            <a:alphaModFix/>
          </a:blip>
          <a:stretch>
            <a:fillRect/>
          </a:stretch>
        </p:blipFill>
        <p:spPr>
          <a:xfrm>
            <a:off x="98250" y="1076604"/>
            <a:ext cx="1987801" cy="1171150"/>
          </a:xfrm>
          <a:prstGeom prst="rect">
            <a:avLst/>
          </a:prstGeom>
          <a:noFill/>
          <a:ln w="9525" cap="flat" cmpd="sng">
            <a:solidFill>
              <a:srgbClr val="000000"/>
            </a:solidFill>
            <a:prstDash val="solid"/>
            <a:round/>
            <a:headEnd type="none" w="sm" len="sm"/>
            <a:tailEnd type="none" w="sm" len="sm"/>
          </a:ln>
        </p:spPr>
      </p:pic>
      <p:sp>
        <p:nvSpPr>
          <p:cNvPr id="15" name="Google Shape;162;p24">
            <a:extLst>
              <a:ext uri="{FF2B5EF4-FFF2-40B4-BE49-F238E27FC236}">
                <a16:creationId xmlns:a16="http://schemas.microsoft.com/office/drawing/2014/main" id="{3EBD7987-E030-0C1F-5394-A9533EF0353E}"/>
              </a:ext>
            </a:extLst>
          </p:cNvPr>
          <p:cNvSpPr txBox="1">
            <a:spLocks/>
          </p:cNvSpPr>
          <p:nvPr/>
        </p:nvSpPr>
        <p:spPr>
          <a:xfrm>
            <a:off x="98250" y="16350"/>
            <a:ext cx="1514400" cy="6027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r>
              <a:rPr lang="en-ID" b="1" dirty="0"/>
              <a:t>QUESTION 6</a:t>
            </a:r>
          </a:p>
        </p:txBody>
      </p:sp>
      <p:pic>
        <p:nvPicPr>
          <p:cNvPr id="4" name="Picture 3">
            <a:extLst>
              <a:ext uri="{FF2B5EF4-FFF2-40B4-BE49-F238E27FC236}">
                <a16:creationId xmlns:a16="http://schemas.microsoft.com/office/drawing/2014/main" id="{E9682621-E350-20E7-3197-4028EF413ABB}"/>
              </a:ext>
            </a:extLst>
          </p:cNvPr>
          <p:cNvPicPr>
            <a:picLocks noChangeAspect="1"/>
          </p:cNvPicPr>
          <p:nvPr/>
        </p:nvPicPr>
        <p:blipFill>
          <a:blip r:embed="rId3"/>
          <a:stretch>
            <a:fillRect/>
          </a:stretch>
        </p:blipFill>
        <p:spPr>
          <a:xfrm>
            <a:off x="2233992" y="968189"/>
            <a:ext cx="6761010" cy="3445156"/>
          </a:xfrm>
          <a:prstGeom prst="rect">
            <a:avLst/>
          </a:prstGeom>
        </p:spPr>
      </p:pic>
    </p:spTree>
    <p:extLst>
      <p:ext uri="{BB962C8B-B14F-4D97-AF65-F5344CB8AC3E}">
        <p14:creationId xmlns:p14="http://schemas.microsoft.com/office/powerpoint/2010/main" val="1222468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dirty="0"/>
              <a:t>QUESTION 7</a:t>
            </a:r>
            <a:r>
              <a:rPr lang="en" dirty="0"/>
              <a:t>- SQL SYNTAX</a:t>
            </a:r>
            <a:endParaRPr dirty="0"/>
          </a:p>
        </p:txBody>
      </p:sp>
      <p:sp>
        <p:nvSpPr>
          <p:cNvPr id="192" name="Google Shape;192;p28"/>
          <p:cNvSpPr txBox="1"/>
          <p:nvPr/>
        </p:nvSpPr>
        <p:spPr>
          <a:xfrm>
            <a:off x="7338325" y="295950"/>
            <a:ext cx="1727100" cy="323100"/>
          </a:xfrm>
          <a:prstGeom prst="rect">
            <a:avLst/>
          </a:prstGeom>
          <a:solidFill>
            <a:srgbClr val="FFFF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u="sng">
                <a:solidFill>
                  <a:schemeClr val="hlink"/>
                </a:solidFill>
                <a:latin typeface="Roboto"/>
                <a:ea typeface="Roboto"/>
                <a:cs typeface="Roboto"/>
                <a:sym typeface="Roboto"/>
                <a:hlinkClick r:id="rId3"/>
              </a:rPr>
              <a:t>Click Here to Open Query Link</a:t>
            </a:r>
            <a:endParaRPr sz="900">
              <a:latin typeface="Roboto"/>
              <a:ea typeface="Roboto"/>
              <a:cs typeface="Roboto"/>
              <a:sym typeface="Roboto"/>
            </a:endParaRPr>
          </a:p>
        </p:txBody>
      </p:sp>
      <p:sp>
        <p:nvSpPr>
          <p:cNvPr id="193" name="Google Shape;193;p28"/>
          <p:cNvSpPr txBox="1"/>
          <p:nvPr/>
        </p:nvSpPr>
        <p:spPr>
          <a:xfrm>
            <a:off x="0" y="697683"/>
            <a:ext cx="9144000" cy="3924121"/>
          </a:xfrm>
          <a:prstGeom prst="rect">
            <a:avLst/>
          </a:prstGeom>
          <a:solidFill>
            <a:schemeClr val="lt1"/>
          </a:solidFill>
          <a:ln>
            <a:noFill/>
          </a:ln>
        </p:spPr>
        <p:txBody>
          <a:bodyPr spcFirstLastPara="1" wrap="square" lIns="91425" tIns="91425" rIns="91425" bIns="91425" anchor="t" anchorCtr="0">
            <a:spAutoFit/>
          </a:bodyPr>
          <a:lstStyle/>
          <a:p>
            <a:r>
              <a:rPr lang="en-US" sz="900" b="0" dirty="0">
                <a:solidFill>
                  <a:srgbClr val="D81B60"/>
                </a:solidFill>
                <a:effectLst/>
                <a:latin typeface="Roboto Mono" panose="00000009000000000000" pitchFamily="49" charset="0"/>
              </a:rPr>
              <a:t>#QUESTION-7 Find monthly growth of TPO (# of completed orders) and TPV (# of revenue) in percentage breakdown by product categories and analyze the monthly growth to gain insight (time frame Jan 2019 - </a:t>
            </a:r>
            <a:r>
              <a:rPr lang="en-US" sz="900" dirty="0">
                <a:solidFill>
                  <a:srgbClr val="D81B60"/>
                </a:solidFill>
                <a:latin typeface="Roboto Mono" panose="00000009000000000000" pitchFamily="49" charset="0"/>
              </a:rPr>
              <a:t>Dec</a:t>
            </a:r>
            <a:r>
              <a:rPr lang="en-US" sz="900" b="0" dirty="0">
                <a:solidFill>
                  <a:srgbClr val="D81B60"/>
                </a:solidFill>
                <a:effectLst/>
                <a:latin typeface="Roboto Mono" panose="00000009000000000000" pitchFamily="49" charset="0"/>
              </a:rPr>
              <a:t> 2022). Ordered by time </a:t>
            </a:r>
            <a:r>
              <a:rPr lang="en-US" sz="900" b="0" dirty="0" err="1">
                <a:solidFill>
                  <a:srgbClr val="D81B60"/>
                </a:solidFill>
                <a:effectLst/>
                <a:latin typeface="Roboto Mono" panose="00000009000000000000" pitchFamily="49" charset="0"/>
              </a:rPr>
              <a:t>descendingly</a:t>
            </a:r>
            <a:r>
              <a:rPr lang="en-US" sz="900" b="0" dirty="0">
                <a:solidFill>
                  <a:srgbClr val="D81B60"/>
                </a:solidFill>
                <a:effectLst/>
                <a:latin typeface="Roboto Mono" panose="00000009000000000000" pitchFamily="49" charset="0"/>
              </a:rPr>
              <a:t>.</a:t>
            </a:r>
            <a:endParaRPr lang="en-US" sz="900" b="0" dirty="0">
              <a:solidFill>
                <a:srgbClr val="3A474E"/>
              </a:solidFill>
              <a:effectLst/>
              <a:latin typeface="Roboto Mono" panose="00000009000000000000" pitchFamily="49" charset="0"/>
            </a:endParaRPr>
          </a:p>
          <a:p>
            <a:r>
              <a:rPr lang="en-US" sz="900" b="0" dirty="0">
                <a:solidFill>
                  <a:srgbClr val="3367D6"/>
                </a:solidFill>
                <a:effectLst/>
                <a:latin typeface="Roboto Mono" panose="00000009000000000000" pitchFamily="49" charset="0"/>
              </a:rPr>
              <a:t>WITH</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monthly_recap</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AS</a:t>
            </a:r>
            <a:r>
              <a:rPr lang="en-US" sz="900" b="0" dirty="0">
                <a:solidFill>
                  <a:srgbClr val="3A474E"/>
                </a:solidFill>
                <a:effectLst/>
                <a:latin typeface="Roboto Mono" panose="00000009000000000000" pitchFamily="49" charset="0"/>
              </a:rPr>
              <a:t> </a:t>
            </a:r>
          </a:p>
          <a:p>
            <a:r>
              <a:rPr lang="en-US" sz="900" b="0" dirty="0">
                <a:solidFill>
                  <a:srgbClr val="37474F"/>
                </a:solidFill>
                <a:effectLst/>
                <a:latin typeface="Roboto Mono" panose="00000009000000000000" pitchFamily="49" charset="0"/>
              </a:rPr>
              <a:t>(</a:t>
            </a:r>
            <a:r>
              <a:rPr lang="en-US" sz="900" b="0" dirty="0">
                <a:solidFill>
                  <a:srgbClr val="3367D6"/>
                </a:solidFill>
                <a:effectLst/>
                <a:latin typeface="Roboto Mono" panose="00000009000000000000" pitchFamily="49" charset="0"/>
              </a:rPr>
              <a:t>SELECT</a:t>
            </a:r>
            <a:endParaRPr lang="en-US" sz="900" b="0" dirty="0">
              <a:solidFill>
                <a:srgbClr val="3A474E"/>
              </a:solidFill>
              <a:effectLst/>
              <a:latin typeface="Roboto Mono" panose="00000009000000000000" pitchFamily="49" charset="0"/>
            </a:endParaRPr>
          </a:p>
          <a:p>
            <a:r>
              <a:rPr lang="en-US" sz="900" b="0" dirty="0">
                <a:solidFill>
                  <a:srgbClr val="3367D6"/>
                </a:solidFill>
                <a:effectLst/>
                <a:latin typeface="Roboto Mono" panose="00000009000000000000" pitchFamily="49" charset="0"/>
              </a:rPr>
              <a:t>DATE_TRUNC</a:t>
            </a:r>
            <a:r>
              <a:rPr lang="en-US" sz="900" b="0" dirty="0">
                <a:solidFill>
                  <a:srgbClr val="37474F"/>
                </a:solidFill>
                <a:effectLst/>
                <a:latin typeface="Roboto Mono" panose="00000009000000000000" pitchFamily="49" charset="0"/>
              </a:rPr>
              <a:t>(</a:t>
            </a:r>
            <a:r>
              <a:rPr lang="en-US" sz="900" b="0" dirty="0">
                <a:solidFill>
                  <a:srgbClr val="3367D6"/>
                </a:solidFill>
                <a:effectLst/>
                <a:latin typeface="Roboto Mono" panose="00000009000000000000" pitchFamily="49" charset="0"/>
              </a:rPr>
              <a:t>DATE</a:t>
            </a:r>
            <a:r>
              <a:rPr lang="en-US" sz="900" b="0" dirty="0">
                <a:solidFill>
                  <a:srgbClr val="37474F"/>
                </a:solidFill>
                <a:effectLst/>
                <a:latin typeface="Roboto Mono" panose="00000009000000000000" pitchFamily="49" charset="0"/>
              </a:rPr>
              <a:t>(</a:t>
            </a:r>
            <a:r>
              <a:rPr lang="en-US" sz="900" b="0" dirty="0" err="1">
                <a:solidFill>
                  <a:srgbClr val="000000"/>
                </a:solidFill>
                <a:effectLst/>
                <a:latin typeface="Roboto Mono" panose="00000009000000000000" pitchFamily="49" charset="0"/>
              </a:rPr>
              <a:t>order_items.created_at</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a:t>
            </a:r>
            <a:r>
              <a:rPr lang="en-US" sz="900" b="0" dirty="0">
                <a:solidFill>
                  <a:srgbClr val="000000"/>
                </a:solidFill>
                <a:effectLst/>
                <a:latin typeface="Roboto Mono" panose="00000009000000000000" pitchFamily="49" charset="0"/>
              </a:rPr>
              <a:t>month</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AS</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date</a:t>
            </a:r>
            <a:r>
              <a:rPr lang="en-US" sz="900" b="0" dirty="0">
                <a:solidFill>
                  <a:srgbClr val="3A474E"/>
                </a:solidFill>
                <a:effectLst/>
                <a:latin typeface="Roboto Mono" panose="00000009000000000000" pitchFamily="49" charset="0"/>
              </a:rPr>
              <a:t>,</a:t>
            </a:r>
          </a:p>
          <a:p>
            <a:r>
              <a:rPr lang="en-US" sz="900" b="0" dirty="0" err="1">
                <a:solidFill>
                  <a:srgbClr val="000000"/>
                </a:solidFill>
                <a:effectLst/>
                <a:latin typeface="Roboto Mono" panose="00000009000000000000" pitchFamily="49" charset="0"/>
              </a:rPr>
              <a:t>inventory_items.product_category</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AS</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product_categories</a:t>
            </a:r>
            <a:r>
              <a:rPr lang="en-US" sz="900" b="0" dirty="0">
                <a:solidFill>
                  <a:srgbClr val="3A474E"/>
                </a:solidFill>
                <a:effectLst/>
                <a:latin typeface="Roboto Mono" panose="00000009000000000000" pitchFamily="49" charset="0"/>
              </a:rPr>
              <a:t>,</a:t>
            </a:r>
          </a:p>
          <a:p>
            <a:r>
              <a:rPr lang="en-US" sz="900" b="0" dirty="0">
                <a:solidFill>
                  <a:srgbClr val="3367D6"/>
                </a:solidFill>
                <a:effectLst/>
                <a:latin typeface="Roboto Mono" panose="00000009000000000000" pitchFamily="49" charset="0"/>
              </a:rPr>
              <a:t>COUNT</a:t>
            </a:r>
            <a:r>
              <a:rPr lang="en-US" sz="900" b="0" dirty="0">
                <a:solidFill>
                  <a:srgbClr val="37474F"/>
                </a:solidFill>
                <a:effectLst/>
                <a:latin typeface="Roboto Mono" panose="00000009000000000000" pitchFamily="49" charset="0"/>
              </a:rPr>
              <a:t>(</a:t>
            </a:r>
            <a:r>
              <a:rPr lang="en-US" sz="900" b="0" dirty="0">
                <a:solidFill>
                  <a:srgbClr val="000000"/>
                </a:solidFill>
                <a:effectLst/>
                <a:latin typeface="Roboto Mono" panose="00000009000000000000" pitchFamily="49" charset="0"/>
              </a:rPr>
              <a:t>order_items.id</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AS</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order_qty</a:t>
            </a:r>
            <a:r>
              <a:rPr lang="en-US" sz="900" b="0" dirty="0">
                <a:solidFill>
                  <a:srgbClr val="3A474E"/>
                </a:solidFill>
                <a:effectLst/>
                <a:latin typeface="Roboto Mono" panose="00000009000000000000" pitchFamily="49" charset="0"/>
              </a:rPr>
              <a:t>,</a:t>
            </a:r>
          </a:p>
          <a:p>
            <a:r>
              <a:rPr lang="en-US" sz="900" b="0" dirty="0">
                <a:solidFill>
                  <a:srgbClr val="3367D6"/>
                </a:solidFill>
                <a:effectLst/>
                <a:latin typeface="Roboto Mono" panose="00000009000000000000" pitchFamily="49" charset="0"/>
              </a:rPr>
              <a:t>ROUND</a:t>
            </a:r>
            <a:r>
              <a:rPr lang="en-US" sz="900" b="0" dirty="0">
                <a:solidFill>
                  <a:srgbClr val="37474F"/>
                </a:solidFill>
                <a:effectLst/>
                <a:latin typeface="Roboto Mono" panose="00000009000000000000" pitchFamily="49" charset="0"/>
              </a:rPr>
              <a:t>(</a:t>
            </a:r>
            <a:r>
              <a:rPr lang="en-US" sz="900" b="0" dirty="0">
                <a:solidFill>
                  <a:srgbClr val="3367D6"/>
                </a:solidFill>
                <a:effectLst/>
                <a:latin typeface="Roboto Mono" panose="00000009000000000000" pitchFamily="49" charset="0"/>
              </a:rPr>
              <a:t>SUM</a:t>
            </a:r>
            <a:r>
              <a:rPr lang="en-US" sz="900" b="0" dirty="0">
                <a:solidFill>
                  <a:srgbClr val="37474F"/>
                </a:solidFill>
                <a:effectLst/>
                <a:latin typeface="Roboto Mono" panose="00000009000000000000" pitchFamily="49" charset="0"/>
              </a:rPr>
              <a:t>(</a:t>
            </a:r>
            <a:r>
              <a:rPr lang="en-US" sz="900" b="0" dirty="0" err="1">
                <a:solidFill>
                  <a:srgbClr val="000000"/>
                </a:solidFill>
                <a:effectLst/>
                <a:latin typeface="Roboto Mono" panose="00000009000000000000" pitchFamily="49" charset="0"/>
              </a:rPr>
              <a:t>order_items.sale_price</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a:t>
            </a:r>
            <a:r>
              <a:rPr lang="en-US" sz="900" b="0" dirty="0">
                <a:solidFill>
                  <a:srgbClr val="F4511E"/>
                </a:solidFill>
                <a:effectLst/>
                <a:latin typeface="Roboto Mono" panose="00000009000000000000" pitchFamily="49" charset="0"/>
              </a:rPr>
              <a:t>2</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AS</a:t>
            </a:r>
            <a:r>
              <a:rPr lang="en-US" sz="900" b="0" dirty="0">
                <a:solidFill>
                  <a:srgbClr val="3A474E"/>
                </a:solidFill>
                <a:effectLst/>
                <a:latin typeface="Roboto Mono" panose="00000009000000000000" pitchFamily="49" charset="0"/>
              </a:rPr>
              <a:t> </a:t>
            </a:r>
            <a:r>
              <a:rPr lang="en-US" sz="900" b="0" dirty="0">
                <a:solidFill>
                  <a:srgbClr val="000000"/>
                </a:solidFill>
                <a:effectLst/>
                <a:latin typeface="Roboto Mono" panose="00000009000000000000" pitchFamily="49" charset="0"/>
              </a:rPr>
              <a:t>revenue</a:t>
            </a:r>
            <a:endParaRPr lang="en-US" sz="900" b="0" dirty="0">
              <a:solidFill>
                <a:srgbClr val="3A474E"/>
              </a:solidFill>
              <a:effectLst/>
              <a:latin typeface="Roboto Mono" panose="00000009000000000000" pitchFamily="49" charset="0"/>
            </a:endParaRPr>
          </a:p>
          <a:p>
            <a:r>
              <a:rPr lang="en-US" sz="900" b="0" dirty="0">
                <a:solidFill>
                  <a:srgbClr val="3367D6"/>
                </a:solidFill>
                <a:effectLst/>
                <a:latin typeface="Roboto Mono" panose="00000009000000000000" pitchFamily="49" charset="0"/>
              </a:rPr>
              <a:t>FROM</a:t>
            </a:r>
            <a:r>
              <a:rPr lang="en-US" sz="900" b="0" dirty="0">
                <a:solidFill>
                  <a:srgbClr val="3A474E"/>
                </a:solidFill>
                <a:effectLst/>
                <a:latin typeface="Roboto Mono" panose="00000009000000000000" pitchFamily="49" charset="0"/>
              </a:rPr>
              <a:t> </a:t>
            </a:r>
            <a:r>
              <a:rPr lang="en-US" sz="900" b="0" dirty="0">
                <a:solidFill>
                  <a:srgbClr val="0D904F"/>
                </a:solidFill>
                <a:effectLst/>
                <a:latin typeface="Roboto Mono" panose="00000009000000000000" pitchFamily="49" charset="0"/>
              </a:rPr>
              <a:t>`</a:t>
            </a:r>
            <a:r>
              <a:rPr lang="en-US" sz="900" b="0" dirty="0" err="1">
                <a:solidFill>
                  <a:srgbClr val="0D904F"/>
                </a:solidFill>
                <a:effectLst/>
                <a:latin typeface="Roboto Mono" panose="00000009000000000000" pitchFamily="49" charset="0"/>
              </a:rPr>
              <a:t>bigquery</a:t>
            </a:r>
            <a:r>
              <a:rPr lang="en-US" sz="900" b="0" dirty="0">
                <a:solidFill>
                  <a:srgbClr val="0D904F"/>
                </a:solidFill>
                <a:effectLst/>
                <a:latin typeface="Roboto Mono" panose="00000009000000000000" pitchFamily="49" charset="0"/>
              </a:rPr>
              <a:t>-public-</a:t>
            </a:r>
            <a:r>
              <a:rPr lang="en-US" sz="900" b="0" dirty="0" err="1">
                <a:solidFill>
                  <a:srgbClr val="0D904F"/>
                </a:solidFill>
                <a:effectLst/>
                <a:latin typeface="Roboto Mono" panose="00000009000000000000" pitchFamily="49" charset="0"/>
              </a:rPr>
              <a:t>data.thelook_ecommerce.order_items</a:t>
            </a:r>
            <a:r>
              <a:rPr lang="en-US" sz="900" b="0" dirty="0">
                <a:solidFill>
                  <a:srgbClr val="0D90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order_items</a:t>
            </a:r>
            <a:endParaRPr lang="en-US" sz="900" b="0" dirty="0">
              <a:solidFill>
                <a:srgbClr val="3A474E"/>
              </a:solidFill>
              <a:effectLst/>
              <a:latin typeface="Roboto Mono" panose="00000009000000000000" pitchFamily="49" charset="0"/>
            </a:endParaRPr>
          </a:p>
          <a:p>
            <a:r>
              <a:rPr lang="en-US" sz="900" b="0" dirty="0">
                <a:solidFill>
                  <a:srgbClr val="3367D6"/>
                </a:solidFill>
                <a:effectLst/>
                <a:latin typeface="Roboto Mono" panose="00000009000000000000" pitchFamily="49" charset="0"/>
              </a:rPr>
              <a:t>INNER</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JOIN</a:t>
            </a:r>
            <a:r>
              <a:rPr lang="en-US" sz="900" b="0" dirty="0">
                <a:solidFill>
                  <a:srgbClr val="3A474E"/>
                </a:solidFill>
                <a:effectLst/>
                <a:latin typeface="Roboto Mono" panose="00000009000000000000" pitchFamily="49" charset="0"/>
              </a:rPr>
              <a:t> </a:t>
            </a:r>
            <a:r>
              <a:rPr lang="en-US" sz="900" b="0" dirty="0">
                <a:solidFill>
                  <a:srgbClr val="0D904F"/>
                </a:solidFill>
                <a:effectLst/>
                <a:latin typeface="Roboto Mono" panose="00000009000000000000" pitchFamily="49" charset="0"/>
              </a:rPr>
              <a:t>`</a:t>
            </a:r>
            <a:r>
              <a:rPr lang="en-US" sz="900" b="0" dirty="0" err="1">
                <a:solidFill>
                  <a:srgbClr val="0D904F"/>
                </a:solidFill>
                <a:effectLst/>
                <a:latin typeface="Roboto Mono" panose="00000009000000000000" pitchFamily="49" charset="0"/>
              </a:rPr>
              <a:t>bigquery</a:t>
            </a:r>
            <a:r>
              <a:rPr lang="en-US" sz="900" b="0" dirty="0">
                <a:solidFill>
                  <a:srgbClr val="0D904F"/>
                </a:solidFill>
                <a:effectLst/>
                <a:latin typeface="Roboto Mono" panose="00000009000000000000" pitchFamily="49" charset="0"/>
              </a:rPr>
              <a:t>-public-</a:t>
            </a:r>
            <a:r>
              <a:rPr lang="en-US" sz="900" b="0" dirty="0" err="1">
                <a:solidFill>
                  <a:srgbClr val="0D904F"/>
                </a:solidFill>
                <a:effectLst/>
                <a:latin typeface="Roboto Mono" panose="00000009000000000000" pitchFamily="49" charset="0"/>
              </a:rPr>
              <a:t>data.thelook_ecommerce.inventory_items</a:t>
            </a:r>
            <a:r>
              <a:rPr lang="en-US" sz="900" b="0" dirty="0">
                <a:solidFill>
                  <a:srgbClr val="0D90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inventory_items</a:t>
            </a:r>
            <a:endParaRPr lang="en-US" sz="900" b="0" dirty="0">
              <a:solidFill>
                <a:srgbClr val="3A474E"/>
              </a:solidFill>
              <a:effectLst/>
              <a:latin typeface="Roboto Mono" panose="00000009000000000000" pitchFamily="49" charset="0"/>
            </a:endParaRPr>
          </a:p>
          <a:p>
            <a:r>
              <a:rPr lang="en-US" sz="900" b="0" dirty="0">
                <a:solidFill>
                  <a:srgbClr val="3367D6"/>
                </a:solidFill>
                <a:effectLst/>
                <a:latin typeface="Roboto Mono" panose="00000009000000000000" pitchFamily="49" charset="0"/>
              </a:rPr>
              <a:t>ON</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order_items.inventory_item_id</a:t>
            </a:r>
            <a:r>
              <a:rPr lang="en-US" sz="900" b="0" dirty="0">
                <a:solidFill>
                  <a:srgbClr val="3A474E"/>
                </a:solidFill>
                <a:effectLst/>
                <a:latin typeface="Roboto Mono" panose="00000009000000000000" pitchFamily="49" charset="0"/>
              </a:rPr>
              <a:t> = </a:t>
            </a:r>
            <a:r>
              <a:rPr lang="en-US" sz="900" b="0" dirty="0">
                <a:solidFill>
                  <a:srgbClr val="000000"/>
                </a:solidFill>
                <a:effectLst/>
                <a:latin typeface="Roboto Mono" panose="00000009000000000000" pitchFamily="49" charset="0"/>
              </a:rPr>
              <a:t>inventory_items.id</a:t>
            </a:r>
            <a:endParaRPr lang="en-US" sz="900" b="0" dirty="0">
              <a:solidFill>
                <a:srgbClr val="3A474E"/>
              </a:solidFill>
              <a:effectLst/>
              <a:latin typeface="Roboto Mono" panose="00000009000000000000" pitchFamily="49" charset="0"/>
            </a:endParaRPr>
          </a:p>
          <a:p>
            <a:r>
              <a:rPr lang="en-US" sz="900" b="0" dirty="0">
                <a:solidFill>
                  <a:srgbClr val="3367D6"/>
                </a:solidFill>
                <a:effectLst/>
                <a:latin typeface="Roboto Mono" panose="00000009000000000000" pitchFamily="49" charset="0"/>
              </a:rPr>
              <a:t>WHERE</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DATE</a:t>
            </a:r>
            <a:r>
              <a:rPr lang="en-US" sz="900" b="0" dirty="0">
                <a:solidFill>
                  <a:srgbClr val="37474F"/>
                </a:solidFill>
                <a:effectLst/>
                <a:latin typeface="Roboto Mono" panose="00000009000000000000" pitchFamily="49" charset="0"/>
              </a:rPr>
              <a:t>(</a:t>
            </a:r>
            <a:r>
              <a:rPr lang="en-US" sz="900" b="0" dirty="0" err="1">
                <a:solidFill>
                  <a:srgbClr val="000000"/>
                </a:solidFill>
                <a:effectLst/>
                <a:latin typeface="Roboto Mono" panose="00000009000000000000" pitchFamily="49" charset="0"/>
              </a:rPr>
              <a:t>order_items.created_at</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BETWEEN</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DATE</a:t>
            </a:r>
            <a:r>
              <a:rPr lang="en-US" sz="900" b="0" dirty="0">
                <a:solidFill>
                  <a:srgbClr val="37474F"/>
                </a:solidFill>
                <a:effectLst/>
                <a:latin typeface="Roboto Mono" panose="00000009000000000000" pitchFamily="49" charset="0"/>
              </a:rPr>
              <a:t>(</a:t>
            </a:r>
            <a:r>
              <a:rPr lang="en-US" sz="900" b="0" dirty="0">
                <a:solidFill>
                  <a:srgbClr val="F4511E"/>
                </a:solidFill>
                <a:effectLst/>
                <a:latin typeface="Roboto Mono" panose="00000009000000000000" pitchFamily="49" charset="0"/>
              </a:rPr>
              <a:t>2019</a:t>
            </a:r>
            <a:r>
              <a:rPr lang="en-US" sz="900" b="0" dirty="0">
                <a:solidFill>
                  <a:srgbClr val="3A474E"/>
                </a:solidFill>
                <a:effectLst/>
                <a:latin typeface="Roboto Mono" panose="00000009000000000000" pitchFamily="49" charset="0"/>
              </a:rPr>
              <a:t>,</a:t>
            </a:r>
            <a:r>
              <a:rPr lang="en-US" sz="900" b="0" dirty="0">
                <a:solidFill>
                  <a:srgbClr val="F4511E"/>
                </a:solidFill>
                <a:effectLst/>
                <a:latin typeface="Roboto Mono" panose="00000009000000000000" pitchFamily="49" charset="0"/>
              </a:rPr>
              <a:t>01</a:t>
            </a:r>
            <a:r>
              <a:rPr lang="en-US" sz="900" b="0" dirty="0">
                <a:solidFill>
                  <a:srgbClr val="3A474E"/>
                </a:solidFill>
                <a:effectLst/>
                <a:latin typeface="Roboto Mono" panose="00000009000000000000" pitchFamily="49" charset="0"/>
              </a:rPr>
              <a:t>,</a:t>
            </a:r>
            <a:r>
              <a:rPr lang="en-US" sz="900" b="0" dirty="0">
                <a:solidFill>
                  <a:srgbClr val="F4511E"/>
                </a:solidFill>
                <a:effectLst/>
                <a:latin typeface="Roboto Mono" panose="00000009000000000000" pitchFamily="49" charset="0"/>
              </a:rPr>
              <a:t>01</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AND</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DATE</a:t>
            </a:r>
            <a:r>
              <a:rPr lang="en-US" sz="900" b="0" dirty="0">
                <a:solidFill>
                  <a:srgbClr val="37474F"/>
                </a:solidFill>
                <a:effectLst/>
                <a:latin typeface="Roboto Mono" panose="00000009000000000000" pitchFamily="49" charset="0"/>
              </a:rPr>
              <a:t>(</a:t>
            </a:r>
            <a:r>
              <a:rPr lang="en-US" sz="900" b="0" dirty="0">
                <a:solidFill>
                  <a:srgbClr val="F4511E"/>
                </a:solidFill>
                <a:effectLst/>
                <a:latin typeface="Roboto Mono" panose="00000009000000000000" pitchFamily="49" charset="0"/>
              </a:rPr>
              <a:t>2022</a:t>
            </a:r>
            <a:r>
              <a:rPr lang="en-US" sz="900" b="0" dirty="0">
                <a:solidFill>
                  <a:srgbClr val="3A474E"/>
                </a:solidFill>
                <a:effectLst/>
                <a:latin typeface="Roboto Mono" panose="00000009000000000000" pitchFamily="49" charset="0"/>
              </a:rPr>
              <a:t>,</a:t>
            </a:r>
            <a:r>
              <a:rPr lang="en-US" sz="900" b="0" dirty="0">
                <a:solidFill>
                  <a:srgbClr val="F4511E"/>
                </a:solidFill>
                <a:effectLst/>
                <a:latin typeface="Roboto Mono" panose="00000009000000000000" pitchFamily="49" charset="0"/>
              </a:rPr>
              <a:t>12</a:t>
            </a:r>
            <a:r>
              <a:rPr lang="en-US" sz="900" b="0" dirty="0">
                <a:solidFill>
                  <a:srgbClr val="3A474E"/>
                </a:solidFill>
                <a:effectLst/>
                <a:latin typeface="Roboto Mono" panose="00000009000000000000" pitchFamily="49" charset="0"/>
              </a:rPr>
              <a:t>,</a:t>
            </a:r>
            <a:r>
              <a:rPr lang="en-US" sz="900" b="0" dirty="0">
                <a:solidFill>
                  <a:srgbClr val="F4511E"/>
                </a:solidFill>
                <a:effectLst/>
                <a:latin typeface="Roboto Mono" panose="00000009000000000000" pitchFamily="49" charset="0"/>
              </a:rPr>
              <a:t>31</a:t>
            </a:r>
            <a:r>
              <a:rPr lang="en-US" sz="900" b="0" dirty="0">
                <a:solidFill>
                  <a:srgbClr val="37474F"/>
                </a:solidFill>
                <a:effectLst/>
                <a:latin typeface="Roboto Mono" panose="00000009000000000000" pitchFamily="49" charset="0"/>
              </a:rPr>
              <a:t>)</a:t>
            </a:r>
            <a:endParaRPr lang="en-US" sz="900" b="0" dirty="0">
              <a:solidFill>
                <a:srgbClr val="3A474E"/>
              </a:solidFill>
              <a:effectLst/>
              <a:latin typeface="Roboto Mono" panose="00000009000000000000" pitchFamily="49" charset="0"/>
            </a:endParaRPr>
          </a:p>
          <a:p>
            <a:r>
              <a:rPr lang="en-US" sz="900" b="0" dirty="0">
                <a:solidFill>
                  <a:srgbClr val="3367D6"/>
                </a:solidFill>
                <a:effectLst/>
                <a:latin typeface="Roboto Mono" panose="00000009000000000000" pitchFamily="49" charset="0"/>
              </a:rPr>
              <a:t>AND</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order_items.status</a:t>
            </a:r>
            <a:r>
              <a:rPr lang="en-US" sz="900" b="0" dirty="0">
                <a:solidFill>
                  <a:srgbClr val="3A474E"/>
                </a:solidFill>
                <a:effectLst/>
                <a:latin typeface="Roboto Mono" panose="00000009000000000000" pitchFamily="49" charset="0"/>
              </a:rPr>
              <a:t> = </a:t>
            </a:r>
            <a:r>
              <a:rPr lang="en-US" sz="900" b="0" dirty="0">
                <a:solidFill>
                  <a:srgbClr val="0D904F"/>
                </a:solidFill>
                <a:effectLst/>
                <a:latin typeface="Roboto Mono" panose="00000009000000000000" pitchFamily="49" charset="0"/>
              </a:rPr>
              <a:t>'Complete'</a:t>
            </a:r>
            <a:endParaRPr lang="en-US" sz="900" b="0" dirty="0">
              <a:solidFill>
                <a:srgbClr val="3A474E"/>
              </a:solidFill>
              <a:effectLst/>
              <a:latin typeface="Roboto Mono" panose="00000009000000000000" pitchFamily="49" charset="0"/>
            </a:endParaRPr>
          </a:p>
          <a:p>
            <a:r>
              <a:rPr lang="en-US" sz="900" b="0" dirty="0">
                <a:solidFill>
                  <a:srgbClr val="3367D6"/>
                </a:solidFill>
                <a:effectLst/>
                <a:latin typeface="Roboto Mono" panose="00000009000000000000" pitchFamily="49" charset="0"/>
              </a:rPr>
              <a:t>GROUP</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BY</a:t>
            </a:r>
            <a:r>
              <a:rPr lang="en-US" sz="900" b="0" dirty="0">
                <a:solidFill>
                  <a:srgbClr val="3A474E"/>
                </a:solidFill>
                <a:effectLst/>
                <a:latin typeface="Roboto Mono" panose="00000009000000000000" pitchFamily="49" charset="0"/>
              </a:rPr>
              <a:t> </a:t>
            </a:r>
            <a:r>
              <a:rPr lang="en-US" sz="900" b="0" dirty="0">
                <a:solidFill>
                  <a:srgbClr val="F4511E"/>
                </a:solidFill>
                <a:effectLst/>
                <a:latin typeface="Roboto Mono" panose="00000009000000000000" pitchFamily="49" charset="0"/>
              </a:rPr>
              <a:t>1</a:t>
            </a:r>
            <a:r>
              <a:rPr lang="en-US" sz="900" b="0" dirty="0">
                <a:solidFill>
                  <a:srgbClr val="3A474E"/>
                </a:solidFill>
                <a:effectLst/>
                <a:latin typeface="Roboto Mono" panose="00000009000000000000" pitchFamily="49" charset="0"/>
              </a:rPr>
              <a:t>,</a:t>
            </a:r>
            <a:r>
              <a:rPr lang="en-US" sz="900" b="0" dirty="0">
                <a:solidFill>
                  <a:srgbClr val="F4511E"/>
                </a:solidFill>
                <a:effectLst/>
                <a:latin typeface="Roboto Mono" panose="00000009000000000000" pitchFamily="49" charset="0"/>
              </a:rPr>
              <a:t>2</a:t>
            </a:r>
            <a:endParaRPr lang="en-US" sz="900" b="0" dirty="0">
              <a:solidFill>
                <a:srgbClr val="3A474E"/>
              </a:solidFill>
              <a:effectLst/>
              <a:latin typeface="Roboto Mono" panose="00000009000000000000" pitchFamily="49" charset="0"/>
            </a:endParaRPr>
          </a:p>
          <a:p>
            <a:r>
              <a:rPr lang="en-US" sz="900" b="0" dirty="0">
                <a:solidFill>
                  <a:srgbClr val="3367D6"/>
                </a:solidFill>
                <a:effectLst/>
                <a:latin typeface="Roboto Mono" panose="00000009000000000000" pitchFamily="49" charset="0"/>
              </a:rPr>
              <a:t>ORDER</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BY</a:t>
            </a:r>
            <a:r>
              <a:rPr lang="en-US" sz="900" b="0" dirty="0">
                <a:solidFill>
                  <a:srgbClr val="3A474E"/>
                </a:solidFill>
                <a:effectLst/>
                <a:latin typeface="Roboto Mono" panose="00000009000000000000" pitchFamily="49" charset="0"/>
              </a:rPr>
              <a:t> </a:t>
            </a:r>
            <a:r>
              <a:rPr lang="en-US" sz="900" b="0" dirty="0">
                <a:solidFill>
                  <a:srgbClr val="F4511E"/>
                </a:solidFill>
                <a:effectLst/>
                <a:latin typeface="Roboto Mono" panose="00000009000000000000" pitchFamily="49" charset="0"/>
              </a:rPr>
              <a:t>1</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DESC</a:t>
            </a:r>
            <a:r>
              <a:rPr lang="en-US" sz="900" b="0" dirty="0">
                <a:solidFill>
                  <a:srgbClr val="3A474E"/>
                </a:solidFill>
                <a:effectLst/>
                <a:latin typeface="Roboto Mono" panose="00000009000000000000" pitchFamily="49" charset="0"/>
              </a:rPr>
              <a:t>,</a:t>
            </a:r>
            <a:r>
              <a:rPr lang="en-US" sz="900" b="0" dirty="0">
                <a:solidFill>
                  <a:srgbClr val="F4511E"/>
                </a:solidFill>
                <a:effectLst/>
                <a:latin typeface="Roboto Mono" panose="00000009000000000000" pitchFamily="49" charset="0"/>
              </a:rPr>
              <a:t>2</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a:t>
            </a:r>
          </a:p>
          <a:p>
            <a:r>
              <a:rPr lang="en-US" sz="900" b="0" dirty="0">
                <a:solidFill>
                  <a:srgbClr val="000000"/>
                </a:solidFill>
                <a:effectLst/>
                <a:latin typeface="Roboto Mono" panose="00000009000000000000" pitchFamily="49" charset="0"/>
              </a:rPr>
              <a:t>growth</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AS</a:t>
            </a:r>
            <a:r>
              <a:rPr lang="en-US" sz="900" b="0" dirty="0">
                <a:solidFill>
                  <a:srgbClr val="37474F"/>
                </a:solidFill>
                <a:effectLst/>
                <a:latin typeface="Roboto Mono" panose="00000009000000000000" pitchFamily="49" charset="0"/>
              </a:rPr>
              <a:t>(</a:t>
            </a:r>
            <a:r>
              <a:rPr lang="en-US" sz="900" b="0" dirty="0">
                <a:solidFill>
                  <a:srgbClr val="3367D6"/>
                </a:solidFill>
                <a:effectLst/>
                <a:latin typeface="Roboto Mono" panose="00000009000000000000" pitchFamily="49" charset="0"/>
              </a:rPr>
              <a:t>SELECT</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a:t>
            </a:r>
          </a:p>
          <a:p>
            <a:r>
              <a:rPr lang="en-US" sz="900" b="0" dirty="0">
                <a:solidFill>
                  <a:srgbClr val="3367D6"/>
                </a:solidFill>
                <a:effectLst/>
                <a:latin typeface="Roboto Mono" panose="00000009000000000000" pitchFamily="49" charset="0"/>
              </a:rPr>
              <a:t>LAG</a:t>
            </a:r>
            <a:r>
              <a:rPr lang="en-US" sz="900" b="0" dirty="0">
                <a:solidFill>
                  <a:srgbClr val="37474F"/>
                </a:solidFill>
                <a:effectLst/>
                <a:latin typeface="Roboto Mono" panose="00000009000000000000" pitchFamily="49" charset="0"/>
              </a:rPr>
              <a:t>(</a:t>
            </a:r>
            <a:r>
              <a:rPr lang="en-US" sz="900" b="0" dirty="0" err="1">
                <a:solidFill>
                  <a:srgbClr val="000000"/>
                </a:solidFill>
                <a:effectLst/>
                <a:latin typeface="Roboto Mono" panose="00000009000000000000" pitchFamily="49" charset="0"/>
              </a:rPr>
              <a:t>order_qty</a:t>
            </a:r>
            <a:r>
              <a:rPr lang="en-US" sz="900" b="0" dirty="0">
                <a:solidFill>
                  <a:srgbClr val="37474F"/>
                </a:solidFill>
                <a:effectLst/>
                <a:latin typeface="Roboto Mono" panose="00000009000000000000" pitchFamily="49" charset="0"/>
              </a:rPr>
              <a:t>)</a:t>
            </a:r>
            <a:r>
              <a:rPr lang="en-US" sz="900" b="0" dirty="0">
                <a:solidFill>
                  <a:srgbClr val="3367D6"/>
                </a:solidFill>
                <a:effectLst/>
                <a:latin typeface="Roboto Mono" panose="00000009000000000000" pitchFamily="49" charset="0"/>
              </a:rPr>
              <a:t>OVER</a:t>
            </a:r>
            <a:r>
              <a:rPr lang="en-US" sz="900" b="0" dirty="0">
                <a:solidFill>
                  <a:srgbClr val="37474F"/>
                </a:solidFill>
                <a:effectLst/>
                <a:latin typeface="Roboto Mono" panose="00000009000000000000" pitchFamily="49" charset="0"/>
              </a:rPr>
              <a:t>(</a:t>
            </a:r>
            <a:r>
              <a:rPr lang="en-US" sz="900" b="0" dirty="0">
                <a:solidFill>
                  <a:srgbClr val="3367D6"/>
                </a:solidFill>
                <a:effectLst/>
                <a:latin typeface="Roboto Mono" panose="00000009000000000000" pitchFamily="49" charset="0"/>
              </a:rPr>
              <a:t>PARTITION</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BY</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product_categories</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ORDER</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BY</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date</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previous_order_qty</a:t>
            </a:r>
            <a:r>
              <a:rPr lang="en-US" sz="900" b="0" dirty="0">
                <a:solidFill>
                  <a:srgbClr val="3A474E"/>
                </a:solidFill>
                <a:effectLst/>
                <a:latin typeface="Roboto Mono" panose="00000009000000000000" pitchFamily="49" charset="0"/>
              </a:rPr>
              <a:t>,</a:t>
            </a:r>
          </a:p>
          <a:p>
            <a:r>
              <a:rPr lang="en-US" sz="900" b="0" dirty="0">
                <a:solidFill>
                  <a:srgbClr val="3367D6"/>
                </a:solidFill>
                <a:effectLst/>
                <a:latin typeface="Roboto Mono" panose="00000009000000000000" pitchFamily="49" charset="0"/>
              </a:rPr>
              <a:t>LAG</a:t>
            </a:r>
            <a:r>
              <a:rPr lang="en-US" sz="900" b="0" dirty="0">
                <a:solidFill>
                  <a:srgbClr val="37474F"/>
                </a:solidFill>
                <a:effectLst/>
                <a:latin typeface="Roboto Mono" panose="00000009000000000000" pitchFamily="49" charset="0"/>
              </a:rPr>
              <a:t>(</a:t>
            </a:r>
            <a:r>
              <a:rPr lang="en-US" sz="900" b="0" dirty="0">
                <a:solidFill>
                  <a:srgbClr val="000000"/>
                </a:solidFill>
                <a:effectLst/>
                <a:latin typeface="Roboto Mono" panose="00000009000000000000" pitchFamily="49" charset="0"/>
              </a:rPr>
              <a:t>revenue</a:t>
            </a:r>
            <a:r>
              <a:rPr lang="en-US" sz="900" b="0" dirty="0">
                <a:solidFill>
                  <a:srgbClr val="37474F"/>
                </a:solidFill>
                <a:effectLst/>
                <a:latin typeface="Roboto Mono" panose="00000009000000000000" pitchFamily="49" charset="0"/>
              </a:rPr>
              <a:t>)</a:t>
            </a:r>
            <a:r>
              <a:rPr lang="en-US" sz="900" b="0" dirty="0">
                <a:solidFill>
                  <a:srgbClr val="3367D6"/>
                </a:solidFill>
                <a:effectLst/>
                <a:latin typeface="Roboto Mono" panose="00000009000000000000" pitchFamily="49" charset="0"/>
              </a:rPr>
              <a:t>OVER</a:t>
            </a:r>
            <a:r>
              <a:rPr lang="en-US" sz="900" b="0" dirty="0">
                <a:solidFill>
                  <a:srgbClr val="37474F"/>
                </a:solidFill>
                <a:effectLst/>
                <a:latin typeface="Roboto Mono" panose="00000009000000000000" pitchFamily="49" charset="0"/>
              </a:rPr>
              <a:t>(</a:t>
            </a:r>
            <a:r>
              <a:rPr lang="en-US" sz="900" b="0" dirty="0">
                <a:solidFill>
                  <a:srgbClr val="3367D6"/>
                </a:solidFill>
                <a:effectLst/>
                <a:latin typeface="Roboto Mono" panose="00000009000000000000" pitchFamily="49" charset="0"/>
              </a:rPr>
              <a:t>PARTITION</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BY</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product_categories</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ORDER</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BY</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date</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previous_revenue</a:t>
            </a:r>
            <a:r>
              <a:rPr lang="en-US" sz="900" b="0" dirty="0">
                <a:solidFill>
                  <a:srgbClr val="3A474E"/>
                </a:solidFill>
                <a:effectLst/>
                <a:latin typeface="Roboto Mono" panose="00000009000000000000" pitchFamily="49" charset="0"/>
              </a:rPr>
              <a:t>,</a:t>
            </a:r>
          </a:p>
          <a:p>
            <a:r>
              <a:rPr lang="en-US" sz="900" b="0" dirty="0">
                <a:solidFill>
                  <a:srgbClr val="3367D6"/>
                </a:solidFill>
                <a:effectLst/>
                <a:latin typeface="Roboto Mono" panose="00000009000000000000" pitchFamily="49" charset="0"/>
              </a:rPr>
              <a:t>FROM</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monthly_recap</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 </a:t>
            </a:r>
          </a:p>
          <a:p>
            <a:r>
              <a:rPr lang="en-US" sz="900" b="0" dirty="0">
                <a:solidFill>
                  <a:srgbClr val="3367D6"/>
                </a:solidFill>
                <a:effectLst/>
                <a:latin typeface="Roboto Mono" panose="00000009000000000000" pitchFamily="49" charset="0"/>
              </a:rPr>
              <a:t>SELECT</a:t>
            </a:r>
            <a:endParaRPr lang="en-US" sz="900" b="0" dirty="0">
              <a:solidFill>
                <a:srgbClr val="3A474E"/>
              </a:solidFill>
              <a:effectLst/>
              <a:latin typeface="Roboto Mono" panose="00000009000000000000" pitchFamily="49" charset="0"/>
            </a:endParaRPr>
          </a:p>
          <a:p>
            <a:r>
              <a:rPr lang="en-US" sz="900" b="0" dirty="0">
                <a:solidFill>
                  <a:srgbClr val="3367D6"/>
                </a:solidFill>
                <a:effectLst/>
                <a:latin typeface="Roboto Mono" panose="00000009000000000000" pitchFamily="49" charset="0"/>
              </a:rPr>
              <a:t>date</a:t>
            </a:r>
            <a:r>
              <a:rPr lang="en-US" sz="900" b="0" dirty="0">
                <a:solidFill>
                  <a:srgbClr val="3A474E"/>
                </a:solidFill>
                <a:effectLst/>
                <a:latin typeface="Roboto Mono" panose="00000009000000000000" pitchFamily="49" charset="0"/>
              </a:rPr>
              <a:t>,</a:t>
            </a:r>
          </a:p>
          <a:p>
            <a:r>
              <a:rPr lang="en-US" sz="900" b="0" dirty="0" err="1">
                <a:solidFill>
                  <a:srgbClr val="000000"/>
                </a:solidFill>
                <a:effectLst/>
                <a:latin typeface="Roboto Mono" panose="00000009000000000000" pitchFamily="49" charset="0"/>
              </a:rPr>
              <a:t>product_categories</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order_qty</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AS</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TPO</a:t>
            </a:r>
            <a:r>
              <a:rPr lang="en-US" sz="900" b="0" dirty="0" err="1">
                <a:solidFill>
                  <a:srgbClr val="3A474E"/>
                </a:solidFill>
                <a:effectLst/>
                <a:latin typeface="Roboto Mono" panose="00000009000000000000" pitchFamily="49" charset="0"/>
              </a:rPr>
              <a:t>,</a:t>
            </a:r>
            <a:r>
              <a:rPr lang="en-US" sz="900" b="0" dirty="0" err="1">
                <a:solidFill>
                  <a:srgbClr val="000000"/>
                </a:solidFill>
                <a:effectLst/>
                <a:latin typeface="Roboto Mono" panose="00000009000000000000" pitchFamily="49" charset="0"/>
              </a:rPr>
              <a:t>revenue</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AS</a:t>
            </a:r>
            <a:r>
              <a:rPr lang="en-US" sz="900" b="0" dirty="0">
                <a:solidFill>
                  <a:srgbClr val="3A474E"/>
                </a:solidFill>
                <a:effectLst/>
                <a:latin typeface="Roboto Mono" panose="00000009000000000000" pitchFamily="49" charset="0"/>
              </a:rPr>
              <a:t> </a:t>
            </a:r>
            <a:r>
              <a:rPr lang="en-US" sz="900" b="0" dirty="0">
                <a:solidFill>
                  <a:srgbClr val="000000"/>
                </a:solidFill>
                <a:effectLst/>
                <a:latin typeface="Roboto Mono" panose="00000009000000000000" pitchFamily="49" charset="0"/>
              </a:rPr>
              <a:t>TPV</a:t>
            </a:r>
            <a:r>
              <a:rPr lang="en-US" sz="900" b="0" dirty="0">
                <a:solidFill>
                  <a:srgbClr val="3A474E"/>
                </a:solidFill>
                <a:effectLst/>
                <a:latin typeface="Roboto Mono" panose="00000009000000000000" pitchFamily="49" charset="0"/>
              </a:rPr>
              <a:t>,</a:t>
            </a:r>
          </a:p>
          <a:p>
            <a:r>
              <a:rPr lang="en-US" sz="900" b="0" dirty="0">
                <a:solidFill>
                  <a:srgbClr val="3367D6"/>
                </a:solidFill>
                <a:effectLst/>
                <a:latin typeface="Roboto Mono" panose="00000009000000000000" pitchFamily="49" charset="0"/>
              </a:rPr>
              <a:t>CONCAT</a:t>
            </a:r>
            <a:r>
              <a:rPr lang="en-US" sz="900" b="0" dirty="0">
                <a:solidFill>
                  <a:srgbClr val="37474F"/>
                </a:solidFill>
                <a:effectLst/>
                <a:latin typeface="Roboto Mono" panose="00000009000000000000" pitchFamily="49" charset="0"/>
              </a:rPr>
              <a:t>(</a:t>
            </a:r>
            <a:r>
              <a:rPr lang="en-US" sz="900" b="0" dirty="0">
                <a:solidFill>
                  <a:srgbClr val="3367D6"/>
                </a:solidFill>
                <a:effectLst/>
                <a:latin typeface="Roboto Mono" panose="00000009000000000000" pitchFamily="49" charset="0"/>
              </a:rPr>
              <a:t>COALESCE</a:t>
            </a:r>
            <a:r>
              <a:rPr lang="en-US" sz="900" b="0" dirty="0">
                <a:solidFill>
                  <a:srgbClr val="37474F"/>
                </a:solidFill>
                <a:effectLst/>
                <a:latin typeface="Roboto Mono" panose="00000009000000000000" pitchFamily="49" charset="0"/>
              </a:rPr>
              <a:t>(</a:t>
            </a:r>
            <a:r>
              <a:rPr lang="en-US" sz="900" b="0" dirty="0">
                <a:solidFill>
                  <a:srgbClr val="3367D6"/>
                </a:solidFill>
                <a:effectLst/>
                <a:latin typeface="Roboto Mono" panose="00000009000000000000" pitchFamily="49" charset="0"/>
              </a:rPr>
              <a:t>ROUND</a:t>
            </a:r>
            <a:r>
              <a:rPr lang="en-US" sz="900" b="0" dirty="0">
                <a:solidFill>
                  <a:srgbClr val="37474F"/>
                </a:solidFill>
                <a:effectLst/>
                <a:latin typeface="Roboto Mono" panose="00000009000000000000" pitchFamily="49" charset="0"/>
              </a:rPr>
              <a:t>((</a:t>
            </a:r>
            <a:r>
              <a:rPr lang="en-US" sz="900" b="0" dirty="0" err="1">
                <a:solidFill>
                  <a:srgbClr val="000000"/>
                </a:solidFill>
                <a:effectLst/>
                <a:latin typeface="Roboto Mono" panose="00000009000000000000" pitchFamily="49" charset="0"/>
              </a:rPr>
              <a:t>order_qty</a:t>
            </a:r>
            <a:r>
              <a:rPr lang="en-US" sz="900" b="0" dirty="0" err="1">
                <a:solidFill>
                  <a:srgbClr val="37474F"/>
                </a:solidFill>
                <a:effectLst/>
                <a:latin typeface="Roboto Mono" panose="00000009000000000000" pitchFamily="49" charset="0"/>
              </a:rPr>
              <a:t>-</a:t>
            </a:r>
            <a:r>
              <a:rPr lang="en-US" sz="900" b="0" dirty="0" err="1">
                <a:solidFill>
                  <a:srgbClr val="000000"/>
                </a:solidFill>
                <a:effectLst/>
                <a:latin typeface="Roboto Mono" panose="00000009000000000000" pitchFamily="49" charset="0"/>
              </a:rPr>
              <a:t>previous_order_qty</a:t>
            </a:r>
            <a:r>
              <a:rPr lang="en-US" sz="900" b="0" dirty="0">
                <a:solidFill>
                  <a:srgbClr val="37474F"/>
                </a:solidFill>
                <a:effectLst/>
                <a:latin typeface="Roboto Mono" panose="00000009000000000000" pitchFamily="49" charset="0"/>
              </a:rPr>
              <a:t>)/</a:t>
            </a:r>
            <a:r>
              <a:rPr lang="en-US" sz="900" b="0" dirty="0" err="1">
                <a:solidFill>
                  <a:srgbClr val="000000"/>
                </a:solidFill>
                <a:effectLst/>
                <a:latin typeface="Roboto Mono" panose="00000009000000000000" pitchFamily="49" charset="0"/>
              </a:rPr>
              <a:t>previous_order_qty</a:t>
            </a:r>
            <a:r>
              <a:rPr lang="en-US" sz="900" b="0" dirty="0">
                <a:solidFill>
                  <a:srgbClr val="37474F"/>
                </a:solidFill>
                <a:effectLst/>
                <a:latin typeface="Roboto Mono" panose="00000009000000000000" pitchFamily="49" charset="0"/>
              </a:rPr>
              <a:t>*</a:t>
            </a:r>
            <a:r>
              <a:rPr lang="en-US" sz="900" b="0" dirty="0">
                <a:solidFill>
                  <a:srgbClr val="F4511E"/>
                </a:solidFill>
                <a:effectLst/>
                <a:latin typeface="Roboto Mono" panose="00000009000000000000" pitchFamily="49" charset="0"/>
              </a:rPr>
              <a:t>100</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a:t>
            </a:r>
            <a:r>
              <a:rPr lang="en-US" sz="900" b="0" dirty="0">
                <a:solidFill>
                  <a:srgbClr val="F4511E"/>
                </a:solidFill>
                <a:effectLst/>
                <a:latin typeface="Roboto Mono" panose="00000009000000000000" pitchFamily="49" charset="0"/>
              </a:rPr>
              <a:t>0</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 </a:t>
            </a:r>
            <a:r>
              <a:rPr lang="en-US" sz="900" b="0" dirty="0">
                <a:solidFill>
                  <a:srgbClr val="0D904F"/>
                </a:solidFill>
                <a:effectLst/>
                <a:latin typeface="Roboto Mono" panose="00000009000000000000" pitchFamily="49" charset="0"/>
              </a:rPr>
              <a:t>'%'</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order_growth_percentage</a:t>
            </a:r>
            <a:r>
              <a:rPr lang="en-US" sz="900" b="0" dirty="0">
                <a:solidFill>
                  <a:srgbClr val="3A474E"/>
                </a:solidFill>
                <a:effectLst/>
                <a:latin typeface="Roboto Mono" panose="00000009000000000000" pitchFamily="49" charset="0"/>
              </a:rPr>
              <a:t>,</a:t>
            </a:r>
          </a:p>
          <a:p>
            <a:r>
              <a:rPr lang="en-US" sz="900" b="0" dirty="0">
                <a:solidFill>
                  <a:srgbClr val="3367D6"/>
                </a:solidFill>
                <a:effectLst/>
                <a:latin typeface="Roboto Mono" panose="00000009000000000000" pitchFamily="49" charset="0"/>
              </a:rPr>
              <a:t>CONCAT</a:t>
            </a:r>
            <a:r>
              <a:rPr lang="en-US" sz="900" b="0" dirty="0">
                <a:solidFill>
                  <a:srgbClr val="37474F"/>
                </a:solidFill>
                <a:effectLst/>
                <a:latin typeface="Roboto Mono" panose="00000009000000000000" pitchFamily="49" charset="0"/>
              </a:rPr>
              <a:t>(</a:t>
            </a:r>
            <a:r>
              <a:rPr lang="en-US" sz="900" b="0" dirty="0">
                <a:solidFill>
                  <a:srgbClr val="3367D6"/>
                </a:solidFill>
                <a:effectLst/>
                <a:latin typeface="Roboto Mono" panose="00000009000000000000" pitchFamily="49" charset="0"/>
              </a:rPr>
              <a:t>COALESCE</a:t>
            </a:r>
            <a:r>
              <a:rPr lang="en-US" sz="900" b="0" dirty="0">
                <a:solidFill>
                  <a:srgbClr val="37474F"/>
                </a:solidFill>
                <a:effectLst/>
                <a:latin typeface="Roboto Mono" panose="00000009000000000000" pitchFamily="49" charset="0"/>
              </a:rPr>
              <a:t>(</a:t>
            </a:r>
            <a:r>
              <a:rPr lang="en-US" sz="900" b="0" dirty="0">
                <a:solidFill>
                  <a:srgbClr val="3367D6"/>
                </a:solidFill>
                <a:effectLst/>
                <a:latin typeface="Roboto Mono" panose="00000009000000000000" pitchFamily="49" charset="0"/>
              </a:rPr>
              <a:t>ROUND</a:t>
            </a:r>
            <a:r>
              <a:rPr lang="en-US" sz="900" b="0" dirty="0">
                <a:solidFill>
                  <a:srgbClr val="37474F"/>
                </a:solidFill>
                <a:effectLst/>
                <a:latin typeface="Roboto Mono" panose="00000009000000000000" pitchFamily="49" charset="0"/>
              </a:rPr>
              <a:t>((</a:t>
            </a:r>
            <a:r>
              <a:rPr lang="en-US" sz="900" b="0" dirty="0">
                <a:solidFill>
                  <a:srgbClr val="000000"/>
                </a:solidFill>
                <a:effectLst/>
                <a:latin typeface="Roboto Mono" panose="00000009000000000000" pitchFamily="49" charset="0"/>
              </a:rPr>
              <a:t>revenue</a:t>
            </a:r>
            <a:r>
              <a:rPr lang="en-US" sz="900" b="0" dirty="0">
                <a:solidFill>
                  <a:srgbClr val="37474F"/>
                </a:solidFill>
                <a:effectLst/>
                <a:latin typeface="Roboto Mono" panose="00000009000000000000" pitchFamily="49" charset="0"/>
              </a:rPr>
              <a:t>-</a:t>
            </a:r>
            <a:r>
              <a:rPr lang="en-US" sz="900" b="0" dirty="0" err="1">
                <a:solidFill>
                  <a:srgbClr val="000000"/>
                </a:solidFill>
                <a:effectLst/>
                <a:latin typeface="Roboto Mono" panose="00000009000000000000" pitchFamily="49" charset="0"/>
              </a:rPr>
              <a:t>previous_revenue</a:t>
            </a:r>
            <a:r>
              <a:rPr lang="en-US" sz="900" b="0" dirty="0">
                <a:solidFill>
                  <a:srgbClr val="37474F"/>
                </a:solidFill>
                <a:effectLst/>
                <a:latin typeface="Roboto Mono" panose="00000009000000000000" pitchFamily="49" charset="0"/>
              </a:rPr>
              <a:t>)/</a:t>
            </a:r>
            <a:r>
              <a:rPr lang="en-US" sz="900" b="0" dirty="0" err="1">
                <a:solidFill>
                  <a:srgbClr val="000000"/>
                </a:solidFill>
                <a:effectLst/>
                <a:latin typeface="Roboto Mono" panose="00000009000000000000" pitchFamily="49" charset="0"/>
              </a:rPr>
              <a:t>previous_revenue</a:t>
            </a:r>
            <a:r>
              <a:rPr lang="en-US" sz="900" b="0" dirty="0">
                <a:solidFill>
                  <a:srgbClr val="37474F"/>
                </a:solidFill>
                <a:effectLst/>
                <a:latin typeface="Roboto Mono" panose="00000009000000000000" pitchFamily="49" charset="0"/>
              </a:rPr>
              <a:t>*</a:t>
            </a:r>
            <a:r>
              <a:rPr lang="en-US" sz="900" b="0" dirty="0">
                <a:solidFill>
                  <a:srgbClr val="F4511E"/>
                </a:solidFill>
                <a:effectLst/>
                <a:latin typeface="Roboto Mono" panose="00000009000000000000" pitchFamily="49" charset="0"/>
              </a:rPr>
              <a:t>100</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a:t>
            </a:r>
            <a:r>
              <a:rPr lang="en-US" sz="900" b="0" dirty="0">
                <a:solidFill>
                  <a:srgbClr val="F4511E"/>
                </a:solidFill>
                <a:effectLst/>
                <a:latin typeface="Roboto Mono" panose="00000009000000000000" pitchFamily="49" charset="0"/>
              </a:rPr>
              <a:t>0</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 </a:t>
            </a:r>
            <a:r>
              <a:rPr lang="en-US" sz="900" b="0" dirty="0">
                <a:solidFill>
                  <a:srgbClr val="0D904F"/>
                </a:solidFill>
                <a:effectLst/>
                <a:latin typeface="Roboto Mono" panose="00000009000000000000" pitchFamily="49" charset="0"/>
              </a:rPr>
              <a:t>'%'</a:t>
            </a:r>
            <a:r>
              <a:rPr lang="en-US" sz="900" b="0" dirty="0">
                <a:solidFill>
                  <a:srgbClr val="37474F"/>
                </a:solidFill>
                <a:effectLst/>
                <a:latin typeface="Roboto Mono" panose="00000009000000000000" pitchFamily="49" charset="0"/>
              </a:rPr>
              <a:t>)</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revenue_growth_percentage</a:t>
            </a:r>
            <a:endParaRPr lang="en-US" sz="900" b="0" dirty="0">
              <a:solidFill>
                <a:srgbClr val="3A474E"/>
              </a:solidFill>
              <a:effectLst/>
              <a:latin typeface="Roboto Mono" panose="00000009000000000000" pitchFamily="49" charset="0"/>
            </a:endParaRPr>
          </a:p>
          <a:p>
            <a:r>
              <a:rPr lang="en-US" sz="900" b="0" dirty="0">
                <a:solidFill>
                  <a:srgbClr val="3367D6"/>
                </a:solidFill>
                <a:effectLst/>
                <a:latin typeface="Roboto Mono" panose="00000009000000000000" pitchFamily="49" charset="0"/>
              </a:rPr>
              <a:t>FROM</a:t>
            </a:r>
            <a:r>
              <a:rPr lang="en-US" sz="900" b="0" dirty="0">
                <a:solidFill>
                  <a:srgbClr val="3A474E"/>
                </a:solidFill>
                <a:effectLst/>
                <a:latin typeface="Roboto Mono" panose="00000009000000000000" pitchFamily="49" charset="0"/>
              </a:rPr>
              <a:t> </a:t>
            </a:r>
            <a:r>
              <a:rPr lang="en-US" sz="900" b="0" dirty="0">
                <a:solidFill>
                  <a:srgbClr val="000000"/>
                </a:solidFill>
                <a:effectLst/>
                <a:latin typeface="Roboto Mono" panose="00000009000000000000" pitchFamily="49" charset="0"/>
              </a:rPr>
              <a:t>growth</a:t>
            </a:r>
            <a:endParaRPr lang="en-US" sz="900" b="0" dirty="0">
              <a:solidFill>
                <a:srgbClr val="3A474E"/>
              </a:solidFill>
              <a:effectLst/>
              <a:latin typeface="Roboto Mono" panose="00000009000000000000" pitchFamily="49" charset="0"/>
            </a:endParaRPr>
          </a:p>
          <a:p>
            <a:r>
              <a:rPr lang="en-US" sz="900" b="0" dirty="0">
                <a:solidFill>
                  <a:srgbClr val="3367D6"/>
                </a:solidFill>
                <a:effectLst/>
                <a:latin typeface="Roboto Mono" panose="00000009000000000000" pitchFamily="49" charset="0"/>
              </a:rPr>
              <a:t>ORDER</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BY</a:t>
            </a:r>
            <a:r>
              <a:rPr lang="en-US" sz="900" b="0" dirty="0">
                <a:solidFill>
                  <a:srgbClr val="3A474E"/>
                </a:solidFill>
                <a:effectLst/>
                <a:latin typeface="Roboto Mono" panose="00000009000000000000" pitchFamily="49" charset="0"/>
              </a:rPr>
              <a:t> </a:t>
            </a:r>
            <a:r>
              <a:rPr lang="en-US" sz="900" b="0" dirty="0" err="1">
                <a:solidFill>
                  <a:srgbClr val="000000"/>
                </a:solidFill>
                <a:effectLst/>
                <a:latin typeface="Roboto Mono" panose="00000009000000000000" pitchFamily="49" charset="0"/>
              </a:rPr>
              <a:t>product_categories</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date</a:t>
            </a:r>
            <a:r>
              <a:rPr lang="en-US" sz="900" b="0" dirty="0">
                <a:solidFill>
                  <a:srgbClr val="3A474E"/>
                </a:solidFill>
                <a:effectLst/>
                <a:latin typeface="Roboto Mono" panose="00000009000000000000" pitchFamily="49" charset="0"/>
              </a:rPr>
              <a:t> </a:t>
            </a:r>
            <a:r>
              <a:rPr lang="en-US" sz="900" b="0" dirty="0">
                <a:solidFill>
                  <a:srgbClr val="3367D6"/>
                </a:solidFill>
                <a:effectLst/>
                <a:latin typeface="Roboto Mono" panose="00000009000000000000" pitchFamily="49" charset="0"/>
              </a:rPr>
              <a:t>DESC</a:t>
            </a:r>
            <a:r>
              <a:rPr lang="en-US" sz="900" b="0" dirty="0">
                <a:solidFill>
                  <a:srgbClr val="3A474E"/>
                </a:solidFill>
                <a:effectLst/>
                <a:latin typeface="Roboto Mono" panose="00000009000000000000"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p:nvPr/>
        </p:nvSpPr>
        <p:spPr>
          <a:xfrm>
            <a:off x="98250" y="763100"/>
            <a:ext cx="183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Roboto"/>
                <a:ea typeface="Roboto"/>
                <a:cs typeface="Roboto"/>
                <a:sym typeface="Roboto"/>
              </a:rPr>
              <a:t>TABLE SCHEMA</a:t>
            </a:r>
            <a:endParaRPr u="sng">
              <a:latin typeface="Roboto"/>
              <a:ea typeface="Roboto"/>
              <a:cs typeface="Roboto"/>
              <a:sym typeface="Roboto"/>
            </a:endParaRPr>
          </a:p>
        </p:txBody>
      </p:sp>
      <p:sp>
        <p:nvSpPr>
          <p:cNvPr id="182" name="Google Shape;182;p27"/>
          <p:cNvSpPr txBox="1"/>
          <p:nvPr/>
        </p:nvSpPr>
        <p:spPr>
          <a:xfrm>
            <a:off x="2341325" y="763100"/>
            <a:ext cx="183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Roboto"/>
                <a:ea typeface="Roboto"/>
                <a:cs typeface="Roboto"/>
                <a:sym typeface="Roboto"/>
              </a:rPr>
              <a:t>TABLE RESULT</a:t>
            </a:r>
            <a:endParaRPr u="sng">
              <a:latin typeface="Roboto"/>
              <a:ea typeface="Roboto"/>
              <a:cs typeface="Roboto"/>
              <a:sym typeface="Roboto"/>
            </a:endParaRPr>
          </a:p>
        </p:txBody>
      </p:sp>
      <p:sp>
        <p:nvSpPr>
          <p:cNvPr id="183" name="Google Shape;183;p27"/>
          <p:cNvSpPr txBox="1">
            <a:spLocks noGrp="1"/>
          </p:cNvSpPr>
          <p:nvPr>
            <p:ph type="title"/>
          </p:nvPr>
        </p:nvSpPr>
        <p:spPr>
          <a:xfrm>
            <a:off x="98250" y="16350"/>
            <a:ext cx="15144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dirty="0"/>
              <a:t>QUESTION 7</a:t>
            </a:r>
            <a:endParaRPr b="1" dirty="0"/>
          </a:p>
        </p:txBody>
      </p:sp>
      <p:sp>
        <p:nvSpPr>
          <p:cNvPr id="184" name="Google Shape;184;p27"/>
          <p:cNvSpPr txBox="1">
            <a:spLocks noGrp="1"/>
          </p:cNvSpPr>
          <p:nvPr>
            <p:ph type="title" idx="4294967295"/>
          </p:nvPr>
        </p:nvSpPr>
        <p:spPr>
          <a:xfrm>
            <a:off x="1709738" y="15875"/>
            <a:ext cx="7434262" cy="6032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420" dirty="0"/>
              <a:t>Find monthly growth of TPO (# of completed orders) and TPV (# of revenue) in percentage breakdown by product categories and analyze the monthly growth to gain insight (time frame Jan 2019 - Dec 2022). Ordered by time </a:t>
            </a:r>
            <a:r>
              <a:rPr lang="en-US" sz="1420" dirty="0" err="1"/>
              <a:t>descendingly</a:t>
            </a:r>
            <a:endParaRPr lang="en-US" sz="1420" dirty="0"/>
          </a:p>
        </p:txBody>
      </p:sp>
      <p:pic>
        <p:nvPicPr>
          <p:cNvPr id="186" name="Google Shape;186;p27"/>
          <p:cNvPicPr preferRelativeResize="0"/>
          <p:nvPr/>
        </p:nvPicPr>
        <p:blipFill>
          <a:blip r:embed="rId3">
            <a:alphaModFix/>
          </a:blip>
          <a:stretch>
            <a:fillRect/>
          </a:stretch>
        </p:blipFill>
        <p:spPr>
          <a:xfrm>
            <a:off x="98250" y="1163300"/>
            <a:ext cx="2160950" cy="1260550"/>
          </a:xfrm>
          <a:prstGeom prst="rect">
            <a:avLst/>
          </a:prstGeom>
          <a:noFill/>
          <a:ln w="9525" cap="flat" cmpd="sng">
            <a:solidFill>
              <a:schemeClr val="dk2"/>
            </a:solidFill>
            <a:prstDash val="solid"/>
            <a:round/>
            <a:headEnd type="none" w="sm" len="sm"/>
            <a:tailEnd type="none" w="sm" len="sm"/>
          </a:ln>
        </p:spPr>
      </p:pic>
      <p:pic>
        <p:nvPicPr>
          <p:cNvPr id="6" name="Picture 5">
            <a:extLst>
              <a:ext uri="{FF2B5EF4-FFF2-40B4-BE49-F238E27FC236}">
                <a16:creationId xmlns:a16="http://schemas.microsoft.com/office/drawing/2014/main" id="{19A6B249-5C19-D143-7FC1-1253A4B1093F}"/>
              </a:ext>
            </a:extLst>
          </p:cNvPr>
          <p:cNvPicPr>
            <a:picLocks noChangeAspect="1"/>
          </p:cNvPicPr>
          <p:nvPr/>
        </p:nvPicPr>
        <p:blipFill>
          <a:blip r:embed="rId4"/>
          <a:stretch>
            <a:fillRect/>
          </a:stretch>
        </p:blipFill>
        <p:spPr>
          <a:xfrm>
            <a:off x="2341325" y="1163300"/>
            <a:ext cx="6802676" cy="361616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dirty="0"/>
              <a:t>QUESTION 7</a:t>
            </a:r>
            <a:r>
              <a:rPr lang="en" dirty="0"/>
              <a:t>- </a:t>
            </a:r>
            <a:r>
              <a:rPr lang="en" u="sng" dirty="0">
                <a:hlinkClick r:id="rId3"/>
              </a:rPr>
              <a:t>DATA ANALYSIS</a:t>
            </a:r>
            <a:r>
              <a:rPr lang="en" dirty="0"/>
              <a:t> &amp; INSIGHT</a:t>
            </a:r>
            <a:endParaRPr dirty="0"/>
          </a:p>
        </p:txBody>
      </p:sp>
      <p:sp>
        <p:nvSpPr>
          <p:cNvPr id="201" name="Google Shape;201;p29"/>
          <p:cNvSpPr txBox="1"/>
          <p:nvPr/>
        </p:nvSpPr>
        <p:spPr>
          <a:xfrm>
            <a:off x="158700" y="763425"/>
            <a:ext cx="8826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Roboto"/>
                <a:ea typeface="Roboto"/>
                <a:cs typeface="Roboto"/>
                <a:sym typeface="Roboto"/>
              </a:rPr>
              <a:t>Average of Order Growth and Revenue Growth Declined Over The Year (2019 - 2022)</a:t>
            </a:r>
            <a:endParaRPr sz="1800" dirty="0">
              <a:latin typeface="Roboto"/>
              <a:ea typeface="Roboto"/>
              <a:cs typeface="Roboto"/>
              <a:sym typeface="Roboto"/>
            </a:endParaRPr>
          </a:p>
        </p:txBody>
      </p:sp>
      <p:sp>
        <p:nvSpPr>
          <p:cNvPr id="202" name="Google Shape;202;p29"/>
          <p:cNvSpPr txBox="1"/>
          <p:nvPr/>
        </p:nvSpPr>
        <p:spPr>
          <a:xfrm>
            <a:off x="4873414" y="1728351"/>
            <a:ext cx="3941100" cy="1175676"/>
          </a:xfrm>
          <a:prstGeom prst="rect">
            <a:avLst/>
          </a:prstGeom>
          <a:noFill/>
          <a:ln>
            <a:noFill/>
          </a:ln>
        </p:spPr>
        <p:txBody>
          <a:bodyPr spcFirstLastPara="1" wrap="square" lIns="91425" tIns="91425" rIns="91425" bIns="91425" anchor="t" anchorCtr="0">
            <a:spAutoFit/>
          </a:bodyPr>
          <a:lstStyle/>
          <a:p>
            <a:pPr marL="228600" lvl="0" indent="-203200" algn="l" rtl="0">
              <a:lnSpc>
                <a:spcPct val="115000"/>
              </a:lnSpc>
              <a:spcBef>
                <a:spcPts val="0"/>
              </a:spcBef>
              <a:spcAft>
                <a:spcPts val="0"/>
              </a:spcAft>
              <a:buSzPts val="1400"/>
              <a:buFont typeface="Roboto"/>
              <a:buChar char="■"/>
            </a:pPr>
            <a:r>
              <a:rPr lang="en" dirty="0">
                <a:latin typeface="Roboto"/>
                <a:ea typeface="Roboto"/>
                <a:cs typeface="Roboto"/>
                <a:sym typeface="Roboto"/>
              </a:rPr>
              <a:t>Based on chart it shown downtrend occurred on total order and revenue.</a:t>
            </a:r>
            <a:endParaRPr dirty="0">
              <a:latin typeface="Roboto"/>
              <a:ea typeface="Roboto"/>
              <a:cs typeface="Roboto"/>
              <a:sym typeface="Roboto"/>
            </a:endParaRPr>
          </a:p>
          <a:p>
            <a:pPr marL="228600" lvl="0" indent="-203200" algn="l" rtl="0">
              <a:lnSpc>
                <a:spcPct val="115000"/>
              </a:lnSpc>
              <a:spcBef>
                <a:spcPts val="0"/>
              </a:spcBef>
              <a:spcAft>
                <a:spcPts val="0"/>
              </a:spcAft>
              <a:buSzPts val="1400"/>
              <a:buFont typeface="Roboto"/>
              <a:buChar char="■"/>
            </a:pPr>
            <a:r>
              <a:rPr lang="en" dirty="0">
                <a:latin typeface="Roboto"/>
                <a:ea typeface="Roboto"/>
                <a:cs typeface="Roboto"/>
                <a:sym typeface="Roboto"/>
              </a:rPr>
              <a:t>Significantly  drop occurred on 2021, need to investigate further to find its caused factor.</a:t>
            </a:r>
            <a:endParaRPr dirty="0">
              <a:latin typeface="Roboto"/>
              <a:ea typeface="Roboto"/>
              <a:cs typeface="Roboto"/>
              <a:sym typeface="Roboto"/>
            </a:endParaRPr>
          </a:p>
        </p:txBody>
      </p:sp>
      <p:pic>
        <p:nvPicPr>
          <p:cNvPr id="3" name="Picture 2">
            <a:extLst>
              <a:ext uri="{FF2B5EF4-FFF2-40B4-BE49-F238E27FC236}">
                <a16:creationId xmlns:a16="http://schemas.microsoft.com/office/drawing/2014/main" id="{36F2BB81-3EE0-95B1-A8DF-0ED3D953FE82}"/>
              </a:ext>
            </a:extLst>
          </p:cNvPr>
          <p:cNvPicPr>
            <a:picLocks noChangeAspect="1"/>
          </p:cNvPicPr>
          <p:nvPr/>
        </p:nvPicPr>
        <p:blipFill>
          <a:blip r:embed="rId4"/>
          <a:stretch>
            <a:fillRect/>
          </a:stretch>
        </p:blipFill>
        <p:spPr>
          <a:xfrm>
            <a:off x="374264" y="1225125"/>
            <a:ext cx="4328365" cy="38245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7" name="Picture 6">
            <a:extLst>
              <a:ext uri="{FF2B5EF4-FFF2-40B4-BE49-F238E27FC236}">
                <a16:creationId xmlns:a16="http://schemas.microsoft.com/office/drawing/2014/main" id="{7DC2CFE1-9654-E1EF-B605-CC2CC62689DC}"/>
              </a:ext>
            </a:extLst>
          </p:cNvPr>
          <p:cNvPicPr>
            <a:picLocks noChangeAspect="1"/>
          </p:cNvPicPr>
          <p:nvPr/>
        </p:nvPicPr>
        <p:blipFill>
          <a:blip r:embed="rId3"/>
          <a:stretch>
            <a:fillRect/>
          </a:stretch>
        </p:blipFill>
        <p:spPr>
          <a:xfrm>
            <a:off x="386292" y="1225125"/>
            <a:ext cx="4580965" cy="3211279"/>
          </a:xfrm>
          <a:prstGeom prst="rect">
            <a:avLst/>
          </a:prstGeom>
        </p:spPr>
      </p:pic>
      <p:sp>
        <p:nvSpPr>
          <p:cNvPr id="207" name="Google Shape;207;p30"/>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dirty="0"/>
              <a:t>QUESTION 7</a:t>
            </a:r>
            <a:r>
              <a:rPr lang="en" dirty="0"/>
              <a:t> - DATA ANALYSIS &amp; INSIGHT</a:t>
            </a:r>
            <a:endParaRPr dirty="0"/>
          </a:p>
        </p:txBody>
      </p:sp>
      <p:sp>
        <p:nvSpPr>
          <p:cNvPr id="211" name="Google Shape;211;p30"/>
          <p:cNvSpPr txBox="1"/>
          <p:nvPr/>
        </p:nvSpPr>
        <p:spPr>
          <a:xfrm>
            <a:off x="158700" y="763425"/>
            <a:ext cx="8826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Roboto"/>
                <a:ea typeface="Roboto"/>
                <a:cs typeface="Roboto"/>
                <a:sym typeface="Roboto"/>
              </a:rPr>
              <a:t>Order Growth Based On Product Categories</a:t>
            </a:r>
            <a:endParaRPr sz="1800" dirty="0">
              <a:latin typeface="Roboto"/>
              <a:ea typeface="Roboto"/>
              <a:cs typeface="Roboto"/>
              <a:sym typeface="Roboto"/>
            </a:endParaRPr>
          </a:p>
        </p:txBody>
      </p:sp>
      <p:sp>
        <p:nvSpPr>
          <p:cNvPr id="212" name="Google Shape;212;p30"/>
          <p:cNvSpPr txBox="1"/>
          <p:nvPr/>
        </p:nvSpPr>
        <p:spPr>
          <a:xfrm>
            <a:off x="4885850" y="1259625"/>
            <a:ext cx="3941100" cy="1175676"/>
          </a:xfrm>
          <a:prstGeom prst="rect">
            <a:avLst/>
          </a:prstGeom>
          <a:noFill/>
          <a:ln>
            <a:noFill/>
          </a:ln>
        </p:spPr>
        <p:txBody>
          <a:bodyPr spcFirstLastPara="1" wrap="square" lIns="91425" tIns="91425" rIns="91425" bIns="91425" anchor="t" anchorCtr="0">
            <a:spAutoFit/>
          </a:bodyPr>
          <a:lstStyle/>
          <a:p>
            <a:pPr marL="228600" lvl="0" indent="-203200" algn="l" rtl="0">
              <a:lnSpc>
                <a:spcPct val="115000"/>
              </a:lnSpc>
              <a:spcBef>
                <a:spcPts val="0"/>
              </a:spcBef>
              <a:spcAft>
                <a:spcPts val="0"/>
              </a:spcAft>
              <a:buSzPts val="1400"/>
              <a:buFont typeface="Roboto"/>
              <a:buChar char="■"/>
            </a:pPr>
            <a:r>
              <a:rPr lang="en" dirty="0">
                <a:latin typeface="Roboto"/>
                <a:ea typeface="Roboto"/>
                <a:cs typeface="Roboto"/>
                <a:sym typeface="Roboto"/>
              </a:rPr>
              <a:t>In the </a:t>
            </a:r>
            <a:r>
              <a:rPr lang="en" dirty="0">
                <a:solidFill>
                  <a:schemeClr val="accent2"/>
                </a:solidFill>
                <a:latin typeface="Roboto"/>
                <a:ea typeface="Roboto"/>
                <a:cs typeface="Roboto"/>
                <a:sym typeface="Roboto"/>
              </a:rPr>
              <a:t>green</a:t>
            </a:r>
            <a:r>
              <a:rPr lang="en" dirty="0">
                <a:latin typeface="Roboto"/>
                <a:ea typeface="Roboto"/>
                <a:cs typeface="Roboto"/>
                <a:sym typeface="Roboto"/>
              </a:rPr>
              <a:t> bracket shown top 3 product categories which have order growth &gt; 15%.</a:t>
            </a:r>
            <a:endParaRPr dirty="0">
              <a:latin typeface="Roboto"/>
              <a:ea typeface="Roboto"/>
              <a:cs typeface="Roboto"/>
              <a:sym typeface="Roboto"/>
            </a:endParaRPr>
          </a:p>
          <a:p>
            <a:pPr marL="228600" lvl="0" indent="-203200" algn="l" rtl="0">
              <a:lnSpc>
                <a:spcPct val="115000"/>
              </a:lnSpc>
              <a:spcBef>
                <a:spcPts val="0"/>
              </a:spcBef>
              <a:spcAft>
                <a:spcPts val="0"/>
              </a:spcAft>
              <a:buSzPts val="1400"/>
              <a:buFont typeface="Roboto"/>
              <a:buChar char="■"/>
            </a:pPr>
            <a:r>
              <a:rPr lang="en" dirty="0">
                <a:latin typeface="Roboto"/>
                <a:ea typeface="Roboto"/>
                <a:cs typeface="Roboto"/>
                <a:sym typeface="Roboto"/>
              </a:rPr>
              <a:t>In the </a:t>
            </a:r>
            <a:r>
              <a:rPr lang="en" dirty="0">
                <a:solidFill>
                  <a:srgbClr val="F4511E"/>
                </a:solidFill>
                <a:latin typeface="Roboto"/>
                <a:ea typeface="Roboto"/>
                <a:cs typeface="Roboto"/>
                <a:sym typeface="Roboto"/>
              </a:rPr>
              <a:t>red</a:t>
            </a:r>
            <a:r>
              <a:rPr lang="en" dirty="0">
                <a:latin typeface="Roboto"/>
                <a:ea typeface="Roboto"/>
                <a:cs typeface="Roboto"/>
                <a:sym typeface="Roboto"/>
              </a:rPr>
              <a:t> bracket shown product categories which have order growth &lt; 5%.</a:t>
            </a:r>
            <a:endParaRPr dirty="0">
              <a:latin typeface="Roboto"/>
              <a:ea typeface="Roboto"/>
              <a:cs typeface="Roboto"/>
              <a:sym typeface="Roboto"/>
            </a:endParaRPr>
          </a:p>
        </p:txBody>
      </p:sp>
      <p:sp>
        <p:nvSpPr>
          <p:cNvPr id="2" name="Rectangle 1">
            <a:extLst>
              <a:ext uri="{FF2B5EF4-FFF2-40B4-BE49-F238E27FC236}">
                <a16:creationId xmlns:a16="http://schemas.microsoft.com/office/drawing/2014/main" id="{7A555386-2AB6-6D14-CFF6-DCD0F47D6DA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0F1419"/>
                </a:solidFill>
                <a:effectLst/>
                <a:latin typeface="TwitterChirp"/>
              </a:rPr>
            </a:br>
            <a:r>
              <a:rPr kumimoji="0" lang="en-US" altLang="en-US" sz="1100" b="0" i="0" u="none" strike="noStrike" cap="none" normalizeH="0" baseline="0">
                <a:ln>
                  <a:noFill/>
                </a:ln>
                <a:solidFill>
                  <a:srgbClr val="0F1419"/>
                </a:solidFill>
                <a:effectLst/>
                <a:latin typeface="TwitterChirp"/>
              </a:rPr>
              <a:t>From anyone</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74F39196-C86F-1BDE-7DEB-D5AED1751B6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0F1419"/>
                </a:solidFill>
                <a:effectLst/>
                <a:latin typeface="TwitterChirp"/>
              </a:rPr>
            </a:br>
            <a:r>
              <a:rPr kumimoji="0" lang="en-US" altLang="en-US" sz="1100" b="0" i="0" u="none" strike="noStrike" cap="none" normalizeH="0" baseline="0">
                <a:ln>
                  <a:noFill/>
                </a:ln>
                <a:solidFill>
                  <a:srgbClr val="0F1419"/>
                </a:solidFill>
                <a:effectLst/>
                <a:latin typeface="TwitterChirp"/>
              </a:rPr>
              <a:t>From anyone</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 name="Google Shape;210;p30"/>
          <p:cNvSpPr/>
          <p:nvPr/>
        </p:nvSpPr>
        <p:spPr>
          <a:xfrm>
            <a:off x="386293" y="4064854"/>
            <a:ext cx="4277916" cy="169049"/>
          </a:xfrm>
          <a:prstGeom prst="rect">
            <a:avLst/>
          </a:prstGeom>
          <a:noFill/>
          <a:ln w="19050" cap="flat" cmpd="sng">
            <a:solidFill>
              <a:srgbClr val="F451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386292" y="1521439"/>
            <a:ext cx="4277916" cy="36883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DATA OVERVIEW</a:t>
            </a:r>
            <a:endParaRPr b="1"/>
          </a:p>
        </p:txBody>
      </p:sp>
      <p:pic>
        <p:nvPicPr>
          <p:cNvPr id="75" name="Google Shape;75;p14"/>
          <p:cNvPicPr preferRelativeResize="0"/>
          <p:nvPr/>
        </p:nvPicPr>
        <p:blipFill rotWithShape="1">
          <a:blip r:embed="rId3">
            <a:alphaModFix/>
          </a:blip>
          <a:srcRect l="3232"/>
          <a:stretch/>
        </p:blipFill>
        <p:spPr>
          <a:xfrm>
            <a:off x="6341400" y="2170975"/>
            <a:ext cx="2583450" cy="2419351"/>
          </a:xfrm>
          <a:prstGeom prst="rect">
            <a:avLst/>
          </a:prstGeom>
          <a:noFill/>
          <a:ln w="9525" cap="flat" cmpd="sng">
            <a:solidFill>
              <a:srgbClr val="000000"/>
            </a:solidFill>
            <a:prstDash val="solid"/>
            <a:round/>
            <a:headEnd type="none" w="sm" len="sm"/>
            <a:tailEnd type="none" w="sm" len="sm"/>
          </a:ln>
        </p:spPr>
      </p:pic>
      <p:sp>
        <p:nvSpPr>
          <p:cNvPr id="76" name="Google Shape;76;p14"/>
          <p:cNvSpPr txBox="1"/>
          <p:nvPr/>
        </p:nvSpPr>
        <p:spPr>
          <a:xfrm>
            <a:off x="162225" y="792050"/>
            <a:ext cx="8817300" cy="192357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500" b="1" dirty="0">
                <a:latin typeface="Roboto"/>
                <a:ea typeface="Roboto"/>
                <a:cs typeface="Roboto"/>
                <a:sym typeface="Roboto"/>
              </a:rPr>
              <a:t>THE LOOK ECOMMERCE</a:t>
            </a:r>
            <a:endParaRPr sz="1500" b="1" u="sng" dirty="0">
              <a:latin typeface="Roboto"/>
              <a:ea typeface="Roboto"/>
              <a:cs typeface="Roboto"/>
              <a:sym typeface="Roboto"/>
            </a:endParaRPr>
          </a:p>
          <a:p>
            <a:pPr marL="0" lvl="0" indent="0" algn="just" rtl="0">
              <a:spcBef>
                <a:spcPts val="0"/>
              </a:spcBef>
              <a:spcAft>
                <a:spcPts val="0"/>
              </a:spcAft>
              <a:buNone/>
            </a:pPr>
            <a:r>
              <a:rPr lang="en" dirty="0">
                <a:latin typeface="Roboto"/>
                <a:ea typeface="Roboto"/>
                <a:cs typeface="Roboto"/>
                <a:sym typeface="Roboto"/>
              </a:rPr>
              <a:t>The Look is a fictitious eCommerce clothing site developed by the Looker team. The dataset contains information about customers, products, orders, logistics, web events and digital marketing campaigns. The contents of this dataset are synthetic, and are provided to industry practitioners for the purpose of product discovery, testing, and evaluation.</a:t>
            </a:r>
            <a:endParaRPr dirty="0">
              <a:latin typeface="Roboto"/>
              <a:ea typeface="Roboto"/>
              <a:cs typeface="Roboto"/>
              <a:sym typeface="Roboto"/>
            </a:endParaRPr>
          </a:p>
          <a:p>
            <a:pPr marL="0" lvl="0" indent="0" algn="just" rtl="0">
              <a:spcBef>
                <a:spcPts val="0"/>
              </a:spcBef>
              <a:spcAft>
                <a:spcPts val="0"/>
              </a:spcAft>
              <a:buNone/>
            </a:pPr>
            <a:endParaRPr lang="en-US" dirty="0">
              <a:latin typeface="Roboto"/>
              <a:ea typeface="Roboto"/>
              <a:cs typeface="Roboto"/>
              <a:sym typeface="Roboto"/>
            </a:endParaRPr>
          </a:p>
          <a:p>
            <a:pPr marL="0" lvl="0" indent="0" algn="just" rtl="0">
              <a:spcBef>
                <a:spcPts val="0"/>
              </a:spcBef>
              <a:spcAft>
                <a:spcPts val="0"/>
              </a:spcAft>
              <a:buNone/>
            </a:pPr>
            <a:r>
              <a:rPr lang="en-US" dirty="0">
                <a:latin typeface="Roboto"/>
                <a:ea typeface="Roboto"/>
                <a:cs typeface="Roboto"/>
                <a:sym typeface="Roboto"/>
              </a:rPr>
              <a:t>This data sourced from </a:t>
            </a:r>
            <a:r>
              <a:rPr lang="en-US" b="1" dirty="0" err="1">
                <a:latin typeface="Roboto"/>
                <a:ea typeface="Roboto"/>
                <a:cs typeface="Roboto"/>
                <a:sym typeface="Roboto"/>
              </a:rPr>
              <a:t>BigQuery</a:t>
            </a:r>
            <a:r>
              <a:rPr lang="en-US" b="1" dirty="0">
                <a:latin typeface="Roboto"/>
                <a:ea typeface="Roboto"/>
                <a:cs typeface="Roboto"/>
                <a:sym typeface="Roboto"/>
              </a:rPr>
              <a:t> Public Dataset. </a:t>
            </a:r>
            <a:r>
              <a:rPr lang="en-US" dirty="0">
                <a:latin typeface="Roboto"/>
                <a:ea typeface="Roboto"/>
                <a:cs typeface="Roboto"/>
                <a:sym typeface="Roboto"/>
              </a:rPr>
              <a:t>Click </a:t>
            </a:r>
          </a:p>
          <a:p>
            <a:pPr marL="0" lvl="0" indent="0" algn="just" rtl="0">
              <a:spcBef>
                <a:spcPts val="0"/>
              </a:spcBef>
              <a:spcAft>
                <a:spcPts val="0"/>
              </a:spcAft>
              <a:buNone/>
            </a:pPr>
            <a:r>
              <a:rPr lang="en-US" u="sng" dirty="0">
                <a:solidFill>
                  <a:srgbClr val="FF0000"/>
                </a:solidFill>
                <a:latin typeface="Roboto"/>
                <a:ea typeface="Roboto"/>
                <a:cs typeface="Roboto"/>
                <a:sym typeface="Roboto"/>
                <a:hlinkClick r:id="rId4">
                  <a:extLst>
                    <a:ext uri="{A12FA001-AC4F-418D-AE19-62706E023703}">
                      <ahyp:hlinkClr xmlns:ahyp="http://schemas.microsoft.com/office/drawing/2018/hyperlinkcolor" val="tx"/>
                    </a:ext>
                  </a:extLst>
                </a:hlinkClick>
              </a:rPr>
              <a:t>here</a:t>
            </a:r>
            <a:r>
              <a:rPr lang="en-US" dirty="0">
                <a:latin typeface="Roboto"/>
                <a:ea typeface="Roboto"/>
                <a:cs typeface="Roboto"/>
                <a:sym typeface="Roboto"/>
              </a:rPr>
              <a:t> to see detail dataset.</a:t>
            </a:r>
            <a:endParaRPr lang="en-US" b="1" dirty="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p:nvPr/>
        </p:nvSpPr>
        <p:spPr>
          <a:xfrm>
            <a:off x="5048248" y="1305210"/>
            <a:ext cx="3941100" cy="2166717"/>
          </a:xfrm>
          <a:prstGeom prst="rect">
            <a:avLst/>
          </a:prstGeom>
          <a:noFill/>
          <a:ln>
            <a:noFill/>
          </a:ln>
        </p:spPr>
        <p:txBody>
          <a:bodyPr spcFirstLastPara="1" wrap="square" lIns="91425" tIns="91425" rIns="91425" bIns="91425" anchor="t" anchorCtr="0">
            <a:spAutoFit/>
          </a:bodyPr>
          <a:lstStyle/>
          <a:p>
            <a:pPr marL="228600" lvl="0" indent="-203200" algn="l" rtl="0">
              <a:lnSpc>
                <a:spcPct val="115000"/>
              </a:lnSpc>
              <a:spcBef>
                <a:spcPts val="0"/>
              </a:spcBef>
              <a:spcAft>
                <a:spcPts val="0"/>
              </a:spcAft>
              <a:buSzPts val="1400"/>
              <a:buFont typeface="Roboto"/>
              <a:buChar char="■"/>
            </a:pPr>
            <a:r>
              <a:rPr lang="en" dirty="0">
                <a:latin typeface="Roboto"/>
                <a:ea typeface="Roboto"/>
                <a:cs typeface="Roboto"/>
                <a:sym typeface="Roboto"/>
              </a:rPr>
              <a:t>Dresses Category become the most significant revenue growth (81,36%)</a:t>
            </a:r>
          </a:p>
          <a:p>
            <a:pPr marL="228600" lvl="0" indent="-203200" algn="l" rtl="0">
              <a:lnSpc>
                <a:spcPct val="115000"/>
              </a:lnSpc>
              <a:spcBef>
                <a:spcPts val="0"/>
              </a:spcBef>
              <a:spcAft>
                <a:spcPts val="0"/>
              </a:spcAft>
              <a:buSzPts val="1400"/>
              <a:buFont typeface="Roboto"/>
              <a:buChar char="■"/>
            </a:pPr>
            <a:r>
              <a:rPr lang="en" dirty="0">
                <a:latin typeface="Roboto"/>
                <a:ea typeface="Roboto"/>
                <a:cs typeface="Roboto"/>
                <a:sym typeface="Roboto"/>
              </a:rPr>
              <a:t>Jumpsuits &amp; Rompers at the second place with 76,65%</a:t>
            </a:r>
            <a:endParaRPr dirty="0">
              <a:latin typeface="Roboto"/>
              <a:ea typeface="Roboto"/>
              <a:cs typeface="Roboto"/>
              <a:sym typeface="Roboto"/>
            </a:endParaRPr>
          </a:p>
          <a:p>
            <a:pPr marL="228600" lvl="0" indent="-203200" algn="l" rtl="0">
              <a:lnSpc>
                <a:spcPct val="115000"/>
              </a:lnSpc>
              <a:spcBef>
                <a:spcPts val="0"/>
              </a:spcBef>
              <a:spcAft>
                <a:spcPts val="0"/>
              </a:spcAft>
              <a:buSzPts val="1400"/>
              <a:buFont typeface="Roboto"/>
              <a:buChar char="■"/>
            </a:pPr>
            <a:r>
              <a:rPr lang="en" dirty="0">
                <a:latin typeface="Roboto"/>
                <a:ea typeface="Roboto"/>
                <a:cs typeface="Roboto"/>
                <a:sym typeface="Roboto"/>
              </a:rPr>
              <a:t>The least 5 product category: Clothing Sets, Swim, Shots, Socks &amp; Hosiery, Sweaters. Need to be evaluated.</a:t>
            </a:r>
            <a:endParaRPr dirty="0">
              <a:latin typeface="Roboto"/>
              <a:ea typeface="Roboto"/>
              <a:cs typeface="Roboto"/>
              <a:sym typeface="Roboto"/>
            </a:endParaRPr>
          </a:p>
          <a:p>
            <a:pPr marL="0" lvl="0" indent="0" algn="l" rtl="0">
              <a:lnSpc>
                <a:spcPct val="115000"/>
              </a:lnSpc>
              <a:spcBef>
                <a:spcPts val="0"/>
              </a:spcBef>
              <a:spcAft>
                <a:spcPts val="0"/>
              </a:spcAft>
              <a:buNone/>
            </a:pPr>
            <a:endParaRPr dirty="0">
              <a:latin typeface="Roboto"/>
              <a:ea typeface="Roboto"/>
              <a:cs typeface="Roboto"/>
              <a:sym typeface="Roboto"/>
            </a:endParaRPr>
          </a:p>
        </p:txBody>
      </p:sp>
      <p:sp>
        <p:nvSpPr>
          <p:cNvPr id="218" name="Google Shape;218;p31"/>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dirty="0"/>
              <a:t>QUESTION 7</a:t>
            </a:r>
            <a:r>
              <a:rPr lang="en" dirty="0"/>
              <a:t> - DATA ANALYSIS &amp; INSIGHT</a:t>
            </a:r>
            <a:endParaRPr dirty="0"/>
          </a:p>
        </p:txBody>
      </p:sp>
      <p:sp>
        <p:nvSpPr>
          <p:cNvPr id="219" name="Google Shape;219;p31"/>
          <p:cNvSpPr txBox="1"/>
          <p:nvPr/>
        </p:nvSpPr>
        <p:spPr>
          <a:xfrm>
            <a:off x="158700" y="763425"/>
            <a:ext cx="8826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Roboto"/>
                <a:ea typeface="Roboto"/>
                <a:cs typeface="Roboto"/>
                <a:sym typeface="Roboto"/>
              </a:rPr>
              <a:t>Dresses Is The Most Significant Revenue Growth </a:t>
            </a:r>
            <a:endParaRPr sz="1800" dirty="0">
              <a:latin typeface="Roboto"/>
              <a:ea typeface="Roboto"/>
              <a:cs typeface="Roboto"/>
              <a:sym typeface="Roboto"/>
            </a:endParaRPr>
          </a:p>
        </p:txBody>
      </p:sp>
      <p:pic>
        <p:nvPicPr>
          <p:cNvPr id="3" name="Picture 2">
            <a:extLst>
              <a:ext uri="{FF2B5EF4-FFF2-40B4-BE49-F238E27FC236}">
                <a16:creationId xmlns:a16="http://schemas.microsoft.com/office/drawing/2014/main" id="{3ED9A935-59FE-2819-6B5C-8530AE39A92A}"/>
              </a:ext>
            </a:extLst>
          </p:cNvPr>
          <p:cNvPicPr>
            <a:picLocks noChangeAspect="1"/>
          </p:cNvPicPr>
          <p:nvPr/>
        </p:nvPicPr>
        <p:blipFill>
          <a:blip r:embed="rId3"/>
          <a:stretch>
            <a:fillRect/>
          </a:stretch>
        </p:blipFill>
        <p:spPr>
          <a:xfrm>
            <a:off x="0" y="1225125"/>
            <a:ext cx="5052296" cy="301152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p:nvPr/>
        </p:nvSpPr>
        <p:spPr>
          <a:xfrm>
            <a:off x="2911500" y="2248500"/>
            <a:ext cx="33210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latin typeface="Roboto"/>
                <a:ea typeface="Roboto"/>
                <a:cs typeface="Roboto"/>
                <a:sym typeface="Roboto"/>
              </a:rPr>
              <a:t>THANK YOU</a:t>
            </a:r>
            <a:endParaRPr sz="3000"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226078" y="2095050"/>
            <a:ext cx="2808000" cy="953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INTERMEDIATE</a:t>
            </a:r>
            <a:endParaRPr/>
          </a:p>
          <a:p>
            <a:pPr marL="0" lvl="0" indent="0" algn="l" rtl="0">
              <a:spcBef>
                <a:spcPts val="0"/>
              </a:spcBef>
              <a:spcAft>
                <a:spcPts val="0"/>
              </a:spcAft>
              <a:buNone/>
            </a:pPr>
            <a:r>
              <a:rPr lang="en"/>
              <a:t>ASSIGNMENT</a:t>
            </a:r>
            <a:endParaRPr/>
          </a:p>
        </p:txBody>
      </p:sp>
      <p:sp>
        <p:nvSpPr>
          <p:cNvPr id="82" name="Google Shape;82;p15"/>
          <p:cNvSpPr txBox="1"/>
          <p:nvPr/>
        </p:nvSpPr>
        <p:spPr>
          <a:xfrm>
            <a:off x="3282675" y="973200"/>
            <a:ext cx="5861400" cy="3971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000" b="1" dirty="0">
                <a:latin typeface="+mn-lt"/>
                <a:ea typeface="Roboto"/>
                <a:cs typeface="Roboto"/>
                <a:sym typeface="Roboto"/>
              </a:rPr>
              <a:t>QUESTION:</a:t>
            </a:r>
            <a:endParaRPr sz="1000" b="1" dirty="0">
              <a:latin typeface="+mn-lt"/>
              <a:ea typeface="Roboto"/>
              <a:cs typeface="Roboto"/>
              <a:sym typeface="Roboto"/>
            </a:endParaRPr>
          </a:p>
          <a:p>
            <a:pPr marL="400050" lvl="0" indent="-317500" algn="just" rtl="0">
              <a:lnSpc>
                <a:spcPct val="115000"/>
              </a:lnSpc>
              <a:spcBef>
                <a:spcPts val="0"/>
              </a:spcBef>
              <a:spcAft>
                <a:spcPts val="0"/>
              </a:spcAft>
              <a:buSzPts val="1400"/>
              <a:buFont typeface="Roboto"/>
              <a:buAutoNum type="arabicPeriod"/>
            </a:pPr>
            <a:r>
              <a:rPr lang="en-US" sz="1200" dirty="0">
                <a:latin typeface="+mn-lt"/>
              </a:rPr>
              <a:t>Fi</a:t>
            </a:r>
            <a:r>
              <a:rPr lang="en-US" sz="1200" i="1" dirty="0">
                <a:latin typeface="+mn-lt"/>
              </a:rPr>
              <a:t>n</a:t>
            </a:r>
            <a:r>
              <a:rPr lang="en-US" sz="1200" dirty="0">
                <a:latin typeface="+mn-lt"/>
              </a:rPr>
              <a:t>d  T</a:t>
            </a:r>
            <a:r>
              <a:rPr lang="en-US" sz="1200" b="0" i="0" dirty="0">
                <a:effectLst/>
                <a:latin typeface="+mn-lt"/>
              </a:rPr>
              <a:t>op 10 customers with the highest average price per order</a:t>
            </a:r>
            <a:r>
              <a:rPr lang="en" sz="1200" dirty="0">
                <a:latin typeface="+mn-lt"/>
                <a:ea typeface="Roboto"/>
                <a:cs typeface="Roboto"/>
                <a:sym typeface="Roboto"/>
              </a:rPr>
              <a:t>.</a:t>
            </a:r>
          </a:p>
          <a:p>
            <a:pPr marL="400050" indent="-317500" algn="just">
              <a:lnSpc>
                <a:spcPct val="115000"/>
              </a:lnSpc>
              <a:buSzPts val="1400"/>
              <a:buFont typeface="Roboto"/>
              <a:buAutoNum type="arabicPeriod"/>
            </a:pPr>
            <a:r>
              <a:rPr lang="en" sz="1200" dirty="0">
                <a:latin typeface="+mn-lt"/>
                <a:ea typeface="Roboto"/>
                <a:cs typeface="Roboto"/>
                <a:sym typeface="Roboto"/>
              </a:rPr>
              <a:t>Create a query to get the total users who completed the order and total orders per month (time frame Jan 2019 - Dec 2022).</a:t>
            </a:r>
            <a:endParaRPr sz="1200" dirty="0">
              <a:latin typeface="+mn-lt"/>
              <a:ea typeface="Roboto"/>
              <a:cs typeface="Roboto"/>
              <a:sym typeface="Roboto"/>
            </a:endParaRPr>
          </a:p>
          <a:p>
            <a:pPr marL="400050" lvl="0" indent="-317500" algn="just" rtl="0">
              <a:lnSpc>
                <a:spcPct val="115000"/>
              </a:lnSpc>
              <a:spcBef>
                <a:spcPts val="0"/>
              </a:spcBef>
              <a:spcAft>
                <a:spcPts val="0"/>
              </a:spcAft>
              <a:buSzPts val="1400"/>
              <a:buFont typeface="Roboto"/>
              <a:buAutoNum type="arabicPeriod"/>
            </a:pPr>
            <a:r>
              <a:rPr lang="en" sz="1200" dirty="0">
                <a:latin typeface="+mn-lt"/>
                <a:ea typeface="Roboto"/>
                <a:cs typeface="Roboto"/>
                <a:sym typeface="Roboto"/>
              </a:rPr>
              <a:t>Create a query to get average order value and total number of unique users, grouped by month (time frame Jan 2019 – Dec 2022).</a:t>
            </a:r>
            <a:endParaRPr sz="1200" dirty="0">
              <a:latin typeface="+mn-lt"/>
              <a:ea typeface="Roboto"/>
              <a:cs typeface="Roboto"/>
              <a:sym typeface="Roboto"/>
            </a:endParaRPr>
          </a:p>
          <a:p>
            <a:pPr marL="400050" lvl="0" indent="-317500" algn="just" rtl="0">
              <a:lnSpc>
                <a:spcPct val="115000"/>
              </a:lnSpc>
              <a:spcBef>
                <a:spcPts val="0"/>
              </a:spcBef>
              <a:spcAft>
                <a:spcPts val="0"/>
              </a:spcAft>
              <a:buSzPts val="1400"/>
              <a:buFont typeface="Roboto"/>
              <a:buAutoNum type="arabicPeriod"/>
            </a:pPr>
            <a:r>
              <a:rPr lang="en" sz="1200" dirty="0">
                <a:latin typeface="+mn-lt"/>
                <a:ea typeface="Roboto"/>
                <a:cs typeface="Roboto"/>
                <a:sym typeface="Roboto"/>
              </a:rPr>
              <a:t>Find the first and last name of users from the youngest and oldest age of each gender (time frame Jan 2019 - Dec 2022).</a:t>
            </a:r>
            <a:endParaRPr sz="1200" dirty="0">
              <a:latin typeface="+mn-lt"/>
              <a:ea typeface="Roboto"/>
              <a:cs typeface="Roboto"/>
              <a:sym typeface="Roboto"/>
            </a:endParaRPr>
          </a:p>
          <a:p>
            <a:pPr marL="400050" lvl="0" indent="-317500" algn="just" rtl="0">
              <a:lnSpc>
                <a:spcPct val="115000"/>
              </a:lnSpc>
              <a:spcBef>
                <a:spcPts val="0"/>
              </a:spcBef>
              <a:spcAft>
                <a:spcPts val="0"/>
              </a:spcAft>
              <a:buSzPts val="1400"/>
              <a:buFont typeface="Roboto"/>
              <a:buAutoNum type="arabicPeriod"/>
            </a:pPr>
            <a:r>
              <a:rPr lang="en" sz="1200" dirty="0">
                <a:latin typeface="+mn-lt"/>
                <a:ea typeface="Roboto"/>
                <a:cs typeface="Roboto"/>
                <a:sym typeface="Roboto"/>
              </a:rPr>
              <a:t>Get the top 5 most profitable product and its profit detail breakdown by month.</a:t>
            </a:r>
            <a:endParaRPr sz="1200" dirty="0">
              <a:latin typeface="+mn-lt"/>
              <a:ea typeface="Roboto"/>
              <a:cs typeface="Roboto"/>
              <a:sym typeface="Roboto"/>
            </a:endParaRPr>
          </a:p>
          <a:p>
            <a:pPr marL="400050" lvl="0" indent="-317500" algn="just" rtl="0">
              <a:lnSpc>
                <a:spcPct val="115000"/>
              </a:lnSpc>
              <a:spcBef>
                <a:spcPts val="0"/>
              </a:spcBef>
              <a:spcAft>
                <a:spcPts val="0"/>
              </a:spcAft>
              <a:buSzPts val="1400"/>
              <a:buFont typeface="Roboto"/>
              <a:buAutoNum type="arabicPeriod"/>
            </a:pPr>
            <a:r>
              <a:rPr lang="en-US" sz="1200" dirty="0">
                <a:latin typeface="+mn-lt"/>
                <a:ea typeface="Roboto"/>
                <a:cs typeface="Roboto"/>
                <a:sym typeface="Roboto"/>
              </a:rPr>
              <a:t>Create a query to get Month to Date of total revenue in each product categories of past 3 months (current date 30 Dec 2022), breakdown by date. </a:t>
            </a:r>
          </a:p>
          <a:p>
            <a:pPr marL="400050" lvl="0" indent="-317500" algn="just" rtl="0">
              <a:lnSpc>
                <a:spcPct val="115000"/>
              </a:lnSpc>
              <a:spcBef>
                <a:spcPts val="0"/>
              </a:spcBef>
              <a:spcAft>
                <a:spcPts val="0"/>
              </a:spcAft>
              <a:buSzPts val="1400"/>
              <a:buFont typeface="Roboto"/>
              <a:buAutoNum type="arabicPeriod"/>
            </a:pPr>
            <a:r>
              <a:rPr lang="en-US" sz="1200" dirty="0">
                <a:latin typeface="+mn-lt"/>
                <a:ea typeface="Roboto"/>
                <a:cs typeface="Roboto"/>
                <a:sym typeface="Roboto"/>
              </a:rPr>
              <a:t>Find monthly growth of TPO (# of completed orders) and TPV (# of revenue) in percentage breakdown by product categories and analyze the monthly growth to gain insight (time frame Jan 2019 - Dec 2022). Ordered by time </a:t>
            </a:r>
            <a:r>
              <a:rPr lang="en-US" sz="1200" dirty="0" err="1">
                <a:latin typeface="+mn-lt"/>
                <a:ea typeface="Roboto"/>
                <a:cs typeface="Roboto"/>
                <a:sym typeface="Roboto"/>
              </a:rPr>
              <a:t>descendingly</a:t>
            </a:r>
            <a:r>
              <a:rPr lang="en-US" sz="1200" dirty="0">
                <a:latin typeface="+mn-lt"/>
                <a:ea typeface="Roboto"/>
                <a:cs typeface="Roboto"/>
                <a:sym typeface="Roboto"/>
              </a:rPr>
              <a:t>. </a:t>
            </a:r>
          </a:p>
          <a:p>
            <a:pPr marL="400050" lvl="0" indent="-317500" algn="just" rtl="0">
              <a:lnSpc>
                <a:spcPct val="115000"/>
              </a:lnSpc>
              <a:spcBef>
                <a:spcPts val="0"/>
              </a:spcBef>
              <a:spcAft>
                <a:spcPts val="0"/>
              </a:spcAft>
              <a:buSzPts val="1400"/>
              <a:buFont typeface="Roboto"/>
              <a:buAutoNum type="arabicPeriod"/>
            </a:pPr>
            <a:r>
              <a:rPr lang="en-US" sz="1200" dirty="0">
                <a:latin typeface="+mn-lt"/>
                <a:ea typeface="Roboto"/>
                <a:cs typeface="Roboto"/>
                <a:sym typeface="Roboto"/>
              </a:rPr>
              <a:t>Create monthly retention cohorts (based upon the date that a user purchased a product) and then how many of them (%) coming back for the following month in 2019 - 2022 and gain the insight</a:t>
            </a:r>
            <a:r>
              <a:rPr lang="en-US" sz="1000" dirty="0">
                <a:latin typeface="+mn-lt"/>
                <a:ea typeface="Roboto"/>
                <a:cs typeface="Roboto"/>
                <a:sym typeface="Roboto"/>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dirty="0"/>
              <a:t>QUESTION 1</a:t>
            </a:r>
            <a:r>
              <a:rPr lang="en" dirty="0"/>
              <a:t> - SQL SYNTAX</a:t>
            </a:r>
            <a:endParaRPr dirty="0"/>
          </a:p>
        </p:txBody>
      </p:sp>
      <p:sp>
        <p:nvSpPr>
          <p:cNvPr id="98" name="Google Shape;98;p17"/>
          <p:cNvSpPr txBox="1"/>
          <p:nvPr/>
        </p:nvSpPr>
        <p:spPr>
          <a:xfrm>
            <a:off x="7338325" y="295950"/>
            <a:ext cx="1727100" cy="323100"/>
          </a:xfrm>
          <a:prstGeom prst="rect">
            <a:avLst/>
          </a:prstGeom>
          <a:solidFill>
            <a:srgbClr val="FFFF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u="sng" dirty="0">
                <a:solidFill>
                  <a:schemeClr val="hlink"/>
                </a:solidFill>
                <a:latin typeface="Roboto"/>
                <a:ea typeface="Roboto"/>
                <a:cs typeface="Roboto"/>
                <a:sym typeface="Roboto"/>
                <a:hlinkClick r:id="rId3"/>
              </a:rPr>
              <a:t>Click Here to Open Query Link</a:t>
            </a:r>
            <a:endParaRPr sz="900" dirty="0">
              <a:latin typeface="Roboto"/>
              <a:ea typeface="Roboto"/>
              <a:cs typeface="Roboto"/>
              <a:sym typeface="Roboto"/>
            </a:endParaRPr>
          </a:p>
        </p:txBody>
      </p:sp>
      <p:sp>
        <p:nvSpPr>
          <p:cNvPr id="99" name="Google Shape;99;p17"/>
          <p:cNvSpPr txBox="1"/>
          <p:nvPr/>
        </p:nvSpPr>
        <p:spPr>
          <a:xfrm>
            <a:off x="181350" y="1424296"/>
            <a:ext cx="8743500" cy="1800463"/>
          </a:xfrm>
          <a:prstGeom prst="rect">
            <a:avLst/>
          </a:prstGeom>
          <a:solidFill>
            <a:srgbClr val="FFFFFE"/>
          </a:solidFill>
          <a:ln>
            <a:noFill/>
          </a:ln>
        </p:spPr>
        <p:txBody>
          <a:bodyPr spcFirstLastPara="1" wrap="square" lIns="91425" tIns="91425" rIns="91425" bIns="91425" anchor="t" anchorCtr="0">
            <a:spAutoFit/>
          </a:bodyPr>
          <a:lstStyle/>
          <a:p>
            <a:r>
              <a:rPr lang="en-ID" sz="1050" b="0" dirty="0">
                <a:solidFill>
                  <a:srgbClr val="D81B60"/>
                </a:solidFill>
                <a:effectLst/>
                <a:latin typeface="Roboto Mono" panose="00000009000000000000" pitchFamily="49" charset="0"/>
              </a:rPr>
              <a:t>#QUESTION-1 Top 10 customers with the highest average price per order (time frame Jan 2019 - Dec 2022)</a:t>
            </a:r>
          </a:p>
          <a:p>
            <a:endParaRPr lang="en-ID" sz="1050" b="0" dirty="0">
              <a:solidFill>
                <a:srgbClr val="3A474E"/>
              </a:solidFill>
              <a:effectLst/>
              <a:latin typeface="Roboto Mono" panose="00000009000000000000" pitchFamily="49" charset="0"/>
            </a:endParaRPr>
          </a:p>
          <a:p>
            <a:r>
              <a:rPr lang="en-ID" sz="1050" b="0" dirty="0">
                <a:solidFill>
                  <a:srgbClr val="3367D6"/>
                </a:solidFill>
                <a:effectLst/>
                <a:latin typeface="Roboto Mono" panose="00000009000000000000" pitchFamily="49" charset="0"/>
              </a:rPr>
              <a:t>SELECT</a:t>
            </a:r>
            <a:r>
              <a:rPr lang="en-ID" sz="1050" b="0" dirty="0">
                <a:solidFill>
                  <a:srgbClr val="3A474E"/>
                </a:solidFill>
                <a:effectLst/>
                <a:latin typeface="Roboto Mono" panose="00000009000000000000" pitchFamily="49" charset="0"/>
              </a:rPr>
              <a:t> </a:t>
            </a:r>
            <a:r>
              <a:rPr lang="en-ID" sz="1050" b="0" dirty="0">
                <a:solidFill>
                  <a:srgbClr val="000000"/>
                </a:solidFill>
                <a:effectLst/>
                <a:latin typeface="Roboto Mono" panose="00000009000000000000" pitchFamily="49" charset="0"/>
              </a:rPr>
              <a:t>u.id</a:t>
            </a:r>
            <a:r>
              <a:rPr lang="en-ID" sz="1050" b="0" dirty="0">
                <a:solidFill>
                  <a:srgbClr val="3A474E"/>
                </a:solidFill>
                <a:effectLst/>
                <a:latin typeface="Roboto Mono" panose="00000009000000000000" pitchFamily="49" charset="0"/>
              </a:rPr>
              <a:t> </a:t>
            </a:r>
            <a:r>
              <a:rPr lang="en-ID" sz="1050" b="0" dirty="0">
                <a:solidFill>
                  <a:srgbClr val="3367D6"/>
                </a:solidFill>
                <a:effectLst/>
                <a:latin typeface="Roboto Mono" panose="00000009000000000000" pitchFamily="49" charset="0"/>
              </a:rPr>
              <a:t>as</a:t>
            </a:r>
            <a:r>
              <a:rPr lang="en-ID" sz="1050" b="0" dirty="0">
                <a:solidFill>
                  <a:srgbClr val="3A474E"/>
                </a:solidFill>
                <a:effectLst/>
                <a:latin typeface="Roboto Mono" panose="00000009000000000000" pitchFamily="49" charset="0"/>
              </a:rPr>
              <a:t> </a:t>
            </a:r>
            <a:r>
              <a:rPr lang="en-ID" sz="1050" b="0" dirty="0" err="1">
                <a:solidFill>
                  <a:srgbClr val="000000"/>
                </a:solidFill>
                <a:effectLst/>
                <a:latin typeface="Roboto Mono" panose="00000009000000000000" pitchFamily="49" charset="0"/>
              </a:rPr>
              <a:t>user_id</a:t>
            </a:r>
            <a:r>
              <a:rPr lang="en-ID" sz="1050" b="0" dirty="0">
                <a:solidFill>
                  <a:srgbClr val="3A474E"/>
                </a:solidFill>
                <a:effectLst/>
                <a:latin typeface="Roboto Mono" panose="00000009000000000000" pitchFamily="49" charset="0"/>
              </a:rPr>
              <a:t>, </a:t>
            </a:r>
            <a:r>
              <a:rPr lang="en-ID" sz="1050" b="0" dirty="0" err="1">
                <a:solidFill>
                  <a:srgbClr val="000000"/>
                </a:solidFill>
                <a:effectLst/>
                <a:latin typeface="Roboto Mono" panose="00000009000000000000" pitchFamily="49" charset="0"/>
              </a:rPr>
              <a:t>u.first_name</a:t>
            </a:r>
            <a:r>
              <a:rPr lang="en-ID" sz="1050" b="0" dirty="0">
                <a:solidFill>
                  <a:srgbClr val="3A474E"/>
                </a:solidFill>
                <a:effectLst/>
                <a:latin typeface="Roboto Mono" panose="00000009000000000000" pitchFamily="49" charset="0"/>
              </a:rPr>
              <a:t>, </a:t>
            </a:r>
            <a:r>
              <a:rPr lang="en-ID" sz="1050" b="0" dirty="0" err="1">
                <a:solidFill>
                  <a:srgbClr val="000000"/>
                </a:solidFill>
                <a:effectLst/>
                <a:latin typeface="Roboto Mono" panose="00000009000000000000" pitchFamily="49" charset="0"/>
              </a:rPr>
              <a:t>u.last_name</a:t>
            </a:r>
            <a:r>
              <a:rPr lang="en-ID" sz="1050" b="0" dirty="0">
                <a:solidFill>
                  <a:srgbClr val="3A474E"/>
                </a:solidFill>
                <a:effectLst/>
                <a:latin typeface="Roboto Mono" panose="00000009000000000000" pitchFamily="49" charset="0"/>
              </a:rPr>
              <a:t>, </a:t>
            </a:r>
            <a:r>
              <a:rPr lang="en-ID" sz="1050" b="0" dirty="0" err="1">
                <a:solidFill>
                  <a:srgbClr val="3367D6"/>
                </a:solidFill>
                <a:effectLst/>
                <a:latin typeface="Roboto Mono" panose="00000009000000000000" pitchFamily="49" charset="0"/>
              </a:rPr>
              <a:t>avg</a:t>
            </a:r>
            <a:r>
              <a:rPr lang="en-ID" sz="1050" b="0" dirty="0">
                <a:solidFill>
                  <a:srgbClr val="37474F"/>
                </a:solidFill>
                <a:effectLst/>
                <a:latin typeface="Roboto Mono" panose="00000009000000000000" pitchFamily="49" charset="0"/>
              </a:rPr>
              <a:t>(</a:t>
            </a:r>
            <a:r>
              <a:rPr lang="en-ID" sz="1050" b="0" dirty="0" err="1">
                <a:solidFill>
                  <a:srgbClr val="000000"/>
                </a:solidFill>
                <a:effectLst/>
                <a:latin typeface="Roboto Mono" panose="00000009000000000000" pitchFamily="49" charset="0"/>
              </a:rPr>
              <a:t>oi.sale_price</a:t>
            </a:r>
            <a:r>
              <a:rPr lang="en-ID" sz="1050" b="0" dirty="0">
                <a:solidFill>
                  <a:srgbClr val="37474F"/>
                </a:solidFill>
                <a:effectLst/>
                <a:latin typeface="Roboto Mono" panose="00000009000000000000" pitchFamily="49" charset="0"/>
              </a:rPr>
              <a:t>)</a:t>
            </a:r>
            <a:r>
              <a:rPr lang="en-ID" sz="1050" b="0" dirty="0">
                <a:solidFill>
                  <a:srgbClr val="3A474E"/>
                </a:solidFill>
                <a:effectLst/>
                <a:latin typeface="Roboto Mono" panose="00000009000000000000" pitchFamily="49" charset="0"/>
              </a:rPr>
              <a:t> </a:t>
            </a:r>
            <a:r>
              <a:rPr lang="en-ID" sz="1050" b="0" dirty="0">
                <a:solidFill>
                  <a:srgbClr val="3367D6"/>
                </a:solidFill>
                <a:effectLst/>
                <a:latin typeface="Roboto Mono" panose="00000009000000000000" pitchFamily="49" charset="0"/>
              </a:rPr>
              <a:t>as</a:t>
            </a:r>
            <a:r>
              <a:rPr lang="en-ID" sz="1050" b="0" dirty="0">
                <a:solidFill>
                  <a:srgbClr val="3A474E"/>
                </a:solidFill>
                <a:effectLst/>
                <a:latin typeface="Roboto Mono" panose="00000009000000000000" pitchFamily="49" charset="0"/>
              </a:rPr>
              <a:t> </a:t>
            </a:r>
            <a:r>
              <a:rPr lang="en-ID" sz="1050" b="0" dirty="0" err="1">
                <a:solidFill>
                  <a:srgbClr val="000000"/>
                </a:solidFill>
                <a:effectLst/>
                <a:latin typeface="Roboto Mono" panose="00000009000000000000" pitchFamily="49" charset="0"/>
              </a:rPr>
              <a:t>avg_sale_price</a:t>
            </a:r>
            <a:endParaRPr lang="en-ID" sz="1050" b="0" dirty="0">
              <a:solidFill>
                <a:srgbClr val="3A474E"/>
              </a:solidFill>
              <a:effectLst/>
              <a:latin typeface="Roboto Mono" panose="00000009000000000000" pitchFamily="49" charset="0"/>
            </a:endParaRPr>
          </a:p>
          <a:p>
            <a:r>
              <a:rPr lang="en-ID" sz="1050" b="0" dirty="0">
                <a:solidFill>
                  <a:srgbClr val="3367D6"/>
                </a:solidFill>
                <a:effectLst/>
                <a:latin typeface="Roboto Mono" panose="00000009000000000000" pitchFamily="49" charset="0"/>
              </a:rPr>
              <a:t>FROM</a:t>
            </a:r>
            <a:r>
              <a:rPr lang="en-ID" sz="1050" b="0" dirty="0">
                <a:solidFill>
                  <a:srgbClr val="3A474E"/>
                </a:solidFill>
                <a:effectLst/>
                <a:latin typeface="Roboto Mono" panose="00000009000000000000" pitchFamily="49" charset="0"/>
              </a:rPr>
              <a:t> </a:t>
            </a:r>
            <a:r>
              <a:rPr lang="en-ID" sz="1050" b="0" dirty="0">
                <a:solidFill>
                  <a:srgbClr val="0D904F"/>
                </a:solidFill>
                <a:effectLst/>
                <a:latin typeface="Roboto Mono" panose="00000009000000000000" pitchFamily="49" charset="0"/>
              </a:rPr>
              <a:t>`</a:t>
            </a:r>
            <a:r>
              <a:rPr lang="en-ID" sz="1050" b="0" dirty="0" err="1">
                <a:solidFill>
                  <a:srgbClr val="0D904F"/>
                </a:solidFill>
                <a:effectLst/>
                <a:latin typeface="Roboto Mono" panose="00000009000000000000" pitchFamily="49" charset="0"/>
              </a:rPr>
              <a:t>bigquery</a:t>
            </a:r>
            <a:r>
              <a:rPr lang="en-ID" sz="1050" b="0" dirty="0">
                <a:solidFill>
                  <a:srgbClr val="0D904F"/>
                </a:solidFill>
                <a:effectLst/>
                <a:latin typeface="Roboto Mono" panose="00000009000000000000" pitchFamily="49" charset="0"/>
              </a:rPr>
              <a:t>-public-</a:t>
            </a:r>
            <a:r>
              <a:rPr lang="en-ID" sz="1050" b="0" dirty="0" err="1">
                <a:solidFill>
                  <a:srgbClr val="0D904F"/>
                </a:solidFill>
                <a:effectLst/>
                <a:latin typeface="Roboto Mono" panose="00000009000000000000" pitchFamily="49" charset="0"/>
              </a:rPr>
              <a:t>data.thelook_ecommerce.users</a:t>
            </a:r>
            <a:r>
              <a:rPr lang="en-ID" sz="1050" b="0" dirty="0">
                <a:solidFill>
                  <a:srgbClr val="0D904F"/>
                </a:solidFill>
                <a:effectLst/>
                <a:latin typeface="Roboto Mono" panose="00000009000000000000" pitchFamily="49" charset="0"/>
              </a:rPr>
              <a:t>`</a:t>
            </a:r>
            <a:r>
              <a:rPr lang="en-ID" sz="1050" b="0" dirty="0">
                <a:solidFill>
                  <a:srgbClr val="3A474E"/>
                </a:solidFill>
                <a:effectLst/>
                <a:latin typeface="Roboto Mono" panose="00000009000000000000" pitchFamily="49" charset="0"/>
              </a:rPr>
              <a:t> </a:t>
            </a:r>
            <a:r>
              <a:rPr lang="en-ID" sz="1050" b="0" dirty="0">
                <a:solidFill>
                  <a:srgbClr val="3367D6"/>
                </a:solidFill>
                <a:effectLst/>
                <a:latin typeface="Roboto Mono" panose="00000009000000000000" pitchFamily="49" charset="0"/>
              </a:rPr>
              <a:t>as</a:t>
            </a:r>
            <a:r>
              <a:rPr lang="en-ID" sz="1050" b="0" dirty="0">
                <a:solidFill>
                  <a:srgbClr val="3A474E"/>
                </a:solidFill>
                <a:effectLst/>
                <a:latin typeface="Roboto Mono" panose="00000009000000000000" pitchFamily="49" charset="0"/>
              </a:rPr>
              <a:t> </a:t>
            </a:r>
            <a:r>
              <a:rPr lang="en-ID" sz="1050" b="0" dirty="0">
                <a:solidFill>
                  <a:srgbClr val="000000"/>
                </a:solidFill>
                <a:effectLst/>
                <a:latin typeface="Roboto Mono" panose="00000009000000000000" pitchFamily="49" charset="0"/>
              </a:rPr>
              <a:t>u</a:t>
            </a:r>
            <a:endParaRPr lang="en-ID" sz="1050" b="0" dirty="0">
              <a:solidFill>
                <a:srgbClr val="3A474E"/>
              </a:solidFill>
              <a:effectLst/>
              <a:latin typeface="Roboto Mono" panose="00000009000000000000" pitchFamily="49" charset="0"/>
            </a:endParaRPr>
          </a:p>
          <a:p>
            <a:r>
              <a:rPr lang="en-ID" sz="1050" b="0" dirty="0">
                <a:solidFill>
                  <a:srgbClr val="3367D6"/>
                </a:solidFill>
                <a:effectLst/>
                <a:latin typeface="Roboto Mono" panose="00000009000000000000" pitchFamily="49" charset="0"/>
              </a:rPr>
              <a:t>JOIN</a:t>
            </a:r>
            <a:r>
              <a:rPr lang="en-ID" sz="1050" b="0" dirty="0">
                <a:solidFill>
                  <a:srgbClr val="3A474E"/>
                </a:solidFill>
                <a:effectLst/>
                <a:latin typeface="Roboto Mono" panose="00000009000000000000" pitchFamily="49" charset="0"/>
              </a:rPr>
              <a:t> </a:t>
            </a:r>
            <a:r>
              <a:rPr lang="en-ID" sz="1050" b="0" dirty="0">
                <a:solidFill>
                  <a:srgbClr val="0D904F"/>
                </a:solidFill>
                <a:effectLst/>
                <a:latin typeface="Roboto Mono" panose="00000009000000000000" pitchFamily="49" charset="0"/>
              </a:rPr>
              <a:t>`</a:t>
            </a:r>
            <a:r>
              <a:rPr lang="en-ID" sz="1050" b="0" dirty="0" err="1">
                <a:solidFill>
                  <a:srgbClr val="0D904F"/>
                </a:solidFill>
                <a:effectLst/>
                <a:latin typeface="Roboto Mono" panose="00000009000000000000" pitchFamily="49" charset="0"/>
              </a:rPr>
              <a:t>bigquery</a:t>
            </a:r>
            <a:r>
              <a:rPr lang="en-ID" sz="1050" b="0" dirty="0">
                <a:solidFill>
                  <a:srgbClr val="0D904F"/>
                </a:solidFill>
                <a:effectLst/>
                <a:latin typeface="Roboto Mono" panose="00000009000000000000" pitchFamily="49" charset="0"/>
              </a:rPr>
              <a:t>-public-</a:t>
            </a:r>
            <a:r>
              <a:rPr lang="en-ID" sz="1050" b="0" dirty="0" err="1">
                <a:solidFill>
                  <a:srgbClr val="0D904F"/>
                </a:solidFill>
                <a:effectLst/>
                <a:latin typeface="Roboto Mono" panose="00000009000000000000" pitchFamily="49" charset="0"/>
              </a:rPr>
              <a:t>data.thelook_ecommerce.order_items</a:t>
            </a:r>
            <a:r>
              <a:rPr lang="en-ID" sz="1050" b="0" dirty="0">
                <a:solidFill>
                  <a:srgbClr val="0D904F"/>
                </a:solidFill>
                <a:effectLst/>
                <a:latin typeface="Roboto Mono" panose="00000009000000000000" pitchFamily="49" charset="0"/>
              </a:rPr>
              <a:t>`</a:t>
            </a:r>
            <a:r>
              <a:rPr lang="en-ID" sz="1050" b="0" dirty="0">
                <a:solidFill>
                  <a:srgbClr val="3A474E"/>
                </a:solidFill>
                <a:effectLst/>
                <a:latin typeface="Roboto Mono" panose="00000009000000000000" pitchFamily="49" charset="0"/>
              </a:rPr>
              <a:t> </a:t>
            </a:r>
            <a:r>
              <a:rPr lang="en-ID" sz="1050" b="0" dirty="0">
                <a:solidFill>
                  <a:srgbClr val="3367D6"/>
                </a:solidFill>
                <a:effectLst/>
                <a:latin typeface="Roboto Mono" panose="00000009000000000000" pitchFamily="49" charset="0"/>
              </a:rPr>
              <a:t>as</a:t>
            </a:r>
            <a:r>
              <a:rPr lang="en-ID" sz="1050" b="0" dirty="0">
                <a:solidFill>
                  <a:srgbClr val="3A474E"/>
                </a:solidFill>
                <a:effectLst/>
                <a:latin typeface="Roboto Mono" panose="00000009000000000000" pitchFamily="49" charset="0"/>
              </a:rPr>
              <a:t> </a:t>
            </a:r>
            <a:r>
              <a:rPr lang="en-ID" sz="1050" b="0" dirty="0">
                <a:solidFill>
                  <a:srgbClr val="000000"/>
                </a:solidFill>
                <a:effectLst/>
                <a:latin typeface="Roboto Mono" panose="00000009000000000000" pitchFamily="49" charset="0"/>
              </a:rPr>
              <a:t>oi</a:t>
            </a:r>
            <a:endParaRPr lang="en-ID" sz="1050" b="0" dirty="0">
              <a:solidFill>
                <a:srgbClr val="3A474E"/>
              </a:solidFill>
              <a:effectLst/>
              <a:latin typeface="Roboto Mono" panose="00000009000000000000" pitchFamily="49" charset="0"/>
            </a:endParaRPr>
          </a:p>
          <a:p>
            <a:r>
              <a:rPr lang="en-ID" sz="1050" b="0" dirty="0">
                <a:solidFill>
                  <a:srgbClr val="3367D6"/>
                </a:solidFill>
                <a:effectLst/>
                <a:latin typeface="Roboto Mono" panose="00000009000000000000" pitchFamily="49" charset="0"/>
              </a:rPr>
              <a:t>ON</a:t>
            </a:r>
            <a:r>
              <a:rPr lang="en-ID" sz="1050" b="0" dirty="0">
                <a:solidFill>
                  <a:srgbClr val="3A474E"/>
                </a:solidFill>
                <a:effectLst/>
                <a:latin typeface="Roboto Mono" panose="00000009000000000000" pitchFamily="49" charset="0"/>
              </a:rPr>
              <a:t> </a:t>
            </a:r>
            <a:r>
              <a:rPr lang="en-ID" sz="1050" b="0" dirty="0">
                <a:solidFill>
                  <a:srgbClr val="000000"/>
                </a:solidFill>
                <a:effectLst/>
                <a:latin typeface="Roboto Mono" panose="00000009000000000000" pitchFamily="49" charset="0"/>
              </a:rPr>
              <a:t>u.id</a:t>
            </a:r>
            <a:r>
              <a:rPr lang="en-ID" sz="1050" b="0" dirty="0">
                <a:solidFill>
                  <a:srgbClr val="3A474E"/>
                </a:solidFill>
                <a:effectLst/>
                <a:latin typeface="Roboto Mono" panose="00000009000000000000" pitchFamily="49" charset="0"/>
              </a:rPr>
              <a:t> = </a:t>
            </a:r>
            <a:r>
              <a:rPr lang="en-ID" sz="1050" b="0" dirty="0" err="1">
                <a:solidFill>
                  <a:srgbClr val="000000"/>
                </a:solidFill>
                <a:effectLst/>
                <a:latin typeface="Roboto Mono" panose="00000009000000000000" pitchFamily="49" charset="0"/>
              </a:rPr>
              <a:t>oi.user_id</a:t>
            </a:r>
            <a:endParaRPr lang="en-ID" sz="1050" b="0" dirty="0">
              <a:solidFill>
                <a:srgbClr val="3A474E"/>
              </a:solidFill>
              <a:effectLst/>
              <a:latin typeface="Roboto Mono" panose="00000009000000000000" pitchFamily="49" charset="0"/>
            </a:endParaRPr>
          </a:p>
          <a:p>
            <a:r>
              <a:rPr lang="en-ID" sz="1050" b="0" dirty="0">
                <a:solidFill>
                  <a:srgbClr val="3367D6"/>
                </a:solidFill>
                <a:effectLst/>
                <a:latin typeface="Roboto Mono" panose="00000009000000000000" pitchFamily="49" charset="0"/>
              </a:rPr>
              <a:t>WHERE</a:t>
            </a:r>
            <a:r>
              <a:rPr lang="en-ID" sz="1050" b="0" dirty="0">
                <a:solidFill>
                  <a:srgbClr val="3A474E"/>
                </a:solidFill>
                <a:effectLst/>
                <a:latin typeface="Roboto Mono" panose="00000009000000000000" pitchFamily="49" charset="0"/>
              </a:rPr>
              <a:t> </a:t>
            </a:r>
            <a:r>
              <a:rPr lang="en-ID" sz="1050" b="0" dirty="0">
                <a:solidFill>
                  <a:srgbClr val="3367D6"/>
                </a:solidFill>
                <a:effectLst/>
                <a:latin typeface="Roboto Mono" panose="00000009000000000000" pitchFamily="49" charset="0"/>
              </a:rPr>
              <a:t>DATE</a:t>
            </a:r>
            <a:r>
              <a:rPr lang="en-ID" sz="1050" b="0" dirty="0">
                <a:solidFill>
                  <a:srgbClr val="37474F"/>
                </a:solidFill>
                <a:effectLst/>
                <a:latin typeface="Roboto Mono" panose="00000009000000000000" pitchFamily="49" charset="0"/>
              </a:rPr>
              <a:t>(</a:t>
            </a:r>
            <a:r>
              <a:rPr lang="en-ID" sz="1050" b="0" dirty="0" err="1">
                <a:solidFill>
                  <a:srgbClr val="000000"/>
                </a:solidFill>
                <a:effectLst/>
                <a:latin typeface="Roboto Mono" panose="00000009000000000000" pitchFamily="49" charset="0"/>
              </a:rPr>
              <a:t>oi.created_at</a:t>
            </a:r>
            <a:r>
              <a:rPr lang="en-ID" sz="1050" b="0" dirty="0">
                <a:solidFill>
                  <a:srgbClr val="37474F"/>
                </a:solidFill>
                <a:effectLst/>
                <a:latin typeface="Roboto Mono" panose="00000009000000000000" pitchFamily="49" charset="0"/>
              </a:rPr>
              <a:t>)</a:t>
            </a:r>
            <a:r>
              <a:rPr lang="en-ID" sz="1050" b="0" dirty="0">
                <a:solidFill>
                  <a:srgbClr val="3A474E"/>
                </a:solidFill>
                <a:effectLst/>
                <a:latin typeface="Roboto Mono" panose="00000009000000000000" pitchFamily="49" charset="0"/>
              </a:rPr>
              <a:t> </a:t>
            </a:r>
            <a:r>
              <a:rPr lang="en-ID" sz="1050" b="0" dirty="0">
                <a:solidFill>
                  <a:srgbClr val="3367D6"/>
                </a:solidFill>
                <a:effectLst/>
                <a:latin typeface="Roboto Mono" panose="00000009000000000000" pitchFamily="49" charset="0"/>
              </a:rPr>
              <a:t>BETWEEN</a:t>
            </a:r>
            <a:r>
              <a:rPr lang="en-ID" sz="1050" b="0" dirty="0">
                <a:solidFill>
                  <a:srgbClr val="3A474E"/>
                </a:solidFill>
                <a:effectLst/>
                <a:latin typeface="Roboto Mono" panose="00000009000000000000" pitchFamily="49" charset="0"/>
              </a:rPr>
              <a:t> </a:t>
            </a:r>
            <a:r>
              <a:rPr lang="en-ID" sz="1050" b="0" dirty="0">
                <a:solidFill>
                  <a:srgbClr val="0D904F"/>
                </a:solidFill>
                <a:effectLst/>
                <a:latin typeface="Roboto Mono" panose="00000009000000000000" pitchFamily="49" charset="0"/>
              </a:rPr>
              <a:t>'2022-01-01'</a:t>
            </a:r>
            <a:r>
              <a:rPr lang="en-ID" sz="1050" b="0" dirty="0">
                <a:solidFill>
                  <a:srgbClr val="3A474E"/>
                </a:solidFill>
                <a:effectLst/>
                <a:latin typeface="Roboto Mono" panose="00000009000000000000" pitchFamily="49" charset="0"/>
              </a:rPr>
              <a:t> </a:t>
            </a:r>
            <a:r>
              <a:rPr lang="en-ID" sz="1050" b="0" dirty="0">
                <a:solidFill>
                  <a:srgbClr val="3367D6"/>
                </a:solidFill>
                <a:effectLst/>
                <a:latin typeface="Roboto Mono" panose="00000009000000000000" pitchFamily="49" charset="0"/>
              </a:rPr>
              <a:t>AND</a:t>
            </a:r>
            <a:r>
              <a:rPr lang="en-ID" sz="1050" b="0" dirty="0">
                <a:solidFill>
                  <a:srgbClr val="3A474E"/>
                </a:solidFill>
                <a:effectLst/>
                <a:latin typeface="Roboto Mono" panose="00000009000000000000" pitchFamily="49" charset="0"/>
              </a:rPr>
              <a:t> </a:t>
            </a:r>
            <a:r>
              <a:rPr lang="en-ID" sz="1050" b="0" dirty="0">
                <a:solidFill>
                  <a:srgbClr val="0D904F"/>
                </a:solidFill>
                <a:effectLst/>
                <a:latin typeface="Roboto Mono" panose="00000009000000000000" pitchFamily="49" charset="0"/>
              </a:rPr>
              <a:t>'2022-12-30'</a:t>
            </a:r>
            <a:endParaRPr lang="en-ID" sz="1050" b="0" dirty="0">
              <a:solidFill>
                <a:srgbClr val="3A474E"/>
              </a:solidFill>
              <a:effectLst/>
              <a:latin typeface="Roboto Mono" panose="00000009000000000000" pitchFamily="49" charset="0"/>
            </a:endParaRPr>
          </a:p>
          <a:p>
            <a:r>
              <a:rPr lang="en-ID" sz="1050" b="0" dirty="0">
                <a:solidFill>
                  <a:srgbClr val="3367D6"/>
                </a:solidFill>
                <a:effectLst/>
                <a:latin typeface="Roboto Mono" panose="00000009000000000000" pitchFamily="49" charset="0"/>
              </a:rPr>
              <a:t>GROUP</a:t>
            </a:r>
            <a:r>
              <a:rPr lang="en-ID" sz="1050" b="0" dirty="0">
                <a:solidFill>
                  <a:srgbClr val="3A474E"/>
                </a:solidFill>
                <a:effectLst/>
                <a:latin typeface="Roboto Mono" panose="00000009000000000000" pitchFamily="49" charset="0"/>
              </a:rPr>
              <a:t> </a:t>
            </a:r>
            <a:r>
              <a:rPr lang="en-ID" sz="1050" b="0" dirty="0">
                <a:solidFill>
                  <a:srgbClr val="3367D6"/>
                </a:solidFill>
                <a:effectLst/>
                <a:latin typeface="Roboto Mono" panose="00000009000000000000" pitchFamily="49" charset="0"/>
              </a:rPr>
              <a:t>BY</a:t>
            </a:r>
            <a:r>
              <a:rPr lang="en-ID" sz="1050" b="0" dirty="0">
                <a:solidFill>
                  <a:srgbClr val="3A474E"/>
                </a:solidFill>
                <a:effectLst/>
                <a:latin typeface="Roboto Mono" panose="00000009000000000000" pitchFamily="49" charset="0"/>
              </a:rPr>
              <a:t> </a:t>
            </a:r>
            <a:r>
              <a:rPr lang="en-ID" sz="1050" b="0" dirty="0">
                <a:solidFill>
                  <a:srgbClr val="F4511E"/>
                </a:solidFill>
                <a:effectLst/>
                <a:latin typeface="Roboto Mono" panose="00000009000000000000" pitchFamily="49" charset="0"/>
              </a:rPr>
              <a:t>1</a:t>
            </a:r>
            <a:r>
              <a:rPr lang="en-ID" sz="1050" b="0" dirty="0">
                <a:solidFill>
                  <a:srgbClr val="3A474E"/>
                </a:solidFill>
                <a:effectLst/>
                <a:latin typeface="Roboto Mono" panose="00000009000000000000" pitchFamily="49" charset="0"/>
              </a:rPr>
              <a:t>,</a:t>
            </a:r>
            <a:r>
              <a:rPr lang="en-ID" sz="1050" b="0" dirty="0">
                <a:solidFill>
                  <a:srgbClr val="F4511E"/>
                </a:solidFill>
                <a:effectLst/>
                <a:latin typeface="Roboto Mono" panose="00000009000000000000" pitchFamily="49" charset="0"/>
              </a:rPr>
              <a:t>2</a:t>
            </a:r>
            <a:r>
              <a:rPr lang="en-ID" sz="1050" b="0" dirty="0">
                <a:solidFill>
                  <a:srgbClr val="3A474E"/>
                </a:solidFill>
                <a:effectLst/>
                <a:latin typeface="Roboto Mono" panose="00000009000000000000" pitchFamily="49" charset="0"/>
              </a:rPr>
              <a:t>,</a:t>
            </a:r>
            <a:r>
              <a:rPr lang="en-ID" sz="1050" b="0" dirty="0">
                <a:solidFill>
                  <a:srgbClr val="F4511E"/>
                </a:solidFill>
                <a:effectLst/>
                <a:latin typeface="Roboto Mono" panose="00000009000000000000" pitchFamily="49" charset="0"/>
              </a:rPr>
              <a:t>3</a:t>
            </a:r>
            <a:endParaRPr lang="en-ID" sz="1050" b="0" dirty="0">
              <a:solidFill>
                <a:srgbClr val="3A474E"/>
              </a:solidFill>
              <a:effectLst/>
              <a:latin typeface="Roboto Mono" panose="00000009000000000000" pitchFamily="49" charset="0"/>
            </a:endParaRPr>
          </a:p>
          <a:p>
            <a:r>
              <a:rPr lang="en-ID" sz="1050" b="0" dirty="0">
                <a:solidFill>
                  <a:srgbClr val="3367D6"/>
                </a:solidFill>
                <a:effectLst/>
                <a:latin typeface="Roboto Mono" panose="00000009000000000000" pitchFamily="49" charset="0"/>
              </a:rPr>
              <a:t>ORDER</a:t>
            </a:r>
            <a:r>
              <a:rPr lang="en-ID" sz="1050" b="0" dirty="0">
                <a:solidFill>
                  <a:srgbClr val="3A474E"/>
                </a:solidFill>
                <a:effectLst/>
                <a:latin typeface="Roboto Mono" panose="00000009000000000000" pitchFamily="49" charset="0"/>
              </a:rPr>
              <a:t> </a:t>
            </a:r>
            <a:r>
              <a:rPr lang="en-ID" sz="1050" b="0" dirty="0">
                <a:solidFill>
                  <a:srgbClr val="3367D6"/>
                </a:solidFill>
                <a:effectLst/>
                <a:latin typeface="Roboto Mono" panose="00000009000000000000" pitchFamily="49" charset="0"/>
              </a:rPr>
              <a:t>BY</a:t>
            </a:r>
            <a:r>
              <a:rPr lang="en-ID" sz="1050" b="0" dirty="0">
                <a:solidFill>
                  <a:srgbClr val="3A474E"/>
                </a:solidFill>
                <a:effectLst/>
                <a:latin typeface="Roboto Mono" panose="00000009000000000000" pitchFamily="49" charset="0"/>
              </a:rPr>
              <a:t> </a:t>
            </a:r>
            <a:r>
              <a:rPr lang="en-ID" sz="1050" b="0" dirty="0" err="1">
                <a:solidFill>
                  <a:srgbClr val="000000"/>
                </a:solidFill>
                <a:effectLst/>
                <a:latin typeface="Roboto Mono" panose="00000009000000000000" pitchFamily="49" charset="0"/>
              </a:rPr>
              <a:t>avg_sale_price</a:t>
            </a:r>
            <a:r>
              <a:rPr lang="en-ID" sz="1050" b="0" dirty="0">
                <a:solidFill>
                  <a:srgbClr val="3A474E"/>
                </a:solidFill>
                <a:effectLst/>
                <a:latin typeface="Roboto Mono" panose="00000009000000000000" pitchFamily="49" charset="0"/>
              </a:rPr>
              <a:t> </a:t>
            </a:r>
            <a:r>
              <a:rPr lang="en-ID" sz="1050" b="0" dirty="0">
                <a:solidFill>
                  <a:srgbClr val="3367D6"/>
                </a:solidFill>
                <a:effectLst/>
                <a:latin typeface="Roboto Mono" panose="00000009000000000000" pitchFamily="49" charset="0"/>
              </a:rPr>
              <a:t>DESC</a:t>
            </a:r>
            <a:endParaRPr lang="en-ID" sz="1050" b="0" dirty="0">
              <a:solidFill>
                <a:srgbClr val="3A474E"/>
              </a:solidFill>
              <a:effectLst/>
              <a:latin typeface="Roboto Mono" panose="00000009000000000000" pitchFamily="49" charset="0"/>
            </a:endParaRPr>
          </a:p>
          <a:p>
            <a:r>
              <a:rPr lang="en-ID" sz="1050" b="0" dirty="0">
                <a:solidFill>
                  <a:srgbClr val="3367D6"/>
                </a:solidFill>
                <a:effectLst/>
                <a:latin typeface="Roboto Mono" panose="00000009000000000000" pitchFamily="49" charset="0"/>
              </a:rPr>
              <a:t>LIMIT</a:t>
            </a:r>
            <a:r>
              <a:rPr lang="en-ID" sz="1050" b="0" dirty="0">
                <a:solidFill>
                  <a:srgbClr val="3A474E"/>
                </a:solidFill>
                <a:effectLst/>
                <a:latin typeface="Roboto Mono" panose="00000009000000000000" pitchFamily="49" charset="0"/>
              </a:rPr>
              <a:t> </a:t>
            </a:r>
            <a:r>
              <a:rPr lang="en-ID" sz="1050" b="0" dirty="0">
                <a:solidFill>
                  <a:srgbClr val="F4511E"/>
                </a:solidFill>
                <a:effectLst/>
                <a:latin typeface="Roboto Mono" panose="00000009000000000000" pitchFamily="49" charset="0"/>
              </a:rPr>
              <a:t>10</a:t>
            </a:r>
            <a:r>
              <a:rPr lang="en-ID" sz="1050" b="0" dirty="0">
                <a:solidFill>
                  <a:srgbClr val="3A474E"/>
                </a:solidFill>
                <a:effectLst/>
                <a:latin typeface="Roboto Mono" panose="00000009000000000000" pitchFamily="49"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15144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QUESTION 1</a:t>
            </a:r>
            <a:endParaRPr b="1"/>
          </a:p>
        </p:txBody>
      </p:sp>
      <p:sp>
        <p:nvSpPr>
          <p:cNvPr id="92" name="Google Shape;92;p16"/>
          <p:cNvSpPr txBox="1">
            <a:spLocks noGrp="1"/>
          </p:cNvSpPr>
          <p:nvPr>
            <p:ph type="title" idx="4294967295"/>
          </p:nvPr>
        </p:nvSpPr>
        <p:spPr>
          <a:xfrm>
            <a:off x="1709738" y="160338"/>
            <a:ext cx="7434262" cy="603250"/>
          </a:xfrm>
          <a:prstGeom prst="rect">
            <a:avLst/>
          </a:prstGeom>
        </p:spPr>
        <p:txBody>
          <a:bodyPr spcFirstLastPara="1" wrap="square" lIns="91425" tIns="91425" rIns="91425" bIns="91425" anchor="ctr" anchorCtr="0">
            <a:noAutofit/>
          </a:bodyPr>
          <a:lstStyle/>
          <a:p>
            <a:pPr>
              <a:buSzPts val="990"/>
            </a:pPr>
            <a:r>
              <a:rPr lang="en-US" sz="1600" dirty="0">
                <a:latin typeface="Roboto" panose="02000000000000000000" pitchFamily="2" charset="0"/>
              </a:rPr>
              <a:t>Get  T</a:t>
            </a:r>
            <a:r>
              <a:rPr lang="en-US" sz="1600" b="0" i="0" dirty="0">
                <a:effectLst/>
                <a:latin typeface="Roboto" panose="02000000000000000000" pitchFamily="2" charset="0"/>
              </a:rPr>
              <a:t>op 10 customers with the highest average price per order</a:t>
            </a:r>
            <a:r>
              <a:rPr lang="en" sz="1600" dirty="0">
                <a:latin typeface="Roboto"/>
                <a:ea typeface="Roboto"/>
                <a:cs typeface="Roboto"/>
                <a:sym typeface="Roboto"/>
              </a:rPr>
              <a:t>.</a:t>
            </a:r>
            <a:br>
              <a:rPr lang="en" sz="1600" dirty="0">
                <a:latin typeface="Roboto"/>
                <a:ea typeface="Roboto"/>
                <a:cs typeface="Roboto"/>
                <a:sym typeface="Roboto"/>
              </a:rPr>
            </a:br>
            <a:endParaRPr sz="1820" dirty="0"/>
          </a:p>
        </p:txBody>
      </p:sp>
      <p:pic>
        <p:nvPicPr>
          <p:cNvPr id="88" name="Google Shape;88;p16"/>
          <p:cNvPicPr preferRelativeResize="0"/>
          <p:nvPr/>
        </p:nvPicPr>
        <p:blipFill rotWithShape="1">
          <a:blip r:embed="rId3">
            <a:alphaModFix/>
          </a:blip>
          <a:srcRect t="2884"/>
          <a:stretch/>
        </p:blipFill>
        <p:spPr>
          <a:xfrm>
            <a:off x="174450" y="1154950"/>
            <a:ext cx="2350079" cy="1264400"/>
          </a:xfrm>
          <a:prstGeom prst="rect">
            <a:avLst/>
          </a:prstGeom>
          <a:noFill/>
          <a:ln w="9525" cap="flat" cmpd="sng">
            <a:solidFill>
              <a:schemeClr val="dk2"/>
            </a:solidFill>
            <a:prstDash val="solid"/>
            <a:round/>
            <a:headEnd type="none" w="sm" len="sm"/>
            <a:tailEnd type="none" w="sm" len="sm"/>
          </a:ln>
        </p:spPr>
      </p:pic>
      <p:sp>
        <p:nvSpPr>
          <p:cNvPr id="90" name="Google Shape;90;p16"/>
          <p:cNvSpPr txBox="1"/>
          <p:nvPr/>
        </p:nvSpPr>
        <p:spPr>
          <a:xfrm>
            <a:off x="98250" y="763100"/>
            <a:ext cx="183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latin typeface="Roboto"/>
                <a:ea typeface="Roboto"/>
                <a:cs typeface="Roboto"/>
                <a:sym typeface="Roboto"/>
              </a:rPr>
              <a:t>TABLE SCHEMA</a:t>
            </a:r>
            <a:endParaRPr u="sng" dirty="0">
              <a:latin typeface="Roboto"/>
              <a:ea typeface="Roboto"/>
              <a:cs typeface="Roboto"/>
              <a:sym typeface="Roboto"/>
            </a:endParaRPr>
          </a:p>
        </p:txBody>
      </p:sp>
      <p:sp>
        <p:nvSpPr>
          <p:cNvPr id="91" name="Google Shape;91;p16"/>
          <p:cNvSpPr txBox="1"/>
          <p:nvPr/>
        </p:nvSpPr>
        <p:spPr>
          <a:xfrm>
            <a:off x="2646125" y="763100"/>
            <a:ext cx="183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Roboto"/>
                <a:ea typeface="Roboto"/>
                <a:cs typeface="Roboto"/>
                <a:sym typeface="Roboto"/>
              </a:rPr>
              <a:t>TABLE RESULT</a:t>
            </a:r>
            <a:endParaRPr u="sng">
              <a:latin typeface="Roboto"/>
              <a:ea typeface="Roboto"/>
              <a:cs typeface="Roboto"/>
              <a:sym typeface="Roboto"/>
            </a:endParaRPr>
          </a:p>
        </p:txBody>
      </p:sp>
      <p:pic>
        <p:nvPicPr>
          <p:cNvPr id="4" name="Picture 3">
            <a:extLst>
              <a:ext uri="{FF2B5EF4-FFF2-40B4-BE49-F238E27FC236}">
                <a16:creationId xmlns:a16="http://schemas.microsoft.com/office/drawing/2014/main" id="{0791FB9A-1E61-FF28-BF96-5377D6F730BA}"/>
              </a:ext>
            </a:extLst>
          </p:cNvPr>
          <p:cNvPicPr>
            <a:picLocks noChangeAspect="1"/>
          </p:cNvPicPr>
          <p:nvPr/>
        </p:nvPicPr>
        <p:blipFill>
          <a:blip r:embed="rId4"/>
          <a:stretch>
            <a:fillRect/>
          </a:stretch>
        </p:blipFill>
        <p:spPr>
          <a:xfrm>
            <a:off x="2600728" y="1154950"/>
            <a:ext cx="6445022" cy="33786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QUESTION 2</a:t>
            </a:r>
            <a:r>
              <a:rPr lang="en"/>
              <a:t> - SQL SYNTAX</a:t>
            </a:r>
            <a:endParaRPr/>
          </a:p>
        </p:txBody>
      </p:sp>
      <p:sp>
        <p:nvSpPr>
          <p:cNvPr id="115" name="Google Shape;115;p19"/>
          <p:cNvSpPr txBox="1"/>
          <p:nvPr/>
        </p:nvSpPr>
        <p:spPr>
          <a:xfrm>
            <a:off x="181325" y="1269175"/>
            <a:ext cx="8743500" cy="2608376"/>
          </a:xfrm>
          <a:prstGeom prst="rect">
            <a:avLst/>
          </a:prstGeom>
          <a:solidFill>
            <a:srgbClr val="FFFFFE"/>
          </a:solidFill>
          <a:ln>
            <a:noFill/>
          </a:ln>
        </p:spPr>
        <p:txBody>
          <a:bodyPr spcFirstLastPara="1" wrap="square" lIns="91425" tIns="91425" rIns="91425" bIns="91425" anchor="t" anchorCtr="0">
            <a:spAutoFit/>
          </a:bodyPr>
          <a:lstStyle/>
          <a:p>
            <a:r>
              <a:rPr lang="en-US" sz="1050" b="0" dirty="0">
                <a:solidFill>
                  <a:srgbClr val="D81B60"/>
                </a:solidFill>
                <a:effectLst/>
                <a:latin typeface="Roboto Mono" panose="00000009000000000000" pitchFamily="49" charset="0"/>
              </a:rPr>
              <a:t>#QUESTION-2 Create a query to get the total users who completed the order and total orders per month (time frame Jan 2019 - Apr 2022)</a:t>
            </a:r>
          </a:p>
          <a:p>
            <a:endParaRPr lang="en-US" sz="1050" b="0" dirty="0">
              <a:solidFill>
                <a:srgbClr val="3A474E"/>
              </a:solidFill>
              <a:effectLst/>
              <a:latin typeface="Roboto Mono" panose="00000009000000000000" pitchFamily="49" charset="0"/>
            </a:endParaRPr>
          </a:p>
          <a:p>
            <a:r>
              <a:rPr lang="en-US" sz="1050" b="0" dirty="0">
                <a:solidFill>
                  <a:srgbClr val="3367D6"/>
                </a:solidFill>
                <a:effectLst/>
                <a:latin typeface="Roboto Mono" panose="00000009000000000000" pitchFamily="49" charset="0"/>
              </a:rPr>
              <a:t>SELECT</a:t>
            </a:r>
            <a:endParaRPr lang="en-US" sz="1050" b="0" dirty="0">
              <a:solidFill>
                <a:srgbClr val="3A474E"/>
              </a:solidFill>
              <a:effectLst/>
              <a:latin typeface="Roboto Mono" panose="00000009000000000000" pitchFamily="49" charset="0"/>
            </a:endParaRPr>
          </a:p>
          <a:p>
            <a:r>
              <a:rPr lang="en-US" sz="1050" b="0" dirty="0">
                <a:solidFill>
                  <a:srgbClr val="3A474E"/>
                </a:solidFill>
                <a:effectLst/>
                <a:latin typeface="Roboto Mono" panose="00000009000000000000" pitchFamily="49" charset="0"/>
              </a:rPr>
              <a:t>    </a:t>
            </a:r>
            <a:r>
              <a:rPr lang="en-US" sz="1050" b="0" dirty="0">
                <a:solidFill>
                  <a:srgbClr val="3367D6"/>
                </a:solidFill>
                <a:effectLst/>
                <a:latin typeface="Roboto Mono" panose="00000009000000000000" pitchFamily="49" charset="0"/>
              </a:rPr>
              <a:t>FORMAT_DATE</a:t>
            </a:r>
            <a:r>
              <a:rPr lang="en-US" sz="1050" b="0" dirty="0">
                <a:solidFill>
                  <a:srgbClr val="37474F"/>
                </a:solidFill>
                <a:effectLst/>
                <a:latin typeface="Roboto Mono" panose="00000009000000000000" pitchFamily="49" charset="0"/>
              </a:rPr>
              <a:t>(</a:t>
            </a:r>
            <a:r>
              <a:rPr lang="en-US" sz="1050" b="0" dirty="0">
                <a:solidFill>
                  <a:srgbClr val="0D904F"/>
                </a:solidFill>
                <a:effectLst/>
                <a:latin typeface="Roboto Mono" panose="00000009000000000000" pitchFamily="49" charset="0"/>
              </a:rPr>
              <a:t>'%b-%Y'</a:t>
            </a:r>
            <a:r>
              <a:rPr lang="en-US" sz="1050" b="0" dirty="0">
                <a:solidFill>
                  <a:srgbClr val="3A474E"/>
                </a:solidFill>
                <a:effectLst/>
                <a:latin typeface="Roboto Mono" panose="00000009000000000000" pitchFamily="49" charset="0"/>
              </a:rPr>
              <a:t>, </a:t>
            </a:r>
            <a:r>
              <a:rPr lang="en-US" sz="1050" b="0" dirty="0" err="1">
                <a:solidFill>
                  <a:srgbClr val="000000"/>
                </a:solidFill>
                <a:effectLst/>
                <a:latin typeface="Roboto Mono" panose="00000009000000000000" pitchFamily="49" charset="0"/>
              </a:rPr>
              <a:t>created_at</a:t>
            </a:r>
            <a:r>
              <a:rPr lang="en-US" sz="1050" b="0" dirty="0">
                <a:solidFill>
                  <a:srgbClr val="37474F"/>
                </a:solidFill>
                <a:effectLst/>
                <a:latin typeface="Roboto Mono" panose="00000009000000000000" pitchFamily="49" charset="0"/>
              </a:rPr>
              <a:t>)</a:t>
            </a:r>
            <a:r>
              <a:rPr lang="en-US" sz="1050" b="0" dirty="0">
                <a:solidFill>
                  <a:srgbClr val="3A474E"/>
                </a:solidFill>
                <a:effectLst/>
                <a:latin typeface="Roboto Mono" panose="00000009000000000000" pitchFamily="49" charset="0"/>
              </a:rPr>
              <a:t> </a:t>
            </a:r>
            <a:r>
              <a:rPr lang="en-US" sz="1050" b="0" dirty="0">
                <a:solidFill>
                  <a:srgbClr val="3367D6"/>
                </a:solidFill>
                <a:effectLst/>
                <a:latin typeface="Roboto Mono" panose="00000009000000000000" pitchFamily="49" charset="0"/>
              </a:rPr>
              <a:t>AS</a:t>
            </a:r>
            <a:r>
              <a:rPr lang="en-US" sz="1050" b="0" dirty="0">
                <a:solidFill>
                  <a:srgbClr val="3A474E"/>
                </a:solidFill>
                <a:effectLst/>
                <a:latin typeface="Roboto Mono" panose="00000009000000000000" pitchFamily="49" charset="0"/>
              </a:rPr>
              <a:t> </a:t>
            </a:r>
            <a:r>
              <a:rPr lang="en-US" sz="1050" b="0" dirty="0">
                <a:solidFill>
                  <a:srgbClr val="000000"/>
                </a:solidFill>
                <a:effectLst/>
                <a:latin typeface="Roboto Mono" panose="00000009000000000000" pitchFamily="49" charset="0"/>
              </a:rPr>
              <a:t>Month</a:t>
            </a:r>
            <a:r>
              <a:rPr lang="en-US" sz="1050" b="0" dirty="0">
                <a:solidFill>
                  <a:srgbClr val="3A474E"/>
                </a:solidFill>
                <a:effectLst/>
                <a:latin typeface="Roboto Mono" panose="00000009000000000000" pitchFamily="49" charset="0"/>
              </a:rPr>
              <a:t>,</a:t>
            </a:r>
          </a:p>
          <a:p>
            <a:r>
              <a:rPr lang="en-US" sz="1050" b="0" dirty="0">
                <a:solidFill>
                  <a:srgbClr val="3A474E"/>
                </a:solidFill>
                <a:effectLst/>
                <a:latin typeface="Roboto Mono" panose="00000009000000000000" pitchFamily="49" charset="0"/>
              </a:rPr>
              <a:t>    </a:t>
            </a:r>
            <a:r>
              <a:rPr lang="en-US" sz="1050" b="0" dirty="0">
                <a:solidFill>
                  <a:srgbClr val="3367D6"/>
                </a:solidFill>
                <a:effectLst/>
                <a:latin typeface="Roboto Mono" panose="00000009000000000000" pitchFamily="49" charset="0"/>
              </a:rPr>
              <a:t>COUNT</a:t>
            </a:r>
            <a:r>
              <a:rPr lang="en-US" sz="1050" b="0" dirty="0">
                <a:solidFill>
                  <a:srgbClr val="37474F"/>
                </a:solidFill>
                <a:effectLst/>
                <a:latin typeface="Roboto Mono" panose="00000009000000000000" pitchFamily="49" charset="0"/>
              </a:rPr>
              <a:t>(</a:t>
            </a:r>
            <a:r>
              <a:rPr lang="en-US" sz="1050" b="0" dirty="0">
                <a:solidFill>
                  <a:srgbClr val="3367D6"/>
                </a:solidFill>
                <a:effectLst/>
                <a:latin typeface="Roboto Mono" panose="00000009000000000000" pitchFamily="49" charset="0"/>
              </a:rPr>
              <a:t>DISTINCT</a:t>
            </a:r>
            <a:r>
              <a:rPr lang="en-US" sz="1050" b="0" dirty="0">
                <a:solidFill>
                  <a:srgbClr val="3A474E"/>
                </a:solidFill>
                <a:effectLst/>
                <a:latin typeface="Roboto Mono" panose="00000009000000000000" pitchFamily="49" charset="0"/>
              </a:rPr>
              <a:t> </a:t>
            </a:r>
            <a:r>
              <a:rPr lang="en-US" sz="1050" b="0" dirty="0" err="1">
                <a:solidFill>
                  <a:srgbClr val="000000"/>
                </a:solidFill>
                <a:effectLst/>
                <a:latin typeface="Roboto Mono" panose="00000009000000000000" pitchFamily="49" charset="0"/>
              </a:rPr>
              <a:t>user_id</a:t>
            </a:r>
            <a:r>
              <a:rPr lang="en-US" sz="1050" b="0" dirty="0">
                <a:solidFill>
                  <a:srgbClr val="37474F"/>
                </a:solidFill>
                <a:effectLst/>
                <a:latin typeface="Roboto Mono" panose="00000009000000000000" pitchFamily="49" charset="0"/>
              </a:rPr>
              <a:t>)</a:t>
            </a:r>
            <a:r>
              <a:rPr lang="en-US" sz="1050" b="0" dirty="0">
                <a:solidFill>
                  <a:srgbClr val="3A474E"/>
                </a:solidFill>
                <a:effectLst/>
                <a:latin typeface="Roboto Mono" panose="00000009000000000000" pitchFamily="49" charset="0"/>
              </a:rPr>
              <a:t> </a:t>
            </a:r>
            <a:r>
              <a:rPr lang="en-US" sz="1050" b="0" dirty="0">
                <a:solidFill>
                  <a:srgbClr val="3367D6"/>
                </a:solidFill>
                <a:effectLst/>
                <a:latin typeface="Roboto Mono" panose="00000009000000000000" pitchFamily="49" charset="0"/>
              </a:rPr>
              <a:t>AS</a:t>
            </a:r>
            <a:r>
              <a:rPr lang="en-US" sz="1050" b="0" dirty="0">
                <a:solidFill>
                  <a:srgbClr val="3A474E"/>
                </a:solidFill>
                <a:effectLst/>
                <a:latin typeface="Roboto Mono" panose="00000009000000000000" pitchFamily="49" charset="0"/>
              </a:rPr>
              <a:t> </a:t>
            </a:r>
            <a:r>
              <a:rPr lang="en-US" sz="1050" b="0" dirty="0" err="1">
                <a:solidFill>
                  <a:srgbClr val="000000"/>
                </a:solidFill>
                <a:effectLst/>
                <a:latin typeface="Roboto Mono" panose="00000009000000000000" pitchFamily="49" charset="0"/>
              </a:rPr>
              <a:t>Total_Users</a:t>
            </a:r>
            <a:r>
              <a:rPr lang="en-US" sz="1050" b="0" dirty="0">
                <a:solidFill>
                  <a:srgbClr val="3A474E"/>
                </a:solidFill>
                <a:effectLst/>
                <a:latin typeface="Roboto Mono" panose="00000009000000000000" pitchFamily="49" charset="0"/>
              </a:rPr>
              <a:t>,</a:t>
            </a:r>
          </a:p>
          <a:p>
            <a:r>
              <a:rPr lang="en-US" sz="1050" b="0" dirty="0">
                <a:solidFill>
                  <a:srgbClr val="3A474E"/>
                </a:solidFill>
                <a:effectLst/>
                <a:latin typeface="Roboto Mono" panose="00000009000000000000" pitchFamily="49" charset="0"/>
              </a:rPr>
              <a:t>    </a:t>
            </a:r>
            <a:r>
              <a:rPr lang="en-US" sz="1050" b="0" dirty="0">
                <a:solidFill>
                  <a:srgbClr val="3367D6"/>
                </a:solidFill>
                <a:effectLst/>
                <a:latin typeface="Roboto Mono" panose="00000009000000000000" pitchFamily="49" charset="0"/>
              </a:rPr>
              <a:t>COUNT</a:t>
            </a:r>
            <a:r>
              <a:rPr lang="en-US" sz="1050" b="0" dirty="0">
                <a:solidFill>
                  <a:srgbClr val="37474F"/>
                </a:solidFill>
                <a:effectLst/>
                <a:latin typeface="Roboto Mono" panose="00000009000000000000" pitchFamily="49" charset="0"/>
              </a:rPr>
              <a:t>(</a:t>
            </a:r>
            <a:r>
              <a:rPr lang="en-US" sz="1050" b="0" dirty="0" err="1">
                <a:solidFill>
                  <a:srgbClr val="000000"/>
                </a:solidFill>
                <a:effectLst/>
                <a:latin typeface="Roboto Mono" panose="00000009000000000000" pitchFamily="49" charset="0"/>
              </a:rPr>
              <a:t>order_id</a:t>
            </a:r>
            <a:r>
              <a:rPr lang="en-US" sz="1050" b="0" dirty="0">
                <a:solidFill>
                  <a:srgbClr val="37474F"/>
                </a:solidFill>
                <a:effectLst/>
                <a:latin typeface="Roboto Mono" panose="00000009000000000000" pitchFamily="49" charset="0"/>
              </a:rPr>
              <a:t>)</a:t>
            </a:r>
            <a:r>
              <a:rPr lang="en-US" sz="1050" b="0" dirty="0">
                <a:solidFill>
                  <a:srgbClr val="3A474E"/>
                </a:solidFill>
                <a:effectLst/>
                <a:latin typeface="Roboto Mono" panose="00000009000000000000" pitchFamily="49" charset="0"/>
              </a:rPr>
              <a:t> </a:t>
            </a:r>
            <a:r>
              <a:rPr lang="en-US" sz="1050" b="0" dirty="0">
                <a:solidFill>
                  <a:srgbClr val="3367D6"/>
                </a:solidFill>
                <a:effectLst/>
                <a:latin typeface="Roboto Mono" panose="00000009000000000000" pitchFamily="49" charset="0"/>
              </a:rPr>
              <a:t>AS</a:t>
            </a:r>
            <a:r>
              <a:rPr lang="en-US" sz="1050" b="0" dirty="0">
                <a:solidFill>
                  <a:srgbClr val="3A474E"/>
                </a:solidFill>
                <a:effectLst/>
                <a:latin typeface="Roboto Mono" panose="00000009000000000000" pitchFamily="49" charset="0"/>
              </a:rPr>
              <a:t> </a:t>
            </a:r>
            <a:r>
              <a:rPr lang="en-US" sz="1050" b="0" dirty="0" err="1">
                <a:solidFill>
                  <a:srgbClr val="000000"/>
                </a:solidFill>
                <a:effectLst/>
                <a:latin typeface="Roboto Mono" panose="00000009000000000000" pitchFamily="49" charset="0"/>
              </a:rPr>
              <a:t>Total_Orders</a:t>
            </a:r>
            <a:endParaRPr lang="en-US" sz="1050" b="0" dirty="0">
              <a:solidFill>
                <a:srgbClr val="3A474E"/>
              </a:solidFill>
              <a:effectLst/>
              <a:latin typeface="Roboto Mono" panose="00000009000000000000" pitchFamily="49" charset="0"/>
            </a:endParaRPr>
          </a:p>
          <a:p>
            <a:r>
              <a:rPr lang="en-US" sz="1050" b="0" dirty="0">
                <a:solidFill>
                  <a:srgbClr val="3367D6"/>
                </a:solidFill>
                <a:effectLst/>
                <a:latin typeface="Roboto Mono" panose="00000009000000000000" pitchFamily="49" charset="0"/>
              </a:rPr>
              <a:t>FROM</a:t>
            </a:r>
            <a:r>
              <a:rPr lang="en-US" sz="1050" b="0" dirty="0">
                <a:solidFill>
                  <a:srgbClr val="3A474E"/>
                </a:solidFill>
                <a:effectLst/>
                <a:latin typeface="Roboto Mono" panose="00000009000000000000" pitchFamily="49" charset="0"/>
              </a:rPr>
              <a:t> </a:t>
            </a:r>
            <a:r>
              <a:rPr lang="en-US" sz="1050" b="0" dirty="0">
                <a:solidFill>
                  <a:srgbClr val="0D904F"/>
                </a:solidFill>
                <a:effectLst/>
                <a:latin typeface="Roboto Mono" panose="00000009000000000000" pitchFamily="49" charset="0"/>
              </a:rPr>
              <a:t>`</a:t>
            </a:r>
            <a:r>
              <a:rPr lang="en-US" sz="1050" b="0" dirty="0" err="1">
                <a:solidFill>
                  <a:srgbClr val="0D904F"/>
                </a:solidFill>
                <a:effectLst/>
                <a:latin typeface="Roboto Mono" panose="00000009000000000000" pitchFamily="49" charset="0"/>
              </a:rPr>
              <a:t>bigquery</a:t>
            </a:r>
            <a:r>
              <a:rPr lang="en-US" sz="1050" b="0" dirty="0">
                <a:solidFill>
                  <a:srgbClr val="0D904F"/>
                </a:solidFill>
                <a:effectLst/>
                <a:latin typeface="Roboto Mono" panose="00000009000000000000" pitchFamily="49" charset="0"/>
              </a:rPr>
              <a:t>-public-</a:t>
            </a:r>
            <a:r>
              <a:rPr lang="en-US" sz="1050" b="0" dirty="0" err="1">
                <a:solidFill>
                  <a:srgbClr val="0D904F"/>
                </a:solidFill>
                <a:effectLst/>
                <a:latin typeface="Roboto Mono" panose="00000009000000000000" pitchFamily="49" charset="0"/>
              </a:rPr>
              <a:t>data.thelook_ecommerce.orders</a:t>
            </a:r>
            <a:r>
              <a:rPr lang="en-US" sz="1050" b="0" dirty="0">
                <a:solidFill>
                  <a:srgbClr val="0D904F"/>
                </a:solidFill>
                <a:effectLst/>
                <a:latin typeface="Roboto Mono" panose="00000009000000000000" pitchFamily="49" charset="0"/>
              </a:rPr>
              <a:t>`</a:t>
            </a:r>
            <a:endParaRPr lang="en-US" sz="1050" b="0" dirty="0">
              <a:solidFill>
                <a:srgbClr val="3A474E"/>
              </a:solidFill>
              <a:effectLst/>
              <a:latin typeface="Roboto Mono" panose="00000009000000000000" pitchFamily="49" charset="0"/>
            </a:endParaRPr>
          </a:p>
          <a:p>
            <a:r>
              <a:rPr lang="en-US" sz="1050" b="0" dirty="0">
                <a:solidFill>
                  <a:srgbClr val="3367D6"/>
                </a:solidFill>
                <a:effectLst/>
                <a:latin typeface="Roboto Mono" panose="00000009000000000000" pitchFamily="49" charset="0"/>
              </a:rPr>
              <a:t>WHERE</a:t>
            </a:r>
            <a:r>
              <a:rPr lang="en-US" sz="1050" b="0" dirty="0">
                <a:solidFill>
                  <a:srgbClr val="3A474E"/>
                </a:solidFill>
                <a:effectLst/>
                <a:latin typeface="Roboto Mono" panose="00000009000000000000" pitchFamily="49" charset="0"/>
              </a:rPr>
              <a:t> </a:t>
            </a:r>
            <a:r>
              <a:rPr lang="en-US" sz="1050" b="0" dirty="0">
                <a:solidFill>
                  <a:srgbClr val="000000"/>
                </a:solidFill>
                <a:effectLst/>
                <a:latin typeface="Roboto Mono" panose="00000009000000000000" pitchFamily="49" charset="0"/>
              </a:rPr>
              <a:t>status</a:t>
            </a:r>
            <a:r>
              <a:rPr lang="en-US" sz="1050" b="0" dirty="0">
                <a:solidFill>
                  <a:srgbClr val="3A474E"/>
                </a:solidFill>
                <a:effectLst/>
                <a:latin typeface="Roboto Mono" panose="00000009000000000000" pitchFamily="49" charset="0"/>
              </a:rPr>
              <a:t> = </a:t>
            </a:r>
            <a:r>
              <a:rPr lang="en-US" sz="1050" b="0" dirty="0">
                <a:solidFill>
                  <a:srgbClr val="0D904F"/>
                </a:solidFill>
                <a:effectLst/>
                <a:latin typeface="Roboto Mono" panose="00000009000000000000" pitchFamily="49" charset="0"/>
              </a:rPr>
              <a:t>'Complete'</a:t>
            </a:r>
            <a:endParaRPr lang="en-US" sz="1050" b="0" dirty="0">
              <a:solidFill>
                <a:srgbClr val="3A474E"/>
              </a:solidFill>
              <a:effectLst/>
              <a:latin typeface="Roboto Mono" panose="00000009000000000000" pitchFamily="49" charset="0"/>
            </a:endParaRPr>
          </a:p>
          <a:p>
            <a:r>
              <a:rPr lang="en-US" sz="1050" b="0" dirty="0">
                <a:solidFill>
                  <a:srgbClr val="3A474E"/>
                </a:solidFill>
                <a:effectLst/>
                <a:latin typeface="Roboto Mono" panose="00000009000000000000" pitchFamily="49" charset="0"/>
              </a:rPr>
              <a:t>    </a:t>
            </a:r>
            <a:r>
              <a:rPr lang="en-US" sz="1050" b="0" dirty="0">
                <a:solidFill>
                  <a:srgbClr val="3367D6"/>
                </a:solidFill>
                <a:effectLst/>
                <a:latin typeface="Roboto Mono" panose="00000009000000000000" pitchFamily="49" charset="0"/>
              </a:rPr>
              <a:t>AND</a:t>
            </a:r>
            <a:r>
              <a:rPr lang="en-US" sz="1050" b="0" dirty="0">
                <a:solidFill>
                  <a:srgbClr val="3A474E"/>
                </a:solidFill>
                <a:effectLst/>
                <a:latin typeface="Roboto Mono" panose="00000009000000000000" pitchFamily="49" charset="0"/>
              </a:rPr>
              <a:t> </a:t>
            </a:r>
            <a:r>
              <a:rPr lang="en-US" sz="1050" b="0" dirty="0" err="1">
                <a:solidFill>
                  <a:srgbClr val="000000"/>
                </a:solidFill>
                <a:effectLst/>
                <a:latin typeface="Roboto Mono" panose="00000009000000000000" pitchFamily="49" charset="0"/>
              </a:rPr>
              <a:t>delivered_at</a:t>
            </a:r>
            <a:r>
              <a:rPr lang="en-US" sz="1050" b="0" dirty="0">
                <a:solidFill>
                  <a:srgbClr val="3A474E"/>
                </a:solidFill>
                <a:effectLst/>
                <a:latin typeface="Roboto Mono" panose="00000009000000000000" pitchFamily="49" charset="0"/>
              </a:rPr>
              <a:t> </a:t>
            </a:r>
            <a:r>
              <a:rPr lang="en-US" sz="1050" b="0" dirty="0">
                <a:solidFill>
                  <a:srgbClr val="3367D6"/>
                </a:solidFill>
                <a:effectLst/>
                <a:latin typeface="Roboto Mono" panose="00000009000000000000" pitchFamily="49" charset="0"/>
              </a:rPr>
              <a:t>IS</a:t>
            </a:r>
            <a:r>
              <a:rPr lang="en-US" sz="1050" b="0" dirty="0">
                <a:solidFill>
                  <a:srgbClr val="3A474E"/>
                </a:solidFill>
                <a:effectLst/>
                <a:latin typeface="Roboto Mono" panose="00000009000000000000" pitchFamily="49" charset="0"/>
              </a:rPr>
              <a:t> </a:t>
            </a:r>
            <a:r>
              <a:rPr lang="en-US" sz="1050" b="0" dirty="0">
                <a:solidFill>
                  <a:srgbClr val="3367D6"/>
                </a:solidFill>
                <a:effectLst/>
                <a:latin typeface="Roboto Mono" panose="00000009000000000000" pitchFamily="49" charset="0"/>
              </a:rPr>
              <a:t>NOT</a:t>
            </a:r>
            <a:r>
              <a:rPr lang="en-US" sz="1050" b="0" dirty="0">
                <a:solidFill>
                  <a:srgbClr val="3A474E"/>
                </a:solidFill>
                <a:effectLst/>
                <a:latin typeface="Roboto Mono" panose="00000009000000000000" pitchFamily="49" charset="0"/>
              </a:rPr>
              <a:t> </a:t>
            </a:r>
            <a:r>
              <a:rPr lang="en-US" sz="1050" b="0" dirty="0">
                <a:solidFill>
                  <a:srgbClr val="3367D6"/>
                </a:solidFill>
                <a:effectLst/>
                <a:latin typeface="Roboto Mono" panose="00000009000000000000" pitchFamily="49" charset="0"/>
              </a:rPr>
              <a:t>NULL</a:t>
            </a:r>
            <a:endParaRPr lang="en-US" sz="1050" b="0" dirty="0">
              <a:solidFill>
                <a:srgbClr val="3A474E"/>
              </a:solidFill>
              <a:effectLst/>
              <a:latin typeface="Roboto Mono" panose="00000009000000000000" pitchFamily="49" charset="0"/>
            </a:endParaRPr>
          </a:p>
          <a:p>
            <a:r>
              <a:rPr lang="en-US" sz="1050" b="0" dirty="0">
                <a:solidFill>
                  <a:srgbClr val="3A474E"/>
                </a:solidFill>
                <a:effectLst/>
                <a:latin typeface="Roboto Mono" panose="00000009000000000000" pitchFamily="49" charset="0"/>
              </a:rPr>
              <a:t>    </a:t>
            </a:r>
            <a:r>
              <a:rPr lang="en-US" sz="1050" b="0" dirty="0">
                <a:solidFill>
                  <a:srgbClr val="3367D6"/>
                </a:solidFill>
                <a:effectLst/>
                <a:latin typeface="Roboto Mono" panose="00000009000000000000" pitchFamily="49" charset="0"/>
              </a:rPr>
              <a:t>AND</a:t>
            </a:r>
            <a:r>
              <a:rPr lang="en-US" sz="1050" b="0" dirty="0">
                <a:solidFill>
                  <a:srgbClr val="3A474E"/>
                </a:solidFill>
                <a:effectLst/>
                <a:latin typeface="Roboto Mono" panose="00000009000000000000" pitchFamily="49" charset="0"/>
              </a:rPr>
              <a:t> </a:t>
            </a:r>
            <a:r>
              <a:rPr lang="en-US" sz="1050" b="0" dirty="0" err="1">
                <a:solidFill>
                  <a:srgbClr val="000000"/>
                </a:solidFill>
                <a:effectLst/>
                <a:latin typeface="Roboto Mono" panose="00000009000000000000" pitchFamily="49" charset="0"/>
              </a:rPr>
              <a:t>created_at</a:t>
            </a:r>
            <a:r>
              <a:rPr lang="en-US" sz="1050" b="0" dirty="0">
                <a:solidFill>
                  <a:srgbClr val="3A474E"/>
                </a:solidFill>
                <a:effectLst/>
                <a:latin typeface="Roboto Mono" panose="00000009000000000000" pitchFamily="49" charset="0"/>
              </a:rPr>
              <a:t> </a:t>
            </a:r>
            <a:r>
              <a:rPr lang="en-US" sz="1050" b="0" dirty="0">
                <a:solidFill>
                  <a:srgbClr val="3367D6"/>
                </a:solidFill>
                <a:effectLst/>
                <a:latin typeface="Roboto Mono" panose="00000009000000000000" pitchFamily="49" charset="0"/>
              </a:rPr>
              <a:t>BETWEEN</a:t>
            </a:r>
            <a:r>
              <a:rPr lang="en-US" sz="1050" b="0" dirty="0">
                <a:solidFill>
                  <a:srgbClr val="3A474E"/>
                </a:solidFill>
                <a:effectLst/>
                <a:latin typeface="Roboto Mono" panose="00000009000000000000" pitchFamily="49" charset="0"/>
              </a:rPr>
              <a:t> </a:t>
            </a:r>
            <a:r>
              <a:rPr lang="en-US" sz="1050" b="0" dirty="0">
                <a:solidFill>
                  <a:srgbClr val="0D904F"/>
                </a:solidFill>
                <a:effectLst/>
                <a:latin typeface="Roboto Mono" panose="00000009000000000000" pitchFamily="49" charset="0"/>
              </a:rPr>
              <a:t>'2019-01-01'</a:t>
            </a:r>
            <a:r>
              <a:rPr lang="en-US" sz="1050" b="0" dirty="0">
                <a:solidFill>
                  <a:srgbClr val="3A474E"/>
                </a:solidFill>
                <a:effectLst/>
                <a:latin typeface="Roboto Mono" panose="00000009000000000000" pitchFamily="49" charset="0"/>
              </a:rPr>
              <a:t> </a:t>
            </a:r>
            <a:r>
              <a:rPr lang="en-US" sz="1050" b="0" dirty="0">
                <a:solidFill>
                  <a:srgbClr val="3367D6"/>
                </a:solidFill>
                <a:effectLst/>
                <a:latin typeface="Roboto Mono" panose="00000009000000000000" pitchFamily="49" charset="0"/>
              </a:rPr>
              <a:t>AND</a:t>
            </a:r>
            <a:r>
              <a:rPr lang="en-US" sz="1050" b="0" dirty="0">
                <a:solidFill>
                  <a:srgbClr val="3A474E"/>
                </a:solidFill>
                <a:effectLst/>
                <a:latin typeface="Roboto Mono" panose="00000009000000000000" pitchFamily="49" charset="0"/>
              </a:rPr>
              <a:t> </a:t>
            </a:r>
            <a:r>
              <a:rPr lang="en-US" sz="1050" b="0" dirty="0">
                <a:solidFill>
                  <a:srgbClr val="0D904F"/>
                </a:solidFill>
                <a:effectLst/>
                <a:latin typeface="Roboto Mono" panose="00000009000000000000" pitchFamily="49" charset="0"/>
              </a:rPr>
              <a:t>'2022-12-30'</a:t>
            </a:r>
            <a:endParaRPr lang="en-US" sz="1050" b="0" dirty="0">
              <a:solidFill>
                <a:srgbClr val="3A474E"/>
              </a:solidFill>
              <a:effectLst/>
              <a:latin typeface="Roboto Mono" panose="00000009000000000000" pitchFamily="49" charset="0"/>
            </a:endParaRPr>
          </a:p>
          <a:p>
            <a:r>
              <a:rPr lang="en-US" sz="1050" b="0" dirty="0">
                <a:solidFill>
                  <a:srgbClr val="3367D6"/>
                </a:solidFill>
                <a:effectLst/>
                <a:latin typeface="Roboto Mono" panose="00000009000000000000" pitchFamily="49" charset="0"/>
              </a:rPr>
              <a:t>GROUP</a:t>
            </a:r>
            <a:r>
              <a:rPr lang="en-US" sz="1050" b="0" dirty="0">
                <a:solidFill>
                  <a:srgbClr val="3A474E"/>
                </a:solidFill>
                <a:effectLst/>
                <a:latin typeface="Roboto Mono" panose="00000009000000000000" pitchFamily="49" charset="0"/>
              </a:rPr>
              <a:t> </a:t>
            </a:r>
            <a:r>
              <a:rPr lang="en-US" sz="1050" b="0" dirty="0">
                <a:solidFill>
                  <a:srgbClr val="3367D6"/>
                </a:solidFill>
                <a:effectLst/>
                <a:latin typeface="Roboto Mono" panose="00000009000000000000" pitchFamily="49" charset="0"/>
              </a:rPr>
              <a:t>BY</a:t>
            </a:r>
            <a:r>
              <a:rPr lang="en-US" sz="1050" b="0" dirty="0">
                <a:solidFill>
                  <a:srgbClr val="3A474E"/>
                </a:solidFill>
                <a:effectLst/>
                <a:latin typeface="Roboto Mono" panose="00000009000000000000" pitchFamily="49" charset="0"/>
              </a:rPr>
              <a:t> </a:t>
            </a:r>
            <a:r>
              <a:rPr lang="en-US" sz="1050" b="0" dirty="0">
                <a:solidFill>
                  <a:srgbClr val="000000"/>
                </a:solidFill>
                <a:effectLst/>
                <a:latin typeface="Roboto Mono" panose="00000009000000000000" pitchFamily="49" charset="0"/>
              </a:rPr>
              <a:t>Month</a:t>
            </a:r>
            <a:endParaRPr lang="en-US" sz="1050" b="0" dirty="0">
              <a:solidFill>
                <a:srgbClr val="3A474E"/>
              </a:solidFill>
              <a:effectLst/>
              <a:latin typeface="Roboto Mono" panose="00000009000000000000" pitchFamily="49" charset="0"/>
            </a:endParaRPr>
          </a:p>
          <a:p>
            <a:r>
              <a:rPr lang="en-US" sz="1050" b="0" dirty="0">
                <a:solidFill>
                  <a:srgbClr val="3367D6"/>
                </a:solidFill>
                <a:effectLst/>
                <a:latin typeface="Roboto Mono" panose="00000009000000000000" pitchFamily="49" charset="0"/>
              </a:rPr>
              <a:t>ORDER</a:t>
            </a:r>
            <a:r>
              <a:rPr lang="en-US" sz="1050" b="0" dirty="0">
                <a:solidFill>
                  <a:srgbClr val="3A474E"/>
                </a:solidFill>
                <a:effectLst/>
                <a:latin typeface="Roboto Mono" panose="00000009000000000000" pitchFamily="49" charset="0"/>
              </a:rPr>
              <a:t> </a:t>
            </a:r>
            <a:r>
              <a:rPr lang="en-US" sz="1050" b="0" dirty="0">
                <a:solidFill>
                  <a:srgbClr val="3367D6"/>
                </a:solidFill>
                <a:effectLst/>
                <a:latin typeface="Roboto Mono" panose="00000009000000000000" pitchFamily="49" charset="0"/>
              </a:rPr>
              <a:t>BY</a:t>
            </a:r>
            <a:r>
              <a:rPr lang="en-US" sz="1050" b="0" dirty="0">
                <a:solidFill>
                  <a:srgbClr val="3A474E"/>
                </a:solidFill>
                <a:effectLst/>
                <a:latin typeface="Roboto Mono" panose="00000009000000000000" pitchFamily="49" charset="0"/>
              </a:rPr>
              <a:t> </a:t>
            </a:r>
            <a:r>
              <a:rPr lang="en-US" sz="1050" b="0" dirty="0">
                <a:solidFill>
                  <a:srgbClr val="3367D6"/>
                </a:solidFill>
                <a:effectLst/>
                <a:latin typeface="Roboto Mono" panose="00000009000000000000" pitchFamily="49" charset="0"/>
              </a:rPr>
              <a:t>PARSE_DATE</a:t>
            </a:r>
            <a:r>
              <a:rPr lang="en-US" sz="1050" b="0" dirty="0">
                <a:solidFill>
                  <a:srgbClr val="37474F"/>
                </a:solidFill>
                <a:effectLst/>
                <a:latin typeface="Roboto Mono" panose="00000009000000000000" pitchFamily="49" charset="0"/>
              </a:rPr>
              <a:t>(</a:t>
            </a:r>
            <a:r>
              <a:rPr lang="en-US" sz="1050" b="0" dirty="0">
                <a:solidFill>
                  <a:srgbClr val="0D904F"/>
                </a:solidFill>
                <a:effectLst/>
                <a:latin typeface="Roboto Mono" panose="00000009000000000000" pitchFamily="49" charset="0"/>
              </a:rPr>
              <a:t>'%b-%Y'</a:t>
            </a:r>
            <a:r>
              <a:rPr lang="en-US" sz="1050" b="0" dirty="0">
                <a:solidFill>
                  <a:srgbClr val="3A474E"/>
                </a:solidFill>
                <a:effectLst/>
                <a:latin typeface="Roboto Mono" panose="00000009000000000000" pitchFamily="49" charset="0"/>
              </a:rPr>
              <a:t>, </a:t>
            </a:r>
            <a:r>
              <a:rPr lang="en-US" sz="1050" b="0" dirty="0">
                <a:solidFill>
                  <a:srgbClr val="000000"/>
                </a:solidFill>
                <a:effectLst/>
                <a:latin typeface="Roboto Mono" panose="00000009000000000000" pitchFamily="49" charset="0"/>
              </a:rPr>
              <a:t>Month</a:t>
            </a:r>
            <a:r>
              <a:rPr lang="en-US" sz="1050" b="0" dirty="0">
                <a:solidFill>
                  <a:srgbClr val="37474F"/>
                </a:solidFill>
                <a:effectLst/>
                <a:latin typeface="Roboto Mono" panose="00000009000000000000" pitchFamily="49" charset="0"/>
              </a:rPr>
              <a:t>)</a:t>
            </a:r>
            <a:r>
              <a:rPr lang="en-US" sz="1050" b="0" dirty="0">
                <a:solidFill>
                  <a:srgbClr val="3A474E"/>
                </a:solidFill>
                <a:effectLst/>
                <a:latin typeface="Roboto Mono" panose="00000009000000000000" pitchFamily="49" charset="0"/>
              </a:rPr>
              <a:t>;</a:t>
            </a:r>
          </a:p>
          <a:p>
            <a:br>
              <a:rPr lang="en-US" sz="1050" b="0" dirty="0">
                <a:solidFill>
                  <a:srgbClr val="3A474E"/>
                </a:solidFill>
                <a:effectLst/>
                <a:latin typeface="Roboto Mono" panose="00000009000000000000" pitchFamily="49" charset="0"/>
              </a:rPr>
            </a:br>
            <a:endParaRPr lang="en-US" sz="1050" b="0" dirty="0">
              <a:solidFill>
                <a:srgbClr val="3A474E"/>
              </a:solidFill>
              <a:effectLst/>
              <a:latin typeface="Roboto Mono" panose="00000009000000000000" pitchFamily="49" charset="0"/>
            </a:endParaRPr>
          </a:p>
        </p:txBody>
      </p:sp>
      <p:sp>
        <p:nvSpPr>
          <p:cNvPr id="116" name="Google Shape;116;p19"/>
          <p:cNvSpPr txBox="1"/>
          <p:nvPr/>
        </p:nvSpPr>
        <p:spPr>
          <a:xfrm>
            <a:off x="7338325" y="295950"/>
            <a:ext cx="1727100" cy="323100"/>
          </a:xfrm>
          <a:prstGeom prst="rect">
            <a:avLst/>
          </a:prstGeom>
          <a:solidFill>
            <a:srgbClr val="FFFF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u="sng" dirty="0">
                <a:solidFill>
                  <a:schemeClr val="hlink"/>
                </a:solidFill>
                <a:latin typeface="Roboto"/>
                <a:ea typeface="Roboto"/>
                <a:cs typeface="Roboto"/>
                <a:sym typeface="Roboto"/>
                <a:hlinkClick r:id="rId3"/>
              </a:rPr>
              <a:t>Click Here to Open Query Link</a:t>
            </a:r>
            <a:endParaRPr sz="900" dirty="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1611750" y="160400"/>
            <a:ext cx="7434000" cy="602700"/>
          </a:xfrm>
          <a:prstGeom prst="rect">
            <a:avLst/>
          </a:prstGeom>
        </p:spPr>
        <p:txBody>
          <a:bodyPr spcFirstLastPara="1" wrap="square" lIns="91425" tIns="91425" rIns="91425" bIns="91425" anchor="ctr" anchorCtr="0">
            <a:noAutofit/>
          </a:bodyPr>
          <a:lstStyle/>
          <a:p>
            <a:r>
              <a:rPr lang="en-US" sz="1600" dirty="0">
                <a:latin typeface="Roboto"/>
                <a:ea typeface="Roboto"/>
                <a:cs typeface="Roboto"/>
                <a:sym typeface="Roboto"/>
              </a:rPr>
              <a:t>Create a query to get the total users who completed the order and total orders per month (time frame Jan 2019 - Dec 2022).</a:t>
            </a:r>
            <a:br>
              <a:rPr lang="en-US" sz="1600" dirty="0">
                <a:latin typeface="Roboto"/>
                <a:ea typeface="Roboto"/>
                <a:cs typeface="Roboto"/>
                <a:sym typeface="Roboto"/>
              </a:rPr>
            </a:br>
            <a:endParaRPr sz="1820" dirty="0"/>
          </a:p>
        </p:txBody>
      </p:sp>
      <p:sp>
        <p:nvSpPr>
          <p:cNvPr id="109" name="Google Shape;109;p18"/>
          <p:cNvSpPr txBox="1">
            <a:spLocks noGrp="1"/>
          </p:cNvSpPr>
          <p:nvPr>
            <p:ph type="title" idx="4294967295"/>
          </p:nvPr>
        </p:nvSpPr>
        <p:spPr>
          <a:xfrm>
            <a:off x="0" y="15875"/>
            <a:ext cx="1514475" cy="60325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b="1"/>
              <a:t>QUESTION 2</a:t>
            </a:r>
            <a:endParaRPr b="1"/>
          </a:p>
        </p:txBody>
      </p:sp>
      <p:sp>
        <p:nvSpPr>
          <p:cNvPr id="105" name="Google Shape;105;p18"/>
          <p:cNvSpPr txBox="1"/>
          <p:nvPr/>
        </p:nvSpPr>
        <p:spPr>
          <a:xfrm>
            <a:off x="98250" y="763100"/>
            <a:ext cx="183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Roboto"/>
                <a:ea typeface="Roboto"/>
                <a:cs typeface="Roboto"/>
                <a:sym typeface="Roboto"/>
              </a:rPr>
              <a:t>TABLE SCHEMA</a:t>
            </a:r>
            <a:endParaRPr u="sng">
              <a:latin typeface="Roboto"/>
              <a:ea typeface="Roboto"/>
              <a:cs typeface="Roboto"/>
              <a:sym typeface="Roboto"/>
            </a:endParaRPr>
          </a:p>
        </p:txBody>
      </p:sp>
      <p:sp>
        <p:nvSpPr>
          <p:cNvPr id="106" name="Google Shape;106;p18"/>
          <p:cNvSpPr txBox="1"/>
          <p:nvPr/>
        </p:nvSpPr>
        <p:spPr>
          <a:xfrm>
            <a:off x="2581050" y="602368"/>
            <a:ext cx="183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latin typeface="Roboto"/>
                <a:ea typeface="Roboto"/>
                <a:cs typeface="Roboto"/>
                <a:sym typeface="Roboto"/>
              </a:rPr>
              <a:t>TABLE RESULT</a:t>
            </a:r>
            <a:endParaRPr u="sng" dirty="0">
              <a:latin typeface="Roboto"/>
              <a:ea typeface="Roboto"/>
              <a:cs typeface="Roboto"/>
              <a:sym typeface="Roboto"/>
            </a:endParaRPr>
          </a:p>
        </p:txBody>
      </p:sp>
      <p:pic>
        <p:nvPicPr>
          <p:cNvPr id="107" name="Google Shape;107;p18"/>
          <p:cNvPicPr preferRelativeResize="0"/>
          <p:nvPr/>
        </p:nvPicPr>
        <p:blipFill rotWithShape="1">
          <a:blip r:embed="rId3">
            <a:alphaModFix/>
          </a:blip>
          <a:srcRect/>
          <a:stretch/>
        </p:blipFill>
        <p:spPr>
          <a:xfrm>
            <a:off x="98250" y="1154950"/>
            <a:ext cx="2317325" cy="1238775"/>
          </a:xfrm>
          <a:prstGeom prst="rect">
            <a:avLst/>
          </a:prstGeom>
          <a:noFill/>
          <a:ln w="9525" cap="flat" cmpd="sng">
            <a:solidFill>
              <a:srgbClr val="000000"/>
            </a:solidFill>
            <a:prstDash val="solid"/>
            <a:round/>
            <a:headEnd type="none" w="sm" len="sm"/>
            <a:tailEnd type="none" w="sm" len="sm"/>
          </a:ln>
        </p:spPr>
      </p:pic>
      <p:pic>
        <p:nvPicPr>
          <p:cNvPr id="4" name="Picture 3">
            <a:extLst>
              <a:ext uri="{FF2B5EF4-FFF2-40B4-BE49-F238E27FC236}">
                <a16:creationId xmlns:a16="http://schemas.microsoft.com/office/drawing/2014/main" id="{F488026B-8139-2B61-0032-0E3E8513259D}"/>
              </a:ext>
            </a:extLst>
          </p:cNvPr>
          <p:cNvPicPr>
            <a:picLocks noChangeAspect="1"/>
          </p:cNvPicPr>
          <p:nvPr/>
        </p:nvPicPr>
        <p:blipFill>
          <a:blip r:embed="rId4"/>
          <a:stretch>
            <a:fillRect/>
          </a:stretch>
        </p:blipFill>
        <p:spPr>
          <a:xfrm>
            <a:off x="2520653" y="1075766"/>
            <a:ext cx="6474349" cy="33629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QUESTION 3</a:t>
            </a:r>
            <a:r>
              <a:rPr lang="en"/>
              <a:t> - SQL SYNTAX</a:t>
            </a:r>
            <a:endParaRPr/>
          </a:p>
        </p:txBody>
      </p:sp>
      <p:sp>
        <p:nvSpPr>
          <p:cNvPr id="133" name="Google Shape;133;p21"/>
          <p:cNvSpPr txBox="1"/>
          <p:nvPr/>
        </p:nvSpPr>
        <p:spPr>
          <a:xfrm>
            <a:off x="98250" y="1130743"/>
            <a:ext cx="8327293" cy="2738540"/>
          </a:xfrm>
          <a:prstGeom prst="rect">
            <a:avLst/>
          </a:prstGeom>
          <a:solidFill>
            <a:srgbClr val="FFFFFE"/>
          </a:solidFill>
          <a:ln>
            <a:noFill/>
          </a:ln>
        </p:spPr>
        <p:txBody>
          <a:bodyPr spcFirstLastPara="1" wrap="square" lIns="91425" tIns="91425" rIns="91425" bIns="91425" anchor="t" anchorCtr="0">
            <a:spAutoFit/>
          </a:bodyPr>
          <a:lstStyle/>
          <a:p>
            <a:r>
              <a:rPr lang="en-ID" sz="1000" b="0" dirty="0">
                <a:solidFill>
                  <a:srgbClr val="D81B60"/>
                </a:solidFill>
                <a:effectLst/>
                <a:latin typeface="Roboto Mono" panose="00000009000000000000" pitchFamily="49" charset="0"/>
              </a:rPr>
              <a:t>#QUESTION-3 Create a query to get average order value and total number of unique users, grouped by month (time frame Jan 2019 - Dec 2022)</a:t>
            </a:r>
          </a:p>
          <a:p>
            <a:endParaRPr lang="en-ID" sz="1000" b="0" dirty="0">
              <a:solidFill>
                <a:srgbClr val="3A474E"/>
              </a:solidFill>
              <a:effectLst/>
              <a:latin typeface="Roboto Mono" panose="00000009000000000000" pitchFamily="49" charset="0"/>
            </a:endParaRPr>
          </a:p>
          <a:p>
            <a:r>
              <a:rPr lang="en-ID" sz="1000" b="0" dirty="0">
                <a:solidFill>
                  <a:srgbClr val="3367D6"/>
                </a:solidFill>
                <a:effectLst/>
                <a:latin typeface="Roboto Mono" panose="00000009000000000000" pitchFamily="49" charset="0"/>
              </a:rPr>
              <a:t>SELECT</a:t>
            </a:r>
            <a:endParaRPr lang="en-ID" sz="1000" b="0" dirty="0">
              <a:solidFill>
                <a:srgbClr val="3A474E"/>
              </a:solidFill>
              <a:effectLst/>
              <a:latin typeface="Roboto Mono" panose="00000009000000000000" pitchFamily="49" charset="0"/>
            </a:endParaRPr>
          </a:p>
          <a:p>
            <a:r>
              <a:rPr lang="en-ID" sz="1000" b="0" dirty="0">
                <a:solidFill>
                  <a:srgbClr val="3A474E"/>
                </a:solidFill>
                <a:effectLst/>
                <a:latin typeface="Roboto Mono" panose="00000009000000000000" pitchFamily="49" charset="0"/>
              </a:rPr>
              <a:t>      </a:t>
            </a:r>
            <a:r>
              <a:rPr lang="en-ID" sz="1000" b="0" dirty="0">
                <a:solidFill>
                  <a:srgbClr val="3367D6"/>
                </a:solidFill>
                <a:effectLst/>
                <a:latin typeface="Roboto Mono" panose="00000009000000000000" pitchFamily="49" charset="0"/>
              </a:rPr>
              <a:t>FORMAT_DATETIME</a:t>
            </a:r>
            <a:r>
              <a:rPr lang="en-ID" sz="1000" b="0" dirty="0">
                <a:solidFill>
                  <a:srgbClr val="37474F"/>
                </a:solidFill>
                <a:effectLst/>
                <a:latin typeface="Roboto Mono" panose="00000009000000000000" pitchFamily="49" charset="0"/>
              </a:rPr>
              <a:t>(</a:t>
            </a:r>
            <a:r>
              <a:rPr lang="en-ID" sz="1000" b="0" dirty="0">
                <a:solidFill>
                  <a:srgbClr val="0D904F"/>
                </a:solidFill>
                <a:effectLst/>
                <a:latin typeface="Roboto Mono" panose="00000009000000000000" pitchFamily="49" charset="0"/>
              </a:rPr>
              <a:t>'%b-%Y'</a:t>
            </a:r>
            <a:r>
              <a:rPr lang="en-ID" sz="1000" b="0" dirty="0">
                <a:solidFill>
                  <a:srgbClr val="3A474E"/>
                </a:solidFill>
                <a:effectLst/>
                <a:latin typeface="Roboto Mono" panose="00000009000000000000" pitchFamily="49" charset="0"/>
              </a:rPr>
              <a:t>, </a:t>
            </a:r>
            <a:r>
              <a:rPr lang="en-ID" sz="1000" b="0" dirty="0" err="1">
                <a:solidFill>
                  <a:srgbClr val="000000"/>
                </a:solidFill>
                <a:effectLst/>
                <a:latin typeface="Roboto Mono" panose="00000009000000000000" pitchFamily="49" charset="0"/>
              </a:rPr>
              <a:t>orders.created_at</a:t>
            </a:r>
            <a:r>
              <a:rPr lang="en-ID" sz="1000" b="0" dirty="0">
                <a:solidFill>
                  <a:srgbClr val="37474F"/>
                </a:solidFill>
                <a:effectLst/>
                <a:latin typeface="Roboto Mono" panose="00000009000000000000" pitchFamily="49" charset="0"/>
              </a:rPr>
              <a:t>)</a:t>
            </a:r>
            <a:r>
              <a:rPr lang="en-ID" sz="1000" b="0" dirty="0">
                <a:solidFill>
                  <a:srgbClr val="3A474E"/>
                </a:solidFill>
                <a:effectLst/>
                <a:latin typeface="Roboto Mono" panose="00000009000000000000" pitchFamily="49" charset="0"/>
              </a:rPr>
              <a:t> </a:t>
            </a:r>
            <a:r>
              <a:rPr lang="en-ID" sz="1000" b="0" dirty="0">
                <a:solidFill>
                  <a:srgbClr val="3367D6"/>
                </a:solidFill>
                <a:effectLst/>
                <a:latin typeface="Roboto Mono" panose="00000009000000000000" pitchFamily="49" charset="0"/>
              </a:rPr>
              <a:t>AS</a:t>
            </a:r>
            <a:r>
              <a:rPr lang="en-ID" sz="1000" b="0" dirty="0">
                <a:solidFill>
                  <a:srgbClr val="3A474E"/>
                </a:solidFill>
                <a:effectLst/>
                <a:latin typeface="Roboto Mono" panose="00000009000000000000" pitchFamily="49" charset="0"/>
              </a:rPr>
              <a:t> </a:t>
            </a:r>
            <a:r>
              <a:rPr lang="en-ID" sz="1000" b="0" dirty="0">
                <a:solidFill>
                  <a:srgbClr val="000000"/>
                </a:solidFill>
                <a:effectLst/>
                <a:latin typeface="Roboto Mono" panose="00000009000000000000" pitchFamily="49" charset="0"/>
              </a:rPr>
              <a:t>Month</a:t>
            </a:r>
            <a:r>
              <a:rPr lang="en-ID" sz="1000" b="0" dirty="0">
                <a:solidFill>
                  <a:srgbClr val="3A474E"/>
                </a:solidFill>
                <a:effectLst/>
                <a:latin typeface="Roboto Mono" panose="00000009000000000000" pitchFamily="49" charset="0"/>
              </a:rPr>
              <a:t>,</a:t>
            </a:r>
          </a:p>
          <a:p>
            <a:r>
              <a:rPr lang="en-ID" sz="1000" b="0" dirty="0">
                <a:solidFill>
                  <a:srgbClr val="3A474E"/>
                </a:solidFill>
                <a:effectLst/>
                <a:latin typeface="Roboto Mono" panose="00000009000000000000" pitchFamily="49" charset="0"/>
              </a:rPr>
              <a:t>      </a:t>
            </a:r>
            <a:r>
              <a:rPr lang="en-ID" sz="1000" b="0" dirty="0">
                <a:solidFill>
                  <a:srgbClr val="3367D6"/>
                </a:solidFill>
                <a:effectLst/>
                <a:latin typeface="Roboto Mono" panose="00000009000000000000" pitchFamily="49" charset="0"/>
              </a:rPr>
              <a:t>ROUND</a:t>
            </a:r>
            <a:r>
              <a:rPr lang="en-ID" sz="1000" b="0" dirty="0">
                <a:solidFill>
                  <a:srgbClr val="37474F"/>
                </a:solidFill>
                <a:effectLst/>
                <a:latin typeface="Roboto Mono" panose="00000009000000000000" pitchFamily="49" charset="0"/>
              </a:rPr>
              <a:t>(</a:t>
            </a:r>
            <a:r>
              <a:rPr lang="en-ID" sz="1000" b="0" dirty="0">
                <a:solidFill>
                  <a:srgbClr val="3367D6"/>
                </a:solidFill>
                <a:effectLst/>
                <a:latin typeface="Roboto Mono" panose="00000009000000000000" pitchFamily="49" charset="0"/>
              </a:rPr>
              <a:t>SUM</a:t>
            </a:r>
            <a:r>
              <a:rPr lang="en-ID" sz="1000" b="0" dirty="0">
                <a:solidFill>
                  <a:srgbClr val="37474F"/>
                </a:solidFill>
                <a:effectLst/>
                <a:latin typeface="Roboto Mono" panose="00000009000000000000" pitchFamily="49" charset="0"/>
              </a:rPr>
              <a:t>(</a:t>
            </a:r>
            <a:r>
              <a:rPr lang="en-ID" sz="1000" b="0" dirty="0" err="1">
                <a:solidFill>
                  <a:srgbClr val="000000"/>
                </a:solidFill>
                <a:effectLst/>
                <a:latin typeface="Roboto Mono" panose="00000009000000000000" pitchFamily="49" charset="0"/>
              </a:rPr>
              <a:t>order_items.sale_price</a:t>
            </a:r>
            <a:r>
              <a:rPr lang="en-ID" sz="1000" b="0" dirty="0">
                <a:solidFill>
                  <a:srgbClr val="37474F"/>
                </a:solidFill>
                <a:effectLst/>
                <a:latin typeface="Roboto Mono" panose="00000009000000000000" pitchFamily="49" charset="0"/>
              </a:rPr>
              <a:t>)/</a:t>
            </a:r>
            <a:r>
              <a:rPr lang="en-ID" sz="1000" b="0" dirty="0">
                <a:solidFill>
                  <a:srgbClr val="3367D6"/>
                </a:solidFill>
                <a:effectLst/>
                <a:latin typeface="Roboto Mono" panose="00000009000000000000" pitchFamily="49" charset="0"/>
              </a:rPr>
              <a:t>COUNT</a:t>
            </a:r>
            <a:r>
              <a:rPr lang="en-ID" sz="1000" b="0" dirty="0">
                <a:solidFill>
                  <a:srgbClr val="37474F"/>
                </a:solidFill>
                <a:effectLst/>
                <a:latin typeface="Roboto Mono" panose="00000009000000000000" pitchFamily="49" charset="0"/>
              </a:rPr>
              <a:t>(</a:t>
            </a:r>
            <a:r>
              <a:rPr lang="en-ID" sz="1000" b="0" dirty="0" err="1">
                <a:solidFill>
                  <a:srgbClr val="000000"/>
                </a:solidFill>
                <a:effectLst/>
                <a:latin typeface="Roboto Mono" panose="00000009000000000000" pitchFamily="49" charset="0"/>
              </a:rPr>
              <a:t>orders.order_id</a:t>
            </a:r>
            <a:r>
              <a:rPr lang="en-ID" sz="1000" b="0" dirty="0">
                <a:solidFill>
                  <a:srgbClr val="37474F"/>
                </a:solidFill>
                <a:effectLst/>
                <a:latin typeface="Roboto Mono" panose="00000009000000000000" pitchFamily="49" charset="0"/>
              </a:rPr>
              <a:t>)</a:t>
            </a:r>
            <a:r>
              <a:rPr lang="en-ID" sz="1000" b="0" dirty="0">
                <a:solidFill>
                  <a:srgbClr val="3A474E"/>
                </a:solidFill>
                <a:effectLst/>
                <a:latin typeface="Roboto Mono" panose="00000009000000000000" pitchFamily="49" charset="0"/>
              </a:rPr>
              <a:t>,</a:t>
            </a:r>
            <a:r>
              <a:rPr lang="en-ID" sz="1000" b="0" dirty="0">
                <a:solidFill>
                  <a:srgbClr val="F4511E"/>
                </a:solidFill>
                <a:effectLst/>
                <a:latin typeface="Roboto Mono" panose="00000009000000000000" pitchFamily="49" charset="0"/>
              </a:rPr>
              <a:t>2</a:t>
            </a:r>
            <a:r>
              <a:rPr lang="en-ID" sz="1000" b="0" dirty="0">
                <a:solidFill>
                  <a:srgbClr val="37474F"/>
                </a:solidFill>
                <a:effectLst/>
                <a:latin typeface="Roboto Mono" panose="00000009000000000000" pitchFamily="49" charset="0"/>
              </a:rPr>
              <a:t>)</a:t>
            </a:r>
            <a:r>
              <a:rPr lang="en-ID" sz="1000" b="0" dirty="0">
                <a:solidFill>
                  <a:srgbClr val="3A474E"/>
                </a:solidFill>
                <a:effectLst/>
                <a:latin typeface="Roboto Mono" panose="00000009000000000000" pitchFamily="49" charset="0"/>
              </a:rPr>
              <a:t> </a:t>
            </a:r>
            <a:r>
              <a:rPr lang="en-ID" sz="1000" b="0" dirty="0">
                <a:solidFill>
                  <a:srgbClr val="3367D6"/>
                </a:solidFill>
                <a:effectLst/>
                <a:latin typeface="Roboto Mono" panose="00000009000000000000" pitchFamily="49" charset="0"/>
              </a:rPr>
              <a:t>AS</a:t>
            </a:r>
            <a:r>
              <a:rPr lang="en-ID" sz="1000" b="0" dirty="0">
                <a:solidFill>
                  <a:srgbClr val="3A474E"/>
                </a:solidFill>
                <a:effectLst/>
                <a:latin typeface="Roboto Mono" panose="00000009000000000000" pitchFamily="49" charset="0"/>
              </a:rPr>
              <a:t> </a:t>
            </a:r>
            <a:r>
              <a:rPr lang="en-ID" sz="1000" b="0" dirty="0">
                <a:solidFill>
                  <a:srgbClr val="000000"/>
                </a:solidFill>
                <a:effectLst/>
                <a:latin typeface="Roboto Mono" panose="00000009000000000000" pitchFamily="49" charset="0"/>
              </a:rPr>
              <a:t>AOV</a:t>
            </a:r>
            <a:r>
              <a:rPr lang="en-ID" sz="1000" b="0" dirty="0">
                <a:solidFill>
                  <a:srgbClr val="3A474E"/>
                </a:solidFill>
                <a:effectLst/>
                <a:latin typeface="Roboto Mono" panose="00000009000000000000" pitchFamily="49" charset="0"/>
              </a:rPr>
              <a:t>,</a:t>
            </a:r>
          </a:p>
          <a:p>
            <a:r>
              <a:rPr lang="en-ID" sz="1000" b="0" dirty="0">
                <a:solidFill>
                  <a:srgbClr val="3A474E"/>
                </a:solidFill>
                <a:effectLst/>
                <a:latin typeface="Roboto Mono" panose="00000009000000000000" pitchFamily="49" charset="0"/>
              </a:rPr>
              <a:t>      </a:t>
            </a:r>
            <a:r>
              <a:rPr lang="en-ID" sz="1000" b="0" dirty="0">
                <a:solidFill>
                  <a:srgbClr val="3367D6"/>
                </a:solidFill>
                <a:effectLst/>
                <a:latin typeface="Roboto Mono" panose="00000009000000000000" pitchFamily="49" charset="0"/>
              </a:rPr>
              <a:t>COUNT</a:t>
            </a:r>
            <a:r>
              <a:rPr lang="en-ID" sz="1000" b="0" dirty="0">
                <a:solidFill>
                  <a:srgbClr val="3A474E"/>
                </a:solidFill>
                <a:effectLst/>
                <a:latin typeface="Roboto Mono" panose="00000009000000000000" pitchFamily="49" charset="0"/>
              </a:rPr>
              <a:t> </a:t>
            </a:r>
            <a:r>
              <a:rPr lang="en-ID" sz="1000" b="0" dirty="0">
                <a:solidFill>
                  <a:srgbClr val="37474F"/>
                </a:solidFill>
                <a:effectLst/>
                <a:latin typeface="Roboto Mono" panose="00000009000000000000" pitchFamily="49" charset="0"/>
              </a:rPr>
              <a:t>(</a:t>
            </a:r>
            <a:r>
              <a:rPr lang="en-ID" sz="1000" b="0" dirty="0">
                <a:solidFill>
                  <a:srgbClr val="3367D6"/>
                </a:solidFill>
                <a:effectLst/>
                <a:latin typeface="Roboto Mono" panose="00000009000000000000" pitchFamily="49" charset="0"/>
              </a:rPr>
              <a:t>DISTINCT</a:t>
            </a:r>
            <a:r>
              <a:rPr lang="en-ID" sz="1000" b="0" dirty="0">
                <a:solidFill>
                  <a:srgbClr val="3A474E"/>
                </a:solidFill>
                <a:effectLst/>
                <a:latin typeface="Roboto Mono" panose="00000009000000000000" pitchFamily="49" charset="0"/>
              </a:rPr>
              <a:t> </a:t>
            </a:r>
            <a:r>
              <a:rPr lang="en-ID" sz="1000" b="0" dirty="0" err="1">
                <a:solidFill>
                  <a:srgbClr val="000000"/>
                </a:solidFill>
                <a:effectLst/>
                <a:latin typeface="Roboto Mono" panose="00000009000000000000" pitchFamily="49" charset="0"/>
              </a:rPr>
              <a:t>orders.user_id</a:t>
            </a:r>
            <a:r>
              <a:rPr lang="en-ID" sz="1000" b="0" dirty="0">
                <a:solidFill>
                  <a:srgbClr val="37474F"/>
                </a:solidFill>
                <a:effectLst/>
                <a:latin typeface="Roboto Mono" panose="00000009000000000000" pitchFamily="49" charset="0"/>
              </a:rPr>
              <a:t>)</a:t>
            </a:r>
            <a:r>
              <a:rPr lang="en-ID" sz="1000" b="0" dirty="0">
                <a:solidFill>
                  <a:srgbClr val="3A474E"/>
                </a:solidFill>
                <a:effectLst/>
                <a:latin typeface="Roboto Mono" panose="00000009000000000000" pitchFamily="49" charset="0"/>
              </a:rPr>
              <a:t> </a:t>
            </a:r>
            <a:r>
              <a:rPr lang="en-ID" sz="1000" b="0" dirty="0" err="1">
                <a:solidFill>
                  <a:srgbClr val="000000"/>
                </a:solidFill>
                <a:effectLst/>
                <a:latin typeface="Roboto Mono" panose="00000009000000000000" pitchFamily="49" charset="0"/>
              </a:rPr>
              <a:t>Distinct_User</a:t>
            </a:r>
            <a:endParaRPr lang="en-ID" sz="1000" b="0" dirty="0">
              <a:solidFill>
                <a:srgbClr val="3A474E"/>
              </a:solidFill>
              <a:effectLst/>
              <a:latin typeface="Roboto Mono" panose="00000009000000000000" pitchFamily="49" charset="0"/>
            </a:endParaRPr>
          </a:p>
          <a:p>
            <a:r>
              <a:rPr lang="en-ID" sz="1000" b="0" dirty="0">
                <a:solidFill>
                  <a:srgbClr val="3367D6"/>
                </a:solidFill>
                <a:effectLst/>
                <a:latin typeface="Roboto Mono" panose="00000009000000000000" pitchFamily="49" charset="0"/>
              </a:rPr>
              <a:t>FROM</a:t>
            </a:r>
            <a:r>
              <a:rPr lang="en-ID" sz="1000" b="0" dirty="0">
                <a:solidFill>
                  <a:srgbClr val="3A474E"/>
                </a:solidFill>
                <a:effectLst/>
                <a:latin typeface="Roboto Mono" panose="00000009000000000000" pitchFamily="49" charset="0"/>
              </a:rPr>
              <a:t> </a:t>
            </a:r>
            <a:r>
              <a:rPr lang="en-ID" sz="1000" b="0" dirty="0">
                <a:solidFill>
                  <a:srgbClr val="0D904F"/>
                </a:solidFill>
                <a:effectLst/>
                <a:latin typeface="Roboto Mono" panose="00000009000000000000" pitchFamily="49" charset="0"/>
              </a:rPr>
              <a:t>`</a:t>
            </a:r>
            <a:r>
              <a:rPr lang="en-ID" sz="1000" b="0" dirty="0" err="1">
                <a:solidFill>
                  <a:srgbClr val="0D904F"/>
                </a:solidFill>
                <a:effectLst/>
                <a:latin typeface="Roboto Mono" panose="00000009000000000000" pitchFamily="49" charset="0"/>
              </a:rPr>
              <a:t>bigquery</a:t>
            </a:r>
            <a:r>
              <a:rPr lang="en-ID" sz="1000" b="0" dirty="0">
                <a:solidFill>
                  <a:srgbClr val="0D904F"/>
                </a:solidFill>
                <a:effectLst/>
                <a:latin typeface="Roboto Mono" panose="00000009000000000000" pitchFamily="49" charset="0"/>
              </a:rPr>
              <a:t>-public-</a:t>
            </a:r>
            <a:r>
              <a:rPr lang="en-ID" sz="1000" b="0" dirty="0" err="1">
                <a:solidFill>
                  <a:srgbClr val="0D904F"/>
                </a:solidFill>
                <a:effectLst/>
                <a:latin typeface="Roboto Mono" panose="00000009000000000000" pitchFamily="49" charset="0"/>
              </a:rPr>
              <a:t>data.thelook_ecommerce.orders</a:t>
            </a:r>
            <a:r>
              <a:rPr lang="en-ID" sz="1000" b="0" dirty="0">
                <a:solidFill>
                  <a:srgbClr val="0D904F"/>
                </a:solidFill>
                <a:effectLst/>
                <a:latin typeface="Roboto Mono" panose="00000009000000000000" pitchFamily="49" charset="0"/>
              </a:rPr>
              <a:t>`</a:t>
            </a:r>
            <a:r>
              <a:rPr lang="en-ID" sz="1000" b="0" dirty="0">
                <a:solidFill>
                  <a:srgbClr val="3A474E"/>
                </a:solidFill>
                <a:effectLst/>
                <a:latin typeface="Roboto Mono" panose="00000009000000000000" pitchFamily="49" charset="0"/>
              </a:rPr>
              <a:t> </a:t>
            </a:r>
            <a:r>
              <a:rPr lang="en-ID" sz="1000" b="0" dirty="0">
                <a:solidFill>
                  <a:srgbClr val="000000"/>
                </a:solidFill>
                <a:effectLst/>
                <a:latin typeface="Roboto Mono" panose="00000009000000000000" pitchFamily="49" charset="0"/>
              </a:rPr>
              <a:t>orders</a:t>
            </a:r>
            <a:endParaRPr lang="en-ID" sz="1000" b="0" dirty="0">
              <a:solidFill>
                <a:srgbClr val="3A474E"/>
              </a:solidFill>
              <a:effectLst/>
              <a:latin typeface="Roboto Mono" panose="00000009000000000000" pitchFamily="49" charset="0"/>
            </a:endParaRPr>
          </a:p>
          <a:p>
            <a:r>
              <a:rPr lang="en-ID" sz="1000" b="0" dirty="0">
                <a:solidFill>
                  <a:srgbClr val="3367D6"/>
                </a:solidFill>
                <a:effectLst/>
                <a:latin typeface="Roboto Mono" panose="00000009000000000000" pitchFamily="49" charset="0"/>
              </a:rPr>
              <a:t>INNER</a:t>
            </a:r>
            <a:r>
              <a:rPr lang="en-ID" sz="1000" b="0" dirty="0">
                <a:solidFill>
                  <a:srgbClr val="3A474E"/>
                </a:solidFill>
                <a:effectLst/>
                <a:latin typeface="Roboto Mono" panose="00000009000000000000" pitchFamily="49" charset="0"/>
              </a:rPr>
              <a:t> </a:t>
            </a:r>
            <a:r>
              <a:rPr lang="en-ID" sz="1000" b="0" dirty="0">
                <a:solidFill>
                  <a:srgbClr val="3367D6"/>
                </a:solidFill>
                <a:effectLst/>
                <a:latin typeface="Roboto Mono" panose="00000009000000000000" pitchFamily="49" charset="0"/>
              </a:rPr>
              <a:t>JOIN</a:t>
            </a:r>
            <a:r>
              <a:rPr lang="en-ID" sz="1000" b="0" dirty="0">
                <a:solidFill>
                  <a:srgbClr val="3A474E"/>
                </a:solidFill>
                <a:effectLst/>
                <a:latin typeface="Roboto Mono" panose="00000009000000000000" pitchFamily="49" charset="0"/>
              </a:rPr>
              <a:t> </a:t>
            </a:r>
            <a:r>
              <a:rPr lang="en-ID" sz="1000" b="0" dirty="0">
                <a:solidFill>
                  <a:srgbClr val="0D904F"/>
                </a:solidFill>
                <a:effectLst/>
                <a:latin typeface="Roboto Mono" panose="00000009000000000000" pitchFamily="49" charset="0"/>
              </a:rPr>
              <a:t>`</a:t>
            </a:r>
            <a:r>
              <a:rPr lang="en-ID" sz="1000" b="0" dirty="0" err="1">
                <a:solidFill>
                  <a:srgbClr val="0D904F"/>
                </a:solidFill>
                <a:effectLst/>
                <a:latin typeface="Roboto Mono" panose="00000009000000000000" pitchFamily="49" charset="0"/>
              </a:rPr>
              <a:t>bigquery</a:t>
            </a:r>
            <a:r>
              <a:rPr lang="en-ID" sz="1000" b="0" dirty="0">
                <a:solidFill>
                  <a:srgbClr val="0D904F"/>
                </a:solidFill>
                <a:effectLst/>
                <a:latin typeface="Roboto Mono" panose="00000009000000000000" pitchFamily="49" charset="0"/>
              </a:rPr>
              <a:t>-public-</a:t>
            </a:r>
            <a:r>
              <a:rPr lang="en-ID" sz="1000" b="0" dirty="0" err="1">
                <a:solidFill>
                  <a:srgbClr val="0D904F"/>
                </a:solidFill>
                <a:effectLst/>
                <a:latin typeface="Roboto Mono" panose="00000009000000000000" pitchFamily="49" charset="0"/>
              </a:rPr>
              <a:t>data.thelook_ecommerce.order_items</a:t>
            </a:r>
            <a:r>
              <a:rPr lang="en-ID" sz="1000" b="0" dirty="0">
                <a:solidFill>
                  <a:srgbClr val="0D904F"/>
                </a:solidFill>
                <a:effectLst/>
                <a:latin typeface="Roboto Mono" panose="00000009000000000000" pitchFamily="49" charset="0"/>
              </a:rPr>
              <a:t>`</a:t>
            </a:r>
            <a:r>
              <a:rPr lang="en-ID" sz="1000" b="0" dirty="0">
                <a:solidFill>
                  <a:srgbClr val="3A474E"/>
                </a:solidFill>
                <a:effectLst/>
                <a:latin typeface="Roboto Mono" panose="00000009000000000000" pitchFamily="49" charset="0"/>
              </a:rPr>
              <a:t> </a:t>
            </a:r>
            <a:r>
              <a:rPr lang="en-ID" sz="1000" b="0" dirty="0" err="1">
                <a:solidFill>
                  <a:srgbClr val="000000"/>
                </a:solidFill>
                <a:effectLst/>
                <a:latin typeface="Roboto Mono" panose="00000009000000000000" pitchFamily="49" charset="0"/>
              </a:rPr>
              <a:t>order_items</a:t>
            </a:r>
            <a:endParaRPr lang="en-ID" sz="1000" b="0" dirty="0">
              <a:solidFill>
                <a:srgbClr val="3A474E"/>
              </a:solidFill>
              <a:effectLst/>
              <a:latin typeface="Roboto Mono" panose="00000009000000000000" pitchFamily="49" charset="0"/>
            </a:endParaRPr>
          </a:p>
          <a:p>
            <a:r>
              <a:rPr lang="en-ID" sz="1000" b="0" dirty="0">
                <a:solidFill>
                  <a:srgbClr val="3367D6"/>
                </a:solidFill>
                <a:effectLst/>
                <a:latin typeface="Roboto Mono" panose="00000009000000000000" pitchFamily="49" charset="0"/>
              </a:rPr>
              <a:t>ON</a:t>
            </a:r>
            <a:r>
              <a:rPr lang="en-ID" sz="1000" b="0" dirty="0">
                <a:solidFill>
                  <a:srgbClr val="3A474E"/>
                </a:solidFill>
                <a:effectLst/>
                <a:latin typeface="Roboto Mono" panose="00000009000000000000" pitchFamily="49" charset="0"/>
              </a:rPr>
              <a:t> </a:t>
            </a:r>
            <a:r>
              <a:rPr lang="en-ID" sz="1000" b="0" dirty="0" err="1">
                <a:solidFill>
                  <a:srgbClr val="000000"/>
                </a:solidFill>
                <a:effectLst/>
                <a:latin typeface="Roboto Mono" panose="00000009000000000000" pitchFamily="49" charset="0"/>
              </a:rPr>
              <a:t>orders.order_id</a:t>
            </a:r>
            <a:r>
              <a:rPr lang="en-ID" sz="1000" b="0" dirty="0">
                <a:solidFill>
                  <a:srgbClr val="3A474E"/>
                </a:solidFill>
                <a:effectLst/>
                <a:latin typeface="Roboto Mono" panose="00000009000000000000" pitchFamily="49" charset="0"/>
              </a:rPr>
              <a:t> = </a:t>
            </a:r>
            <a:r>
              <a:rPr lang="en-ID" sz="1000" b="0" dirty="0" err="1">
                <a:solidFill>
                  <a:srgbClr val="000000"/>
                </a:solidFill>
                <a:effectLst/>
                <a:latin typeface="Roboto Mono" panose="00000009000000000000" pitchFamily="49" charset="0"/>
              </a:rPr>
              <a:t>order_items.order_id</a:t>
            </a:r>
            <a:endParaRPr lang="en-ID" sz="1000" b="0" dirty="0">
              <a:solidFill>
                <a:srgbClr val="3A474E"/>
              </a:solidFill>
              <a:effectLst/>
              <a:latin typeface="Roboto Mono" panose="00000009000000000000" pitchFamily="49" charset="0"/>
            </a:endParaRPr>
          </a:p>
          <a:p>
            <a:r>
              <a:rPr lang="en-ID" sz="1000" b="0" dirty="0">
                <a:solidFill>
                  <a:srgbClr val="3367D6"/>
                </a:solidFill>
                <a:effectLst/>
                <a:latin typeface="Roboto Mono" panose="00000009000000000000" pitchFamily="49" charset="0"/>
              </a:rPr>
              <a:t>WHERE</a:t>
            </a:r>
            <a:r>
              <a:rPr lang="en-ID" sz="1000" b="0" dirty="0">
                <a:solidFill>
                  <a:srgbClr val="3A474E"/>
                </a:solidFill>
                <a:effectLst/>
                <a:latin typeface="Roboto Mono" panose="00000009000000000000" pitchFamily="49" charset="0"/>
              </a:rPr>
              <a:t> </a:t>
            </a:r>
            <a:r>
              <a:rPr lang="en-ID" sz="1000" b="0" dirty="0" err="1">
                <a:solidFill>
                  <a:srgbClr val="000000"/>
                </a:solidFill>
                <a:effectLst/>
                <a:latin typeface="Roboto Mono" panose="00000009000000000000" pitchFamily="49" charset="0"/>
              </a:rPr>
              <a:t>orders.status</a:t>
            </a:r>
            <a:r>
              <a:rPr lang="en-ID" sz="1000" b="0" dirty="0">
                <a:solidFill>
                  <a:srgbClr val="3A474E"/>
                </a:solidFill>
                <a:effectLst/>
                <a:latin typeface="Roboto Mono" panose="00000009000000000000" pitchFamily="49" charset="0"/>
              </a:rPr>
              <a:t> = </a:t>
            </a:r>
            <a:r>
              <a:rPr lang="en-ID" sz="1000" b="0" dirty="0">
                <a:solidFill>
                  <a:srgbClr val="0D904F"/>
                </a:solidFill>
                <a:effectLst/>
                <a:latin typeface="Roboto Mono" panose="00000009000000000000" pitchFamily="49" charset="0"/>
              </a:rPr>
              <a:t>'Complete'</a:t>
            </a:r>
            <a:endParaRPr lang="en-ID" sz="1000" b="0" dirty="0">
              <a:solidFill>
                <a:srgbClr val="3A474E"/>
              </a:solidFill>
              <a:effectLst/>
              <a:latin typeface="Roboto Mono" panose="00000009000000000000" pitchFamily="49" charset="0"/>
            </a:endParaRPr>
          </a:p>
          <a:p>
            <a:r>
              <a:rPr lang="en-ID" sz="1000" b="0" dirty="0">
                <a:solidFill>
                  <a:srgbClr val="3A474E"/>
                </a:solidFill>
                <a:effectLst/>
                <a:latin typeface="Roboto Mono" panose="00000009000000000000" pitchFamily="49" charset="0"/>
              </a:rPr>
              <a:t>      </a:t>
            </a:r>
            <a:r>
              <a:rPr lang="en-ID" sz="1000" b="0" dirty="0">
                <a:solidFill>
                  <a:srgbClr val="3367D6"/>
                </a:solidFill>
                <a:effectLst/>
                <a:latin typeface="Roboto Mono" panose="00000009000000000000" pitchFamily="49" charset="0"/>
              </a:rPr>
              <a:t>AND</a:t>
            </a:r>
            <a:r>
              <a:rPr lang="en-ID" sz="1000" b="0" dirty="0">
                <a:solidFill>
                  <a:srgbClr val="3A474E"/>
                </a:solidFill>
                <a:effectLst/>
                <a:latin typeface="Roboto Mono" panose="00000009000000000000" pitchFamily="49" charset="0"/>
              </a:rPr>
              <a:t> </a:t>
            </a:r>
            <a:r>
              <a:rPr lang="en-ID" sz="1000" b="0" dirty="0" err="1">
                <a:solidFill>
                  <a:srgbClr val="000000"/>
                </a:solidFill>
                <a:effectLst/>
                <a:latin typeface="Roboto Mono" panose="00000009000000000000" pitchFamily="49" charset="0"/>
              </a:rPr>
              <a:t>orders.delivered_at</a:t>
            </a:r>
            <a:r>
              <a:rPr lang="en-ID" sz="1000" b="0" dirty="0">
                <a:solidFill>
                  <a:srgbClr val="3A474E"/>
                </a:solidFill>
                <a:effectLst/>
                <a:latin typeface="Roboto Mono" panose="00000009000000000000" pitchFamily="49" charset="0"/>
              </a:rPr>
              <a:t> </a:t>
            </a:r>
            <a:r>
              <a:rPr lang="en-ID" sz="1000" b="0" dirty="0">
                <a:solidFill>
                  <a:srgbClr val="3367D6"/>
                </a:solidFill>
                <a:effectLst/>
                <a:latin typeface="Roboto Mono" panose="00000009000000000000" pitchFamily="49" charset="0"/>
              </a:rPr>
              <a:t>IS</a:t>
            </a:r>
            <a:r>
              <a:rPr lang="en-ID" sz="1000" b="0" dirty="0">
                <a:solidFill>
                  <a:srgbClr val="3A474E"/>
                </a:solidFill>
                <a:effectLst/>
                <a:latin typeface="Roboto Mono" panose="00000009000000000000" pitchFamily="49" charset="0"/>
              </a:rPr>
              <a:t> </a:t>
            </a:r>
            <a:r>
              <a:rPr lang="en-ID" sz="1000" b="0" dirty="0">
                <a:solidFill>
                  <a:srgbClr val="3367D6"/>
                </a:solidFill>
                <a:effectLst/>
                <a:latin typeface="Roboto Mono" panose="00000009000000000000" pitchFamily="49" charset="0"/>
              </a:rPr>
              <a:t>NOT</a:t>
            </a:r>
            <a:r>
              <a:rPr lang="en-ID" sz="1000" b="0" dirty="0">
                <a:solidFill>
                  <a:srgbClr val="3A474E"/>
                </a:solidFill>
                <a:effectLst/>
                <a:latin typeface="Roboto Mono" panose="00000009000000000000" pitchFamily="49" charset="0"/>
              </a:rPr>
              <a:t> </a:t>
            </a:r>
            <a:r>
              <a:rPr lang="en-ID" sz="1000" b="0" dirty="0">
                <a:solidFill>
                  <a:srgbClr val="3367D6"/>
                </a:solidFill>
                <a:effectLst/>
                <a:latin typeface="Roboto Mono" panose="00000009000000000000" pitchFamily="49" charset="0"/>
              </a:rPr>
              <a:t>NULL</a:t>
            </a:r>
            <a:endParaRPr lang="en-ID" sz="1000" b="0" dirty="0">
              <a:solidFill>
                <a:srgbClr val="3A474E"/>
              </a:solidFill>
              <a:effectLst/>
              <a:latin typeface="Roboto Mono" panose="00000009000000000000" pitchFamily="49" charset="0"/>
            </a:endParaRPr>
          </a:p>
          <a:p>
            <a:r>
              <a:rPr lang="en-ID" sz="1000" b="0" dirty="0">
                <a:solidFill>
                  <a:srgbClr val="3A474E"/>
                </a:solidFill>
                <a:effectLst/>
                <a:latin typeface="Roboto Mono" panose="00000009000000000000" pitchFamily="49" charset="0"/>
              </a:rPr>
              <a:t>      </a:t>
            </a:r>
            <a:r>
              <a:rPr lang="en-ID" sz="1000" b="0" dirty="0">
                <a:solidFill>
                  <a:srgbClr val="3367D6"/>
                </a:solidFill>
                <a:effectLst/>
                <a:latin typeface="Roboto Mono" panose="00000009000000000000" pitchFamily="49" charset="0"/>
              </a:rPr>
              <a:t>AND</a:t>
            </a:r>
            <a:r>
              <a:rPr lang="en-ID" sz="1000" b="0" dirty="0">
                <a:solidFill>
                  <a:srgbClr val="3A474E"/>
                </a:solidFill>
                <a:effectLst/>
                <a:latin typeface="Roboto Mono" panose="00000009000000000000" pitchFamily="49" charset="0"/>
              </a:rPr>
              <a:t> </a:t>
            </a:r>
            <a:r>
              <a:rPr lang="en-ID" sz="1000" b="0" dirty="0" err="1">
                <a:solidFill>
                  <a:srgbClr val="000000"/>
                </a:solidFill>
                <a:effectLst/>
                <a:latin typeface="Roboto Mono" panose="00000009000000000000" pitchFamily="49" charset="0"/>
              </a:rPr>
              <a:t>orders.created_at</a:t>
            </a:r>
            <a:r>
              <a:rPr lang="en-ID" sz="1000" b="0" dirty="0">
                <a:solidFill>
                  <a:srgbClr val="3A474E"/>
                </a:solidFill>
                <a:effectLst/>
                <a:latin typeface="Roboto Mono" panose="00000009000000000000" pitchFamily="49" charset="0"/>
              </a:rPr>
              <a:t> </a:t>
            </a:r>
            <a:r>
              <a:rPr lang="en-ID" sz="1000" b="0" dirty="0">
                <a:solidFill>
                  <a:srgbClr val="3367D6"/>
                </a:solidFill>
                <a:effectLst/>
                <a:latin typeface="Roboto Mono" panose="00000009000000000000" pitchFamily="49" charset="0"/>
              </a:rPr>
              <a:t>BETWEEN</a:t>
            </a:r>
            <a:r>
              <a:rPr lang="en-ID" sz="1000" b="0" dirty="0">
                <a:solidFill>
                  <a:srgbClr val="3A474E"/>
                </a:solidFill>
                <a:effectLst/>
                <a:latin typeface="Roboto Mono" panose="00000009000000000000" pitchFamily="49" charset="0"/>
              </a:rPr>
              <a:t> </a:t>
            </a:r>
            <a:r>
              <a:rPr lang="en-ID" sz="1000" b="0" dirty="0">
                <a:solidFill>
                  <a:srgbClr val="0D904F"/>
                </a:solidFill>
                <a:effectLst/>
                <a:latin typeface="Roboto Mono" panose="00000009000000000000" pitchFamily="49" charset="0"/>
              </a:rPr>
              <a:t>'2019-01-01'</a:t>
            </a:r>
            <a:r>
              <a:rPr lang="en-ID" sz="1000" b="0" dirty="0">
                <a:solidFill>
                  <a:srgbClr val="3A474E"/>
                </a:solidFill>
                <a:effectLst/>
                <a:latin typeface="Roboto Mono" panose="00000009000000000000" pitchFamily="49" charset="0"/>
              </a:rPr>
              <a:t> </a:t>
            </a:r>
            <a:r>
              <a:rPr lang="en-ID" sz="1000" b="0" dirty="0">
                <a:solidFill>
                  <a:srgbClr val="3367D6"/>
                </a:solidFill>
                <a:effectLst/>
                <a:latin typeface="Roboto Mono" panose="00000009000000000000" pitchFamily="49" charset="0"/>
              </a:rPr>
              <a:t>AND</a:t>
            </a:r>
            <a:r>
              <a:rPr lang="en-ID" sz="1000" b="0" dirty="0">
                <a:solidFill>
                  <a:srgbClr val="3A474E"/>
                </a:solidFill>
                <a:effectLst/>
                <a:latin typeface="Roboto Mono" panose="00000009000000000000" pitchFamily="49" charset="0"/>
              </a:rPr>
              <a:t> </a:t>
            </a:r>
            <a:r>
              <a:rPr lang="en-ID" sz="1000" b="0" dirty="0">
                <a:solidFill>
                  <a:srgbClr val="0D904F"/>
                </a:solidFill>
                <a:effectLst/>
                <a:latin typeface="Roboto Mono" panose="00000009000000000000" pitchFamily="49" charset="0"/>
              </a:rPr>
              <a:t>'2022-12-30'</a:t>
            </a:r>
            <a:endParaRPr lang="en-ID" sz="1000" b="0" dirty="0">
              <a:solidFill>
                <a:srgbClr val="3A474E"/>
              </a:solidFill>
              <a:effectLst/>
              <a:latin typeface="Roboto Mono" panose="00000009000000000000" pitchFamily="49" charset="0"/>
            </a:endParaRPr>
          </a:p>
          <a:p>
            <a:r>
              <a:rPr lang="en-ID" sz="1000" b="0" dirty="0">
                <a:solidFill>
                  <a:srgbClr val="3367D6"/>
                </a:solidFill>
                <a:effectLst/>
                <a:latin typeface="Roboto Mono" panose="00000009000000000000" pitchFamily="49" charset="0"/>
              </a:rPr>
              <a:t>GROUP</a:t>
            </a:r>
            <a:r>
              <a:rPr lang="en-ID" sz="1000" b="0" dirty="0">
                <a:solidFill>
                  <a:srgbClr val="3A474E"/>
                </a:solidFill>
                <a:effectLst/>
                <a:latin typeface="Roboto Mono" panose="00000009000000000000" pitchFamily="49" charset="0"/>
              </a:rPr>
              <a:t> </a:t>
            </a:r>
            <a:r>
              <a:rPr lang="en-ID" sz="1000" b="0" dirty="0">
                <a:solidFill>
                  <a:srgbClr val="3367D6"/>
                </a:solidFill>
                <a:effectLst/>
                <a:latin typeface="Roboto Mono" panose="00000009000000000000" pitchFamily="49" charset="0"/>
              </a:rPr>
              <a:t>BY</a:t>
            </a:r>
            <a:r>
              <a:rPr lang="en-ID" sz="1000" b="0" dirty="0">
                <a:solidFill>
                  <a:srgbClr val="3A474E"/>
                </a:solidFill>
                <a:effectLst/>
                <a:latin typeface="Roboto Mono" panose="00000009000000000000" pitchFamily="49" charset="0"/>
              </a:rPr>
              <a:t> </a:t>
            </a:r>
            <a:r>
              <a:rPr lang="en-ID" sz="1000" b="0" dirty="0">
                <a:solidFill>
                  <a:srgbClr val="000000"/>
                </a:solidFill>
                <a:effectLst/>
                <a:latin typeface="Roboto Mono" panose="00000009000000000000" pitchFamily="49" charset="0"/>
              </a:rPr>
              <a:t>Month</a:t>
            </a:r>
            <a:endParaRPr lang="en-ID" sz="1000" b="0" dirty="0">
              <a:solidFill>
                <a:srgbClr val="3A474E"/>
              </a:solidFill>
              <a:effectLst/>
              <a:latin typeface="Roboto Mono" panose="00000009000000000000" pitchFamily="49" charset="0"/>
            </a:endParaRPr>
          </a:p>
          <a:p>
            <a:r>
              <a:rPr lang="en-ID" sz="1000" b="0" dirty="0">
                <a:solidFill>
                  <a:srgbClr val="3367D6"/>
                </a:solidFill>
                <a:effectLst/>
                <a:latin typeface="Roboto Mono" panose="00000009000000000000" pitchFamily="49" charset="0"/>
              </a:rPr>
              <a:t>ORDER</a:t>
            </a:r>
            <a:r>
              <a:rPr lang="en-ID" sz="1000" b="0" dirty="0">
                <a:solidFill>
                  <a:srgbClr val="3A474E"/>
                </a:solidFill>
                <a:effectLst/>
                <a:latin typeface="Roboto Mono" panose="00000009000000000000" pitchFamily="49" charset="0"/>
              </a:rPr>
              <a:t> </a:t>
            </a:r>
            <a:r>
              <a:rPr lang="en-ID" sz="1000" b="0" dirty="0">
                <a:solidFill>
                  <a:srgbClr val="3367D6"/>
                </a:solidFill>
                <a:effectLst/>
                <a:latin typeface="Roboto Mono" panose="00000009000000000000" pitchFamily="49" charset="0"/>
              </a:rPr>
              <a:t>BY</a:t>
            </a:r>
            <a:r>
              <a:rPr lang="en-ID" sz="1000" b="0" dirty="0">
                <a:solidFill>
                  <a:srgbClr val="3A474E"/>
                </a:solidFill>
                <a:effectLst/>
                <a:latin typeface="Roboto Mono" panose="00000009000000000000" pitchFamily="49" charset="0"/>
              </a:rPr>
              <a:t> </a:t>
            </a:r>
            <a:r>
              <a:rPr lang="en-ID" sz="1000" b="0" dirty="0">
                <a:solidFill>
                  <a:srgbClr val="3367D6"/>
                </a:solidFill>
                <a:effectLst/>
                <a:latin typeface="Roboto Mono" panose="00000009000000000000" pitchFamily="49" charset="0"/>
              </a:rPr>
              <a:t>PARSE_DATE</a:t>
            </a:r>
            <a:r>
              <a:rPr lang="en-ID" sz="1000" b="0" dirty="0">
                <a:solidFill>
                  <a:srgbClr val="37474F"/>
                </a:solidFill>
                <a:effectLst/>
                <a:latin typeface="Roboto Mono" panose="00000009000000000000" pitchFamily="49" charset="0"/>
              </a:rPr>
              <a:t>(</a:t>
            </a:r>
            <a:r>
              <a:rPr lang="en-ID" sz="1000" b="0" dirty="0">
                <a:solidFill>
                  <a:srgbClr val="0D904F"/>
                </a:solidFill>
                <a:effectLst/>
                <a:latin typeface="Roboto Mono" panose="00000009000000000000" pitchFamily="49" charset="0"/>
              </a:rPr>
              <a:t>'%b-%Y'</a:t>
            </a:r>
            <a:r>
              <a:rPr lang="en-ID" sz="1000" b="0" dirty="0">
                <a:solidFill>
                  <a:srgbClr val="3A474E"/>
                </a:solidFill>
                <a:effectLst/>
                <a:latin typeface="Roboto Mono" panose="00000009000000000000" pitchFamily="49" charset="0"/>
              </a:rPr>
              <a:t>, </a:t>
            </a:r>
            <a:r>
              <a:rPr lang="en-ID" sz="1000" b="0" dirty="0">
                <a:solidFill>
                  <a:srgbClr val="000000"/>
                </a:solidFill>
                <a:effectLst/>
                <a:latin typeface="Roboto Mono" panose="00000009000000000000" pitchFamily="49" charset="0"/>
              </a:rPr>
              <a:t>Month</a:t>
            </a:r>
            <a:r>
              <a:rPr lang="en-ID" sz="1000" b="0" dirty="0">
                <a:solidFill>
                  <a:srgbClr val="37474F"/>
                </a:solidFill>
                <a:effectLst/>
                <a:latin typeface="Roboto Mono" panose="00000009000000000000" pitchFamily="49" charset="0"/>
              </a:rPr>
              <a:t>)</a:t>
            </a:r>
            <a:r>
              <a:rPr lang="en-ID" sz="1000" b="0" dirty="0">
                <a:solidFill>
                  <a:srgbClr val="3A474E"/>
                </a:solidFill>
                <a:effectLst/>
                <a:latin typeface="Roboto Mono" panose="00000009000000000000" pitchFamily="49" charset="0"/>
              </a:rPr>
              <a:t>;</a:t>
            </a:r>
          </a:p>
          <a:p>
            <a:pPr marL="0" lvl="0" indent="0" rtl="0">
              <a:lnSpc>
                <a:spcPct val="133333"/>
              </a:lnSpc>
              <a:spcBef>
                <a:spcPts val="0"/>
              </a:spcBef>
              <a:spcAft>
                <a:spcPts val="0"/>
              </a:spcAft>
              <a:buNone/>
            </a:pPr>
            <a:endParaRPr sz="600" dirty="0">
              <a:solidFill>
                <a:srgbClr val="D81B60"/>
              </a:solidFill>
              <a:highlight>
                <a:srgbClr val="FFFFFE"/>
              </a:highlight>
              <a:latin typeface="Roboto Mono"/>
              <a:ea typeface="Roboto Mono"/>
              <a:cs typeface="Roboto Mono"/>
              <a:sym typeface="Roboto Mono"/>
            </a:endParaRPr>
          </a:p>
          <a:p>
            <a:pPr marL="0" lvl="0" indent="0" rtl="0">
              <a:lnSpc>
                <a:spcPct val="133333"/>
              </a:lnSpc>
              <a:spcBef>
                <a:spcPts val="0"/>
              </a:spcBef>
              <a:spcAft>
                <a:spcPts val="0"/>
              </a:spcAft>
              <a:buNone/>
            </a:pPr>
            <a:endParaRPr sz="600" dirty="0">
              <a:highlight>
                <a:srgbClr val="FFFFFE"/>
              </a:highlight>
              <a:latin typeface="Roboto Mono"/>
              <a:ea typeface="Roboto Mono"/>
              <a:cs typeface="Roboto Mono"/>
              <a:sym typeface="Roboto Mono"/>
            </a:endParaRPr>
          </a:p>
        </p:txBody>
      </p:sp>
      <p:sp>
        <p:nvSpPr>
          <p:cNvPr id="134" name="Google Shape;134;p21"/>
          <p:cNvSpPr txBox="1"/>
          <p:nvPr/>
        </p:nvSpPr>
        <p:spPr>
          <a:xfrm>
            <a:off x="7338325" y="295950"/>
            <a:ext cx="1727100" cy="323100"/>
          </a:xfrm>
          <a:prstGeom prst="rect">
            <a:avLst/>
          </a:prstGeom>
          <a:solidFill>
            <a:srgbClr val="FFFF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u="sng">
                <a:solidFill>
                  <a:schemeClr val="hlink"/>
                </a:solidFill>
                <a:latin typeface="Roboto"/>
                <a:ea typeface="Roboto"/>
                <a:cs typeface="Roboto"/>
                <a:sym typeface="Roboto"/>
                <a:hlinkClick r:id="rId3"/>
              </a:rPr>
              <a:t>Click Here to Open Query Link</a:t>
            </a:r>
            <a:endParaRPr sz="9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p:nvPr/>
        </p:nvSpPr>
        <p:spPr>
          <a:xfrm>
            <a:off x="98250" y="763100"/>
            <a:ext cx="183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Roboto"/>
                <a:ea typeface="Roboto"/>
                <a:cs typeface="Roboto"/>
                <a:sym typeface="Roboto"/>
              </a:rPr>
              <a:t>TABLE SCHEMA</a:t>
            </a:r>
            <a:endParaRPr u="sng">
              <a:latin typeface="Roboto"/>
              <a:ea typeface="Roboto"/>
              <a:cs typeface="Roboto"/>
              <a:sym typeface="Roboto"/>
            </a:endParaRPr>
          </a:p>
        </p:txBody>
      </p:sp>
      <p:sp>
        <p:nvSpPr>
          <p:cNvPr id="122" name="Google Shape;122;p20"/>
          <p:cNvSpPr txBox="1"/>
          <p:nvPr/>
        </p:nvSpPr>
        <p:spPr>
          <a:xfrm>
            <a:off x="2308668" y="641000"/>
            <a:ext cx="183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latin typeface="Roboto"/>
                <a:ea typeface="Roboto"/>
                <a:cs typeface="Roboto"/>
                <a:sym typeface="Roboto"/>
              </a:rPr>
              <a:t>TABLE RESULT</a:t>
            </a:r>
            <a:endParaRPr u="sng" dirty="0">
              <a:latin typeface="Roboto"/>
              <a:ea typeface="Roboto"/>
              <a:cs typeface="Roboto"/>
              <a:sym typeface="Roboto"/>
            </a:endParaRPr>
          </a:p>
        </p:txBody>
      </p:sp>
      <p:pic>
        <p:nvPicPr>
          <p:cNvPr id="123" name="Google Shape;123;p20"/>
          <p:cNvPicPr preferRelativeResize="0"/>
          <p:nvPr/>
        </p:nvPicPr>
        <p:blipFill rotWithShape="1">
          <a:blip r:embed="rId3">
            <a:alphaModFix/>
          </a:blip>
          <a:srcRect t="1390"/>
          <a:stretch/>
        </p:blipFill>
        <p:spPr>
          <a:xfrm>
            <a:off x="98250" y="1163300"/>
            <a:ext cx="2073720" cy="1408450"/>
          </a:xfrm>
          <a:prstGeom prst="rect">
            <a:avLst/>
          </a:prstGeom>
          <a:noFill/>
          <a:ln w="9525" cap="flat" cmpd="sng">
            <a:solidFill>
              <a:srgbClr val="000000"/>
            </a:solidFill>
            <a:prstDash val="solid"/>
            <a:round/>
            <a:headEnd type="none" w="sm" len="sm"/>
            <a:tailEnd type="none" w="sm" len="sm"/>
          </a:ln>
        </p:spPr>
      </p:pic>
      <p:sp>
        <p:nvSpPr>
          <p:cNvPr id="126" name="Google Shape;126;p20"/>
          <p:cNvSpPr txBox="1">
            <a:spLocks noGrp="1"/>
          </p:cNvSpPr>
          <p:nvPr>
            <p:ph type="title"/>
          </p:nvPr>
        </p:nvSpPr>
        <p:spPr>
          <a:xfrm>
            <a:off x="1612650" y="16350"/>
            <a:ext cx="7434000" cy="602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820" dirty="0"/>
              <a:t>Create a query to get average order value and total number of unique users, grouped by month (time frame Jan 2019 - Dec 2022)</a:t>
            </a:r>
            <a:endParaRPr sz="1820" dirty="0"/>
          </a:p>
        </p:txBody>
      </p:sp>
      <p:sp>
        <p:nvSpPr>
          <p:cNvPr id="127" name="Google Shape;127;p20"/>
          <p:cNvSpPr txBox="1">
            <a:spLocks noGrp="1"/>
          </p:cNvSpPr>
          <p:nvPr>
            <p:ph type="title" idx="4294967295"/>
          </p:nvPr>
        </p:nvSpPr>
        <p:spPr>
          <a:xfrm>
            <a:off x="0" y="15875"/>
            <a:ext cx="1514475" cy="6032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t>QUESTION 3</a:t>
            </a:r>
            <a:endParaRPr sz="1800" b="1" dirty="0"/>
          </a:p>
        </p:txBody>
      </p:sp>
      <p:pic>
        <p:nvPicPr>
          <p:cNvPr id="3" name="Picture 2">
            <a:extLst>
              <a:ext uri="{FF2B5EF4-FFF2-40B4-BE49-F238E27FC236}">
                <a16:creationId xmlns:a16="http://schemas.microsoft.com/office/drawing/2014/main" id="{FB9CCC41-F731-29CE-CC6B-EE208161881A}"/>
              </a:ext>
            </a:extLst>
          </p:cNvPr>
          <p:cNvPicPr>
            <a:picLocks noChangeAspect="1"/>
          </p:cNvPicPr>
          <p:nvPr/>
        </p:nvPicPr>
        <p:blipFill>
          <a:blip r:embed="rId4"/>
          <a:stretch>
            <a:fillRect/>
          </a:stretch>
        </p:blipFill>
        <p:spPr>
          <a:xfrm>
            <a:off x="2308668" y="1163300"/>
            <a:ext cx="6626006" cy="3116687"/>
          </a:xfrm>
          <a:prstGeom prst="rect">
            <a:avLst/>
          </a:prstGeom>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33062</TotalTime>
  <Words>2341</Words>
  <Application>Microsoft Office PowerPoint</Application>
  <PresentationFormat>On-screen Show (16:9)</PresentationFormat>
  <Paragraphs>218</Paragraphs>
  <Slides>21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Roboto Mono</vt:lpstr>
      <vt:lpstr>OCR A Extended</vt:lpstr>
      <vt:lpstr>Arial</vt:lpstr>
      <vt:lpstr>Roboto</vt:lpstr>
      <vt:lpstr>TwitterChirp</vt:lpstr>
      <vt:lpstr>Material</vt:lpstr>
      <vt:lpstr>CASE OF THE LOOK ECOMMERCE</vt:lpstr>
      <vt:lpstr>DATA OVERVIEW</vt:lpstr>
      <vt:lpstr>INTERMEDIATE ASSIGNMENT</vt:lpstr>
      <vt:lpstr>QUESTION 1 - SQL SYNTAX</vt:lpstr>
      <vt:lpstr>Get  Top 10 customers with the highest average price per order. </vt:lpstr>
      <vt:lpstr>QUESTION 2 - SQL SYNTAX</vt:lpstr>
      <vt:lpstr>QUESTION 2</vt:lpstr>
      <vt:lpstr>QUESTION 3 - SQL SYNTAX</vt:lpstr>
      <vt:lpstr>QUESTION 3</vt:lpstr>
      <vt:lpstr>QUESTION 4 - SQL SYNTAX</vt:lpstr>
      <vt:lpstr>Find the first and last name of users from the youngest and oldest age of each gender (time frame Dec 2022).</vt:lpstr>
      <vt:lpstr>QUESTION 5 - SQL SYNTAX</vt:lpstr>
      <vt:lpstr>Get the top 5 most profitable product and its profit detail breakdown by month</vt:lpstr>
      <vt:lpstr>QUESTION 6- SQL SYNTAX</vt:lpstr>
      <vt:lpstr>Create a query to get Month to Date of total revenue in each product categories of past 3 months (current date 30 Dec 2022), breakdown by date j</vt:lpstr>
      <vt:lpstr>QUESTION 7- SQL SYNTAX</vt:lpstr>
      <vt:lpstr>Find monthly growth of TPO (# of completed orders) and TPV (# of revenue) in percentage breakdown by product categories and analyze the monthly growth to gain insight (time frame Jan 2019 - Dec 2022). Ordered by time descendingly</vt:lpstr>
      <vt:lpstr>QUESTION 7- DATA ANALYSIS &amp; INSIGHT</vt:lpstr>
      <vt:lpstr>QUESTION 7 - DATA ANALYSIS &amp; INSIGHT</vt:lpstr>
      <vt:lpstr>QUESTION 7 - DATA ANALYSIS &amp; INSIGHT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INDIVIDUAL ASSIGNMENT</dc:title>
  <dc:creator>asus</dc:creator>
  <cp:lastModifiedBy>Resti Siti Noor H</cp:lastModifiedBy>
  <cp:revision>15</cp:revision>
  <dcterms:modified xsi:type="dcterms:W3CDTF">2024-03-27T07:14:15Z</dcterms:modified>
</cp:coreProperties>
</file>