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36017C-329C-4EAB-B96C-6C1026176570}">
  <a:tblStyle styleId="{8236017C-329C-4EAB-B96C-6C10261765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bae2adb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bae2adb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bae2adb1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bae2adb1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bae2adb13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bae2adb13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bae2adb13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bae2adb13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c45beb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c45beb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Character Recognition (OCR)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Document Scanner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645925" y="4588275"/>
            <a:ext cx="2287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Alfianri Manihuruk</a:t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50300" y="2797900"/>
            <a:ext cx="59817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/>
              <a:t>OCR (Optical Character Recognition)</a:t>
            </a:r>
            <a:r>
              <a:rPr lang="en" sz="1100"/>
              <a:t> adalah teknologi yang memungkinkan komputer membaca teks dari gambar atau dokumen yang dipindai. OCR berperan sebagai jembatan yang menghubungkan dunia fisik (dokumen cetak) dengan dunia digital.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47600" y="1717075"/>
            <a:ext cx="7688700" cy="1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 memiliki banyak dokumen fisik yang belum digital: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Seperti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brosur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struk dan sebagainya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Dokumen fisik memiliki banyak Informasi penting: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Jika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diolah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dengan baik data ini dapat memberikan insight yang dapat memudahkan pekerjaan dan efisiensi.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727650" y="307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47600" y="3610350"/>
            <a:ext cx="76887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Mengubah dokumen fisik menjadi format digital: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Buku, surat, dokumen resmi, dan berbagai jenis kertas lainnya dapat dengan mudah diubah menjadi file teks yang dapat diolah.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Meningkatkan efisiensi: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Proses digitalisasi dokumen dengan OCR jauh lebih cepat dan efisien dibandingkan dengan mengetik ulang secara manual.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88325" y="54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767650" y="2073450"/>
            <a:ext cx="12627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788325" y="2197650"/>
            <a:ext cx="9729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Unstructured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1975625" y="2197650"/>
            <a:ext cx="9729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Structured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574850" y="1752750"/>
            <a:ext cx="607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512750" y="3397475"/>
            <a:ext cx="732000" cy="4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OCR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15"/>
          <p:cNvCxnSpPr>
            <a:stCxn id="106" idx="2"/>
          </p:cNvCxnSpPr>
          <p:nvPr/>
        </p:nvCxnSpPr>
        <p:spPr>
          <a:xfrm flipH="1">
            <a:off x="1871850" y="2073450"/>
            <a:ext cx="6900" cy="12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/>
          <p:nvPr/>
        </p:nvSpPr>
        <p:spPr>
          <a:xfrm>
            <a:off x="1392300" y="4202525"/>
            <a:ext cx="9729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Data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Teks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" name="Google Shape;110;p15"/>
          <p:cNvCxnSpPr>
            <a:stCxn id="109" idx="3"/>
            <a:endCxn id="111" idx="1"/>
          </p:cNvCxnSpPr>
          <p:nvPr/>
        </p:nvCxnSpPr>
        <p:spPr>
          <a:xfrm flipH="1" rot="10800000">
            <a:off x="2365200" y="2571725"/>
            <a:ext cx="1594500" cy="1898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" name="Google Shape;112;p15"/>
          <p:cNvCxnSpPr>
            <a:stCxn id="107" idx="2"/>
            <a:endCxn id="109" idx="0"/>
          </p:cNvCxnSpPr>
          <p:nvPr/>
        </p:nvCxnSpPr>
        <p:spPr>
          <a:xfrm>
            <a:off x="1878750" y="3853475"/>
            <a:ext cx="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5"/>
          <p:cNvSpPr/>
          <p:nvPr/>
        </p:nvSpPr>
        <p:spPr>
          <a:xfrm>
            <a:off x="3959825" y="2304150"/>
            <a:ext cx="9729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Data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Processing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944025" y="1433288"/>
            <a:ext cx="1531500" cy="10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275" y="1538375"/>
            <a:ext cx="1350801" cy="835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5"/>
          <p:cNvCxnSpPr>
            <a:stCxn id="111" idx="3"/>
            <a:endCxn id="113" idx="1"/>
          </p:cNvCxnSpPr>
          <p:nvPr/>
        </p:nvCxnSpPr>
        <p:spPr>
          <a:xfrm flipH="1" rot="10800000">
            <a:off x="4932725" y="1971450"/>
            <a:ext cx="1011300" cy="6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16" name="Google Shape;116;p15"/>
          <p:cNvSpPr txBox="1"/>
          <p:nvPr/>
        </p:nvSpPr>
        <p:spPr>
          <a:xfrm>
            <a:off x="6383825" y="1080500"/>
            <a:ext cx="88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Insight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915425" y="3357750"/>
            <a:ext cx="1061700" cy="7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Data Lake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Teks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" name="Google Shape;118;p15"/>
          <p:cNvCxnSpPr>
            <a:stCxn id="111" idx="2"/>
            <a:endCxn id="117" idx="0"/>
          </p:cNvCxnSpPr>
          <p:nvPr/>
        </p:nvCxnSpPr>
        <p:spPr>
          <a:xfrm>
            <a:off x="4446275" y="2839350"/>
            <a:ext cx="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" name="Google Shape;119;p15"/>
          <p:cNvSpPr/>
          <p:nvPr/>
        </p:nvSpPr>
        <p:spPr>
          <a:xfrm>
            <a:off x="5268425" y="3496500"/>
            <a:ext cx="883200" cy="4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Data Modeling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" name="Google Shape;120;p15"/>
          <p:cNvCxnSpPr>
            <a:stCxn id="117" idx="3"/>
            <a:endCxn id="119" idx="1"/>
          </p:cNvCxnSpPr>
          <p:nvPr/>
        </p:nvCxnSpPr>
        <p:spPr>
          <a:xfrm>
            <a:off x="4977125" y="3724500"/>
            <a:ext cx="29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5"/>
          <p:cNvSpPr/>
          <p:nvPr/>
        </p:nvSpPr>
        <p:spPr>
          <a:xfrm>
            <a:off x="6503275" y="3496500"/>
            <a:ext cx="883200" cy="4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Gen AI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>
            <a:off x="6181800" y="3724500"/>
            <a:ext cx="29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727650" y="594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Deteksi Teks dari Kartu Identitas</a:t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138" y="1556950"/>
            <a:ext cx="3133725" cy="1924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16"/>
          <p:cNvGraphicFramePr/>
          <p:nvPr/>
        </p:nvGraphicFramePr>
        <p:xfrm>
          <a:off x="4854125" y="1662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{8236017C-329C-4EAB-B96C-6C1026176570}</a:tableStyleId>
              </a:tblPr>
              <a:tblGrid>
                <a:gridCol w="3316675"/>
              </a:tblGrid>
              <a:tr h="181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NIK                : 3175070101909999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Nama              : BILLY BUMBLEBEE SIFULAN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Jenis Kelamin : Laki-laki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Agama            : Islam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1" name="Google Shape;131;p16"/>
          <p:cNvCxnSpPr>
            <a:stCxn id="129" idx="3"/>
          </p:cNvCxnSpPr>
          <p:nvPr/>
        </p:nvCxnSpPr>
        <p:spPr>
          <a:xfrm flipH="1" rot="10800000">
            <a:off x="4045863" y="2518375"/>
            <a:ext cx="7890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2" name="Google Shape;132;p16"/>
          <p:cNvSpPr txBox="1"/>
          <p:nvPr/>
        </p:nvSpPr>
        <p:spPr>
          <a:xfrm>
            <a:off x="788325" y="3708625"/>
            <a:ext cx="73824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Langkah pertama untuk melakukan OCR, deteksi menggunakan KTP (katu identitas) karena formatnya mudah untuk dideteksi.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Dalam kartu identitas tidak dapat melakukan Gen AI, karena dapat mengubah data penting pada hasil.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3" name="Google Shape;133;p16"/>
          <p:cNvGraphicFramePr/>
          <p:nvPr/>
        </p:nvGraphicFramePr>
        <p:xfrm>
          <a:off x="851700" y="145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{8236017C-329C-4EAB-B96C-6C1026176570}</a:tableStyleId>
              </a:tblPr>
              <a:tblGrid>
                <a:gridCol w="3254600"/>
              </a:tblGrid>
              <a:tr h="213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729450" y="594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Deteksi Teks dari Kartu Identitas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74" y="1694300"/>
            <a:ext cx="3507524" cy="23732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7"/>
          <p:cNvGraphicFramePr/>
          <p:nvPr/>
        </p:nvGraphicFramePr>
        <p:xfrm>
          <a:off x="952500" y="142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{8236017C-329C-4EAB-B96C-6C1026176570}</a:tableStyleId>
              </a:tblPr>
              <a:tblGrid>
                <a:gridCol w="3720325"/>
              </a:tblGrid>
              <a:tr h="30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2" name="Google Shape;142;p17"/>
          <p:cNvGraphicFramePr/>
          <p:nvPr/>
        </p:nvGraphicFramePr>
        <p:xfrm>
          <a:off x="4892675" y="142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{8236017C-329C-4EAB-B96C-6C1026176570}</a:tableStyleId>
              </a:tblPr>
              <a:tblGrid>
                <a:gridCol w="3720325"/>
              </a:tblGrid>
              <a:tr h="30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3" name="Google Shape;143;p17"/>
          <p:cNvPicPr preferRelativeResize="0"/>
          <p:nvPr/>
        </p:nvPicPr>
        <p:blipFill rotWithShape="1">
          <a:blip r:embed="rId4">
            <a:alphaModFix/>
          </a:blip>
          <a:srcRect b="0" l="0" r="0" t="1710"/>
          <a:stretch/>
        </p:blipFill>
        <p:spPr>
          <a:xfrm>
            <a:off x="5025100" y="1628450"/>
            <a:ext cx="3507526" cy="25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