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1" r:id="rId8"/>
    <p:sldId id="265" r:id="rId9"/>
    <p:sldId id="262" r:id="rId10"/>
    <p:sldId id="263" r:id="rId11"/>
    <p:sldId id="266" r:id="rId12"/>
    <p:sldId id="269" r:id="rId13"/>
    <p:sldId id="267" r:id="rId14"/>
    <p:sldId id="270" r:id="rId15"/>
    <p:sldId id="271" r:id="rId16"/>
    <p:sldId id="273" r:id="rId17"/>
    <p:sldId id="272" r:id="rId18"/>
    <p:sldId id="274" r:id="rId19"/>
    <p:sldId id="275" r:id="rId20"/>
    <p:sldId id="276" r:id="rId21"/>
    <p:sldId id="280" r:id="rId22"/>
    <p:sldId id="281" r:id="rId23"/>
    <p:sldId id="277" r:id="rId24"/>
    <p:sldId id="278" r:id="rId25"/>
    <p:sldId id="279" r:id="rId26"/>
    <p:sldId id="282" r:id="rId27"/>
    <p:sldId id="284" r:id="rId28"/>
    <p:sldId id="283"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2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370E33-BF2D-487F-B48E-3D281F78CC7B}"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133238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70E33-BF2D-487F-B48E-3D281F78CC7B}"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175164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70E33-BF2D-487F-B48E-3D281F78CC7B}"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33206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70E33-BF2D-487F-B48E-3D281F78CC7B}"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73797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370E33-BF2D-487F-B48E-3D281F78CC7B}"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171010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B370E33-BF2D-487F-B48E-3D281F78CC7B}" type="datetimeFigureOut">
              <a:rPr lang="en-US" smtClean="0"/>
              <a:t>10/27/2018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100224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EB370E33-BF2D-487F-B48E-3D281F78CC7B}" type="datetimeFigureOut">
              <a:rPr lang="en-US" smtClean="0"/>
              <a:t>10/27/2018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276733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B370E33-BF2D-487F-B48E-3D281F78CC7B}" type="datetimeFigureOut">
              <a:rPr lang="en-US" smtClean="0"/>
              <a:t>10/27/2018</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112891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B370E33-BF2D-487F-B48E-3D281F78CC7B}"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246547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B370E33-BF2D-487F-B48E-3D281F78CC7B}" type="datetimeFigureOut">
              <a:rPr lang="en-US" smtClean="0"/>
              <a:t>10/27/2018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262649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B370E33-BF2D-487F-B48E-3D281F78CC7B}" type="datetimeFigureOut">
              <a:rPr lang="en-US" smtClean="0"/>
              <a:t>10/27/2018</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24E939CB-C34C-4194-BD91-118068027EF8}" type="slidenum">
              <a:rPr lang="en-US" smtClean="0"/>
              <a:t>‹#›</a:t>
            </a:fld>
            <a:endParaRPr lang="en-US"/>
          </a:p>
        </p:txBody>
      </p:sp>
    </p:spTree>
    <p:extLst>
      <p:ext uri="{BB962C8B-B14F-4D97-AF65-F5344CB8AC3E}">
        <p14:creationId xmlns:p14="http://schemas.microsoft.com/office/powerpoint/2010/main" val="305593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B370E33-BF2D-487F-B48E-3D281F78CC7B}" type="datetimeFigureOut">
              <a:rPr lang="en-US" smtClean="0"/>
              <a:t>10/27/2018</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4E939CB-C34C-4194-BD91-118068027EF8}" type="slidenum">
              <a:rPr lang="en-US" smtClean="0"/>
              <a:t>‹#›</a:t>
            </a:fld>
            <a:endParaRPr lang="en-US"/>
          </a:p>
        </p:txBody>
      </p:sp>
    </p:spTree>
    <p:extLst>
      <p:ext uri="{BB962C8B-B14F-4D97-AF65-F5344CB8AC3E}">
        <p14:creationId xmlns:p14="http://schemas.microsoft.com/office/powerpoint/2010/main" val="3352982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s://stackoverflow.com/questions/24696113/how-to-find-text-between-two-strings-in-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BD4C952-DBCF-4C2C-B7AD-EA11B8F2E4E5}"/>
              </a:ext>
            </a:extLst>
          </p:cNvPr>
          <p:cNvSpPr>
            <a:spLocks noGrp="1"/>
          </p:cNvSpPr>
          <p:nvPr>
            <p:ph type="ctrTitle"/>
          </p:nvPr>
        </p:nvSpPr>
        <p:spPr>
          <a:xfrm>
            <a:off x="1069847" y="1298447"/>
            <a:ext cx="7584755" cy="3994769"/>
          </a:xfrm>
        </p:spPr>
        <p:txBody>
          <a:bodyPr>
            <a:normAutofit fontScale="90000"/>
          </a:bodyPr>
          <a:lstStyle/>
          <a:p>
            <a:r>
              <a:rPr lang="en-US" sz="6000" dirty="0">
                <a:latin typeface="Agency FB" panose="020B0503020202020204" pitchFamily="34" charset="0"/>
              </a:rPr>
              <a:t>Calendar in C </a:t>
            </a:r>
            <a:br>
              <a:rPr lang="en-US" sz="6000" dirty="0">
                <a:latin typeface="Agency FB" panose="020B0503020202020204" pitchFamily="34" charset="0"/>
              </a:rPr>
            </a:br>
            <a:r>
              <a:rPr lang="en-US" sz="6000" dirty="0">
                <a:latin typeface="Agency FB" panose="020B0503020202020204" pitchFamily="34" charset="0"/>
              </a:rPr>
              <a:t/>
            </a:r>
            <a:br>
              <a:rPr lang="en-US" sz="6000" dirty="0">
                <a:latin typeface="Agency FB" panose="020B0503020202020204" pitchFamily="34" charset="0"/>
              </a:rPr>
            </a:br>
            <a:r>
              <a:rPr lang="en-US" sz="6000" dirty="0">
                <a:latin typeface="Agency FB" panose="020B0503020202020204" pitchFamily="34" charset="0"/>
              </a:rPr>
              <a:t>-</a:t>
            </a:r>
            <a:r>
              <a:rPr lang="en-US" sz="6000" dirty="0" err="1">
                <a:latin typeface="Agency FB" panose="020B0503020202020204" pitchFamily="34" charset="0"/>
              </a:rPr>
              <a:t>Alfian</a:t>
            </a:r>
            <a:r>
              <a:rPr lang="en-US" sz="6000" dirty="0">
                <a:latin typeface="Agency FB" panose="020B0503020202020204" pitchFamily="34" charset="0"/>
              </a:rPr>
              <a:t> </a:t>
            </a:r>
            <a:r>
              <a:rPr lang="en-US" sz="6000" dirty="0" err="1">
                <a:latin typeface="Agency FB" panose="020B0503020202020204" pitchFamily="34" charset="0"/>
              </a:rPr>
              <a:t>Nurshadiq</a:t>
            </a:r>
            <a:r>
              <a:rPr lang="en-US" sz="6000" dirty="0">
                <a:latin typeface="Agency FB" panose="020B0503020202020204" pitchFamily="34" charset="0"/>
              </a:rPr>
              <a:t> (1706018896)</a:t>
            </a:r>
            <a:br>
              <a:rPr lang="en-US" sz="6000" dirty="0">
                <a:latin typeface="Agency FB" panose="020B0503020202020204" pitchFamily="34" charset="0"/>
              </a:rPr>
            </a:br>
            <a:r>
              <a:rPr lang="en-US" sz="6000" dirty="0">
                <a:latin typeface="Agency FB" panose="020B0503020202020204" pitchFamily="34" charset="0"/>
              </a:rPr>
              <a:t>-Kevin (1706064694)</a:t>
            </a:r>
          </a:p>
        </p:txBody>
      </p:sp>
    </p:spTree>
    <p:extLst>
      <p:ext uri="{BB962C8B-B14F-4D97-AF65-F5344CB8AC3E}">
        <p14:creationId xmlns:p14="http://schemas.microsoft.com/office/powerpoint/2010/main" val="78923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EB6711-AEB1-4879-8D1F-F322E5E2FE5B}"/>
              </a:ext>
            </a:extLst>
          </p:cNvPr>
          <p:cNvSpPr>
            <a:spLocks noGrp="1"/>
          </p:cNvSpPr>
          <p:nvPr>
            <p:ph type="title"/>
          </p:nvPr>
        </p:nvSpPr>
        <p:spPr>
          <a:xfrm>
            <a:off x="286395" y="938284"/>
            <a:ext cx="2834640" cy="4698242"/>
          </a:xfrm>
        </p:spPr>
        <p:txBody>
          <a:bodyPr>
            <a:normAutofit fontScale="90000"/>
          </a:bodyPr>
          <a:lstStyle/>
          <a:p>
            <a:r>
              <a:rPr lang="en-US" dirty="0"/>
              <a:t>This function is used as the main part to show the calendar when we firstly run the program until we insert or modify the schedule and then quit the program.</a:t>
            </a:r>
          </a:p>
        </p:txBody>
      </p:sp>
      <p:pic>
        <p:nvPicPr>
          <p:cNvPr id="6" name="Picture 5">
            <a:extLst>
              <a:ext uri="{FF2B5EF4-FFF2-40B4-BE49-F238E27FC236}">
                <a16:creationId xmlns:a16="http://schemas.microsoft.com/office/drawing/2014/main" xmlns="" id="{521D85F3-F227-44F6-B098-D2838FD436CB}"/>
              </a:ext>
            </a:extLst>
          </p:cNvPr>
          <p:cNvPicPr>
            <a:picLocks noChangeAspect="1"/>
          </p:cNvPicPr>
          <p:nvPr/>
        </p:nvPicPr>
        <p:blipFill rotWithShape="1">
          <a:blip r:embed="rId2">
            <a:extLst>
              <a:ext uri="{28A0092B-C50C-407E-A947-70E740481C1C}">
                <a14:useLocalDpi xmlns:a14="http://schemas.microsoft.com/office/drawing/2010/main" val="0"/>
              </a:ext>
            </a:extLst>
          </a:blip>
          <a:srcRect r="10528"/>
          <a:stretch/>
        </p:blipFill>
        <p:spPr>
          <a:xfrm>
            <a:off x="3419547" y="0"/>
            <a:ext cx="4891940" cy="6237027"/>
          </a:xfrm>
          <a:prstGeom prst="rect">
            <a:avLst/>
          </a:prstGeom>
        </p:spPr>
      </p:pic>
      <p:pic>
        <p:nvPicPr>
          <p:cNvPr id="8" name="Picture 7">
            <a:extLst>
              <a:ext uri="{FF2B5EF4-FFF2-40B4-BE49-F238E27FC236}">
                <a16:creationId xmlns:a16="http://schemas.microsoft.com/office/drawing/2014/main" xmlns="" id="{D7992D51-C6BA-4E15-AD12-82133D2ACE82}"/>
              </a:ext>
            </a:extLst>
          </p:cNvPr>
          <p:cNvPicPr>
            <a:picLocks noChangeAspect="1"/>
          </p:cNvPicPr>
          <p:nvPr/>
        </p:nvPicPr>
        <p:blipFill rotWithShape="1">
          <a:blip r:embed="rId3">
            <a:extLst>
              <a:ext uri="{28A0092B-C50C-407E-A947-70E740481C1C}">
                <a14:useLocalDpi xmlns:a14="http://schemas.microsoft.com/office/drawing/2010/main" val="0"/>
              </a:ext>
            </a:extLst>
          </a:blip>
          <a:srcRect r="34902"/>
          <a:stretch/>
        </p:blipFill>
        <p:spPr>
          <a:xfrm>
            <a:off x="8311487" y="2655627"/>
            <a:ext cx="3379309" cy="3581400"/>
          </a:xfrm>
          <a:prstGeom prst="rect">
            <a:avLst/>
          </a:prstGeom>
        </p:spPr>
      </p:pic>
      <p:sp>
        <p:nvSpPr>
          <p:cNvPr id="9" name="TextBox 8">
            <a:extLst>
              <a:ext uri="{FF2B5EF4-FFF2-40B4-BE49-F238E27FC236}">
                <a16:creationId xmlns:a16="http://schemas.microsoft.com/office/drawing/2014/main" xmlns="" id="{94E0D690-0D72-4385-80AB-973CBE4CD344}"/>
              </a:ext>
            </a:extLst>
          </p:cNvPr>
          <p:cNvSpPr txBox="1"/>
          <p:nvPr/>
        </p:nvSpPr>
        <p:spPr>
          <a:xfrm>
            <a:off x="5589522" y="6237027"/>
            <a:ext cx="1012955" cy="461665"/>
          </a:xfrm>
          <a:prstGeom prst="rect">
            <a:avLst/>
          </a:prstGeom>
          <a:noFill/>
        </p:spPr>
        <p:txBody>
          <a:bodyPr wrap="square" rtlCol="0">
            <a:spAutoFit/>
          </a:bodyPr>
          <a:lstStyle/>
          <a:p>
            <a:pPr algn="ctr"/>
            <a:r>
              <a:rPr lang="en-US" sz="2400" dirty="0"/>
              <a:t>(1)</a:t>
            </a:r>
          </a:p>
        </p:txBody>
      </p:sp>
      <p:sp>
        <p:nvSpPr>
          <p:cNvPr id="10" name="TextBox 9">
            <a:extLst>
              <a:ext uri="{FF2B5EF4-FFF2-40B4-BE49-F238E27FC236}">
                <a16:creationId xmlns:a16="http://schemas.microsoft.com/office/drawing/2014/main" xmlns="" id="{D64C8FF3-91F2-44A3-8768-B5F970151176}"/>
              </a:ext>
            </a:extLst>
          </p:cNvPr>
          <p:cNvSpPr txBox="1"/>
          <p:nvPr/>
        </p:nvSpPr>
        <p:spPr>
          <a:xfrm>
            <a:off x="9877194" y="6237027"/>
            <a:ext cx="1012955" cy="461665"/>
          </a:xfrm>
          <a:prstGeom prst="rect">
            <a:avLst/>
          </a:prstGeom>
          <a:noFill/>
        </p:spPr>
        <p:txBody>
          <a:bodyPr wrap="square" rtlCol="0">
            <a:spAutoFit/>
          </a:bodyPr>
          <a:lstStyle/>
          <a:p>
            <a:pPr algn="ctr"/>
            <a:r>
              <a:rPr lang="en-US" sz="2400" dirty="0"/>
              <a:t>(2)</a:t>
            </a:r>
          </a:p>
        </p:txBody>
      </p:sp>
    </p:spTree>
    <p:extLst>
      <p:ext uri="{BB962C8B-B14F-4D97-AF65-F5344CB8AC3E}">
        <p14:creationId xmlns:p14="http://schemas.microsoft.com/office/powerpoint/2010/main" val="85256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2C26BD-2B9B-4EBC-B315-E11E49048755}"/>
              </a:ext>
            </a:extLst>
          </p:cNvPr>
          <p:cNvSpPr>
            <a:spLocks noGrp="1"/>
          </p:cNvSpPr>
          <p:nvPr>
            <p:ph type="title"/>
          </p:nvPr>
        </p:nvSpPr>
        <p:spPr>
          <a:xfrm>
            <a:off x="213240" y="1601324"/>
            <a:ext cx="3128613" cy="4517409"/>
          </a:xfrm>
        </p:spPr>
        <p:txBody>
          <a:bodyPr>
            <a:noAutofit/>
          </a:bodyPr>
          <a:lstStyle/>
          <a:p>
            <a:r>
              <a:rPr lang="en-US" sz="2200" dirty="0"/>
              <a:t>Those function is used inside the function of </a:t>
            </a:r>
            <a:r>
              <a:rPr lang="en-US" sz="2200" dirty="0" err="1"/>
              <a:t>showCalendar</a:t>
            </a:r>
            <a:r>
              <a:rPr lang="en-US" sz="2200" dirty="0"/>
              <a:t>(). The </a:t>
            </a:r>
            <a:r>
              <a:rPr lang="en-US" sz="2200" dirty="0" err="1"/>
              <a:t>dayofweek</a:t>
            </a:r>
            <a:r>
              <a:rPr lang="en-US" sz="2200" dirty="0"/>
              <a:t>() is used to show the day in the week. </a:t>
            </a:r>
            <a:r>
              <a:rPr lang="en-US" sz="2200" dirty="0" err="1"/>
              <a:t>lastdayofMonth</a:t>
            </a:r>
            <a:r>
              <a:rPr lang="en-US" sz="2200" dirty="0"/>
              <a:t>() is used to show the last day of the month which is determined by whether the year is leap or not using </a:t>
            </a:r>
            <a:r>
              <a:rPr lang="en-US" sz="2200" dirty="0" err="1"/>
              <a:t>is_leap</a:t>
            </a:r>
            <a:r>
              <a:rPr lang="en-US" sz="2200" dirty="0"/>
              <a:t>() function. If the year is leap, then the last day in February will be 29. Instead, it will be 28. </a:t>
            </a:r>
            <a:r>
              <a:rPr lang="en-US" sz="2200" dirty="0" err="1"/>
              <a:t>getMonthName</a:t>
            </a:r>
            <a:r>
              <a:rPr lang="en-US" sz="2200" dirty="0"/>
              <a:t>() is used to shot the name of the month.</a:t>
            </a:r>
          </a:p>
        </p:txBody>
      </p:sp>
      <p:pic>
        <p:nvPicPr>
          <p:cNvPr id="6" name="Picture 5">
            <a:extLst>
              <a:ext uri="{FF2B5EF4-FFF2-40B4-BE49-F238E27FC236}">
                <a16:creationId xmlns:a16="http://schemas.microsoft.com/office/drawing/2014/main" xmlns="" id="{50924B13-4601-496B-BDDB-0D32E2C3A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875" y="997921"/>
            <a:ext cx="6792749" cy="1333799"/>
          </a:xfrm>
          <a:prstGeom prst="rect">
            <a:avLst/>
          </a:prstGeom>
        </p:spPr>
      </p:pic>
      <p:pic>
        <p:nvPicPr>
          <p:cNvPr id="8" name="Picture 7">
            <a:extLst>
              <a:ext uri="{FF2B5EF4-FFF2-40B4-BE49-F238E27FC236}">
                <a16:creationId xmlns:a16="http://schemas.microsoft.com/office/drawing/2014/main" xmlns="" id="{6D5439D6-21FF-435B-A3D6-00FB5374F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283" y="2829826"/>
            <a:ext cx="8445477" cy="3288907"/>
          </a:xfrm>
          <a:prstGeom prst="rect">
            <a:avLst/>
          </a:prstGeom>
        </p:spPr>
      </p:pic>
    </p:spTree>
    <p:extLst>
      <p:ext uri="{BB962C8B-B14F-4D97-AF65-F5344CB8AC3E}">
        <p14:creationId xmlns:p14="http://schemas.microsoft.com/office/powerpoint/2010/main" val="142946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30F249-271E-49A4-B720-CFF4677634CC}"/>
              </a:ext>
            </a:extLst>
          </p:cNvPr>
          <p:cNvSpPr>
            <a:spLocks noGrp="1"/>
          </p:cNvSpPr>
          <p:nvPr>
            <p:ph type="title"/>
          </p:nvPr>
        </p:nvSpPr>
        <p:spPr>
          <a:xfrm>
            <a:off x="228737" y="1922299"/>
            <a:ext cx="2834640" cy="3013402"/>
          </a:xfrm>
        </p:spPr>
        <p:txBody>
          <a:bodyPr>
            <a:normAutofit fontScale="90000"/>
          </a:bodyPr>
          <a:lstStyle/>
          <a:p>
            <a:r>
              <a:rPr lang="en-US" dirty="0" err="1"/>
              <a:t>printOptions</a:t>
            </a:r>
            <a:r>
              <a:rPr lang="en-US" dirty="0"/>
              <a:t>() is only used to print the instruction about how to use the main program by pressing the keyboard.</a:t>
            </a:r>
          </a:p>
        </p:txBody>
      </p:sp>
      <p:pic>
        <p:nvPicPr>
          <p:cNvPr id="6" name="Picture 5">
            <a:extLst>
              <a:ext uri="{FF2B5EF4-FFF2-40B4-BE49-F238E27FC236}">
                <a16:creationId xmlns:a16="http://schemas.microsoft.com/office/drawing/2014/main" xmlns="" id="{4F08126A-E4B5-4438-ABFB-4CDE496D3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146" y="2300989"/>
            <a:ext cx="8175850" cy="2699129"/>
          </a:xfrm>
          <a:prstGeom prst="rect">
            <a:avLst/>
          </a:prstGeom>
        </p:spPr>
      </p:pic>
    </p:spTree>
    <p:extLst>
      <p:ext uri="{BB962C8B-B14F-4D97-AF65-F5344CB8AC3E}">
        <p14:creationId xmlns:p14="http://schemas.microsoft.com/office/powerpoint/2010/main" val="398875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A2A51-F3B1-4495-A755-002EF8BEC9EB}"/>
              </a:ext>
            </a:extLst>
          </p:cNvPr>
          <p:cNvSpPr>
            <a:spLocks noGrp="1"/>
          </p:cNvSpPr>
          <p:nvPr>
            <p:ph type="title"/>
          </p:nvPr>
        </p:nvSpPr>
        <p:spPr>
          <a:xfrm>
            <a:off x="283327" y="859809"/>
            <a:ext cx="2834640" cy="4947928"/>
          </a:xfrm>
        </p:spPr>
        <p:txBody>
          <a:bodyPr>
            <a:noAutofit/>
          </a:bodyPr>
          <a:lstStyle/>
          <a:p>
            <a:r>
              <a:rPr lang="en-US" sz="2200" dirty="0"/>
              <a:t>The </a:t>
            </a:r>
            <a:r>
              <a:rPr lang="en-US" sz="2200" dirty="0" err="1"/>
              <a:t>nextMonth</a:t>
            </a:r>
            <a:r>
              <a:rPr lang="en-US" sz="2200" dirty="0"/>
              <a:t>() is a function used to show the next month and </a:t>
            </a:r>
            <a:r>
              <a:rPr lang="en-US" sz="2200" dirty="0" err="1"/>
              <a:t>previousMonth</a:t>
            </a:r>
            <a:r>
              <a:rPr lang="en-US" sz="2200" dirty="0"/>
              <a:t>() is used to show the previous. When the calendar show the twelfth month, it will show the next year if the </a:t>
            </a:r>
            <a:r>
              <a:rPr lang="en-US" sz="2200" dirty="0" err="1"/>
              <a:t>nextMonth</a:t>
            </a:r>
            <a:r>
              <a:rPr lang="en-US" sz="2200" dirty="0"/>
              <a:t>() is run. Instead, the calendar will show the previous year if the calendar show the first month when </a:t>
            </a:r>
            <a:r>
              <a:rPr lang="en-US" sz="2200" dirty="0" err="1"/>
              <a:t>previousMonth</a:t>
            </a:r>
            <a:r>
              <a:rPr lang="en-US" sz="2200" dirty="0"/>
              <a:t>() is run.</a:t>
            </a:r>
          </a:p>
        </p:txBody>
      </p:sp>
      <p:pic>
        <p:nvPicPr>
          <p:cNvPr id="6" name="Picture 5">
            <a:extLst>
              <a:ext uri="{FF2B5EF4-FFF2-40B4-BE49-F238E27FC236}">
                <a16:creationId xmlns:a16="http://schemas.microsoft.com/office/drawing/2014/main" xmlns="" id="{ADAB3890-D3E0-4238-8CDB-24466A2EF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280" y="233051"/>
            <a:ext cx="4108698" cy="6410186"/>
          </a:xfrm>
          <a:prstGeom prst="rect">
            <a:avLst/>
          </a:prstGeom>
        </p:spPr>
      </p:pic>
    </p:spTree>
    <p:extLst>
      <p:ext uri="{BB962C8B-B14F-4D97-AF65-F5344CB8AC3E}">
        <p14:creationId xmlns:p14="http://schemas.microsoft.com/office/powerpoint/2010/main" val="200936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60875-BFB2-493F-8629-0D13834348AC}"/>
              </a:ext>
            </a:extLst>
          </p:cNvPr>
          <p:cNvSpPr>
            <a:spLocks noGrp="1"/>
          </p:cNvSpPr>
          <p:nvPr>
            <p:ph type="title"/>
          </p:nvPr>
        </p:nvSpPr>
        <p:spPr/>
        <p:txBody>
          <a:bodyPr>
            <a:normAutofit fontScale="90000"/>
          </a:bodyPr>
          <a:lstStyle/>
          <a:p>
            <a:r>
              <a:rPr lang="en-US" dirty="0" err="1"/>
              <a:t>gotoDate</a:t>
            </a:r>
            <a:r>
              <a:rPr lang="en-US" dirty="0"/>
              <a:t>() is used to go to the specific date based on what the user want. This function will find that date based on the token using the </a:t>
            </a:r>
            <a:r>
              <a:rPr lang="en-US" dirty="0" err="1"/>
              <a:t>getToken</a:t>
            </a:r>
            <a:r>
              <a:rPr lang="en-US" dirty="0"/>
              <a:t>() function.</a:t>
            </a:r>
          </a:p>
        </p:txBody>
      </p:sp>
      <p:pic>
        <p:nvPicPr>
          <p:cNvPr id="4" name="Picture 3">
            <a:extLst>
              <a:ext uri="{FF2B5EF4-FFF2-40B4-BE49-F238E27FC236}">
                <a16:creationId xmlns:a16="http://schemas.microsoft.com/office/drawing/2014/main" xmlns="" id="{0EE2A761-FD92-414C-96F7-FB8327812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238" y="813315"/>
            <a:ext cx="6372367" cy="5231369"/>
          </a:xfrm>
          <a:prstGeom prst="rect">
            <a:avLst/>
          </a:prstGeom>
        </p:spPr>
      </p:pic>
    </p:spTree>
    <p:extLst>
      <p:ext uri="{BB962C8B-B14F-4D97-AF65-F5344CB8AC3E}">
        <p14:creationId xmlns:p14="http://schemas.microsoft.com/office/powerpoint/2010/main" val="2025806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E5356E-991A-4909-80C4-12F5CB8D594C}"/>
              </a:ext>
            </a:extLst>
          </p:cNvPr>
          <p:cNvSpPr>
            <a:spLocks noGrp="1"/>
          </p:cNvSpPr>
          <p:nvPr>
            <p:ph type="title"/>
          </p:nvPr>
        </p:nvSpPr>
        <p:spPr/>
        <p:txBody>
          <a:bodyPr/>
          <a:lstStyle/>
          <a:p>
            <a:r>
              <a:rPr lang="en-US" dirty="0"/>
              <a:t>This function is used to get the data in database such as ID, date, and the event which separated by semicolon (;) </a:t>
            </a:r>
          </a:p>
        </p:txBody>
      </p:sp>
      <p:pic>
        <p:nvPicPr>
          <p:cNvPr id="4" name="Picture 3">
            <a:extLst>
              <a:ext uri="{FF2B5EF4-FFF2-40B4-BE49-F238E27FC236}">
                <a16:creationId xmlns:a16="http://schemas.microsoft.com/office/drawing/2014/main" xmlns="" id="{773BDD0D-0743-4AC6-8BDF-A2829F7D2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243" y="627063"/>
            <a:ext cx="6726569" cy="5824364"/>
          </a:xfrm>
          <a:prstGeom prst="rect">
            <a:avLst/>
          </a:prstGeom>
        </p:spPr>
      </p:pic>
    </p:spTree>
    <p:extLst>
      <p:ext uri="{BB962C8B-B14F-4D97-AF65-F5344CB8AC3E}">
        <p14:creationId xmlns:p14="http://schemas.microsoft.com/office/powerpoint/2010/main" val="172488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ADA662-DBFF-4024-9BCE-1570E9B6C398}"/>
              </a:ext>
            </a:extLst>
          </p:cNvPr>
          <p:cNvSpPr>
            <a:spLocks noGrp="1"/>
          </p:cNvSpPr>
          <p:nvPr>
            <p:ph type="title"/>
          </p:nvPr>
        </p:nvSpPr>
        <p:spPr/>
        <p:txBody>
          <a:bodyPr>
            <a:normAutofit fontScale="90000"/>
          </a:bodyPr>
          <a:lstStyle/>
          <a:p>
            <a:r>
              <a:rPr lang="en-US" dirty="0"/>
              <a:t>The </a:t>
            </a:r>
            <a:r>
              <a:rPr lang="en-US" dirty="0" err="1"/>
              <a:t>printEvent</a:t>
            </a:r>
            <a:r>
              <a:rPr lang="en-US" dirty="0"/>
              <a:t>() function is used to show the event inserted by the user before. Before that, the user is asked to input the date using </a:t>
            </a:r>
            <a:r>
              <a:rPr lang="en-US" dirty="0" err="1"/>
              <a:t>inputDate</a:t>
            </a:r>
            <a:r>
              <a:rPr lang="en-US" dirty="0"/>
              <a:t>() function. </a:t>
            </a:r>
          </a:p>
        </p:txBody>
      </p:sp>
      <p:pic>
        <p:nvPicPr>
          <p:cNvPr id="4" name="Picture 3">
            <a:extLst>
              <a:ext uri="{FF2B5EF4-FFF2-40B4-BE49-F238E27FC236}">
                <a16:creationId xmlns:a16="http://schemas.microsoft.com/office/drawing/2014/main" xmlns="" id="{83049ACA-4308-4496-BA79-51BCB40E56AF}"/>
              </a:ext>
            </a:extLst>
          </p:cNvPr>
          <p:cNvPicPr>
            <a:picLocks noChangeAspect="1"/>
          </p:cNvPicPr>
          <p:nvPr/>
        </p:nvPicPr>
        <p:blipFill rotWithShape="1">
          <a:blip r:embed="rId2">
            <a:extLst>
              <a:ext uri="{28A0092B-C50C-407E-A947-70E740481C1C}">
                <a14:useLocalDpi xmlns:a14="http://schemas.microsoft.com/office/drawing/2010/main" val="0"/>
              </a:ext>
            </a:extLst>
          </a:blip>
          <a:srcRect r="15523" b="1094"/>
          <a:stretch/>
        </p:blipFill>
        <p:spPr>
          <a:xfrm>
            <a:off x="3983422" y="0"/>
            <a:ext cx="5075085" cy="3854783"/>
          </a:xfrm>
          <a:prstGeom prst="rect">
            <a:avLst/>
          </a:prstGeom>
        </p:spPr>
      </p:pic>
      <p:pic>
        <p:nvPicPr>
          <p:cNvPr id="6" name="Picture 5">
            <a:extLst>
              <a:ext uri="{FF2B5EF4-FFF2-40B4-BE49-F238E27FC236}">
                <a16:creationId xmlns:a16="http://schemas.microsoft.com/office/drawing/2014/main" xmlns="" id="{52F3DE3B-06B5-4A18-929F-2AC5604DD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422" y="3985144"/>
            <a:ext cx="6734175" cy="2752725"/>
          </a:xfrm>
          <a:prstGeom prst="rect">
            <a:avLst/>
          </a:prstGeom>
        </p:spPr>
      </p:pic>
    </p:spTree>
    <p:extLst>
      <p:ext uri="{BB962C8B-B14F-4D97-AF65-F5344CB8AC3E}">
        <p14:creationId xmlns:p14="http://schemas.microsoft.com/office/powerpoint/2010/main" val="387968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49E049-48C2-41BD-9DCE-8E093431AD1C}"/>
              </a:ext>
            </a:extLst>
          </p:cNvPr>
          <p:cNvSpPr>
            <a:spLocks noGrp="1"/>
          </p:cNvSpPr>
          <p:nvPr>
            <p:ph type="title"/>
          </p:nvPr>
        </p:nvSpPr>
        <p:spPr/>
        <p:txBody>
          <a:bodyPr>
            <a:normAutofit fontScale="90000"/>
          </a:bodyPr>
          <a:lstStyle/>
          <a:p>
            <a:r>
              <a:rPr lang="en-US" dirty="0"/>
              <a:t>This function is used inside many other function. This function will check whether the date inputted by the user is valid or not.</a:t>
            </a:r>
          </a:p>
        </p:txBody>
      </p:sp>
      <p:pic>
        <p:nvPicPr>
          <p:cNvPr id="4" name="Picture 3">
            <a:extLst>
              <a:ext uri="{FF2B5EF4-FFF2-40B4-BE49-F238E27FC236}">
                <a16:creationId xmlns:a16="http://schemas.microsoft.com/office/drawing/2014/main" xmlns="" id="{A7D3BDFD-65FF-4EEC-90FA-E9BEF798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337" y="1501999"/>
            <a:ext cx="7212487" cy="3854001"/>
          </a:xfrm>
          <a:prstGeom prst="rect">
            <a:avLst/>
          </a:prstGeom>
        </p:spPr>
      </p:pic>
    </p:spTree>
    <p:extLst>
      <p:ext uri="{BB962C8B-B14F-4D97-AF65-F5344CB8AC3E}">
        <p14:creationId xmlns:p14="http://schemas.microsoft.com/office/powerpoint/2010/main" val="361660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5F4454-BABD-4711-9E8C-F9BC82F91AF5}"/>
              </a:ext>
            </a:extLst>
          </p:cNvPr>
          <p:cNvSpPr>
            <a:spLocks noGrp="1"/>
          </p:cNvSpPr>
          <p:nvPr>
            <p:ph type="title"/>
          </p:nvPr>
        </p:nvSpPr>
        <p:spPr/>
        <p:txBody>
          <a:bodyPr>
            <a:noAutofit/>
          </a:bodyPr>
          <a:lstStyle/>
          <a:p>
            <a:r>
              <a:rPr lang="en-US" sz="2800" dirty="0" err="1"/>
              <a:t>insertEvent</a:t>
            </a:r>
            <a:r>
              <a:rPr lang="en-US" sz="2800" dirty="0"/>
              <a:t>() is used to insert the event on the specific date which is determined by the user into the file. Previously, the user is asked to write the event using the </a:t>
            </a:r>
            <a:r>
              <a:rPr lang="en-US" sz="2800" dirty="0" err="1"/>
              <a:t>inputNewEvent</a:t>
            </a:r>
            <a:r>
              <a:rPr lang="en-US" sz="2800" dirty="0"/>
              <a:t>() function.</a:t>
            </a:r>
          </a:p>
        </p:txBody>
      </p:sp>
      <p:pic>
        <p:nvPicPr>
          <p:cNvPr id="4" name="Picture 3">
            <a:extLst>
              <a:ext uri="{FF2B5EF4-FFF2-40B4-BE49-F238E27FC236}">
                <a16:creationId xmlns:a16="http://schemas.microsoft.com/office/drawing/2014/main" xmlns="" id="{C26FB593-DE8F-489D-ABFD-CD2808653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173" y="275739"/>
            <a:ext cx="6813218" cy="6582261"/>
          </a:xfrm>
          <a:prstGeom prst="rect">
            <a:avLst/>
          </a:prstGeom>
        </p:spPr>
      </p:pic>
    </p:spTree>
    <p:extLst>
      <p:ext uri="{BB962C8B-B14F-4D97-AF65-F5344CB8AC3E}">
        <p14:creationId xmlns:p14="http://schemas.microsoft.com/office/powerpoint/2010/main" val="367929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14756-0054-4145-A7FC-DA1E0F41EA7A}"/>
              </a:ext>
            </a:extLst>
          </p:cNvPr>
          <p:cNvSpPr>
            <a:spLocks noGrp="1"/>
          </p:cNvSpPr>
          <p:nvPr>
            <p:ph type="title"/>
          </p:nvPr>
        </p:nvSpPr>
        <p:spPr/>
        <p:txBody>
          <a:bodyPr/>
          <a:lstStyle/>
          <a:p>
            <a:r>
              <a:rPr lang="en-US" dirty="0"/>
              <a:t>This function is used to ask the user to input the event so that it will be saved to the file using the </a:t>
            </a:r>
            <a:r>
              <a:rPr lang="en-US" dirty="0" err="1"/>
              <a:t>insertEvent</a:t>
            </a:r>
            <a:r>
              <a:rPr lang="en-US" dirty="0"/>
              <a:t>() function. </a:t>
            </a:r>
          </a:p>
        </p:txBody>
      </p:sp>
      <p:pic>
        <p:nvPicPr>
          <p:cNvPr id="4" name="Picture 3">
            <a:extLst>
              <a:ext uri="{FF2B5EF4-FFF2-40B4-BE49-F238E27FC236}">
                <a16:creationId xmlns:a16="http://schemas.microsoft.com/office/drawing/2014/main" xmlns="" id="{A150AB12-CEEA-46A3-93D4-5A1C9CFC2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194" y="1123837"/>
            <a:ext cx="7542591" cy="4785644"/>
          </a:xfrm>
          <a:prstGeom prst="rect">
            <a:avLst/>
          </a:prstGeom>
        </p:spPr>
      </p:pic>
    </p:spTree>
    <p:extLst>
      <p:ext uri="{BB962C8B-B14F-4D97-AF65-F5344CB8AC3E}">
        <p14:creationId xmlns:p14="http://schemas.microsoft.com/office/powerpoint/2010/main" val="263766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F91F03-C5F1-4F80-B567-D10D49FE7586}"/>
              </a:ext>
            </a:extLst>
          </p:cNvPr>
          <p:cNvSpPr>
            <a:spLocks noGrp="1"/>
          </p:cNvSpPr>
          <p:nvPr>
            <p:ph type="title"/>
          </p:nvPr>
        </p:nvSpPr>
        <p:spPr>
          <a:xfrm>
            <a:off x="346185" y="767420"/>
            <a:ext cx="2834640" cy="5330952"/>
          </a:xfrm>
        </p:spPr>
        <p:txBody>
          <a:bodyPr>
            <a:normAutofit fontScale="90000"/>
          </a:bodyPr>
          <a:lstStyle/>
          <a:p>
            <a:r>
              <a:rPr lang="en-US" dirty="0"/>
              <a:t>This program is used to show the calendar in which the user can insert, edit, or delete the schedule based on what he/she wants.  When done, the date inserted by the schedule will be highlighted. </a:t>
            </a:r>
          </a:p>
        </p:txBody>
      </p:sp>
      <p:pic>
        <p:nvPicPr>
          <p:cNvPr id="6" name="Picture Placeholder 5">
            <a:extLst>
              <a:ext uri="{FF2B5EF4-FFF2-40B4-BE49-F238E27FC236}">
                <a16:creationId xmlns:a16="http://schemas.microsoft.com/office/drawing/2014/main" xmlns="" id="{51AD03F7-E40B-4773-BA5D-B73B2EB4721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885" b="2885"/>
          <a:stretch>
            <a:fillRect/>
          </a:stretch>
        </p:blipFill>
        <p:spPr/>
      </p:pic>
    </p:spTree>
    <p:extLst>
      <p:ext uri="{BB962C8B-B14F-4D97-AF65-F5344CB8AC3E}">
        <p14:creationId xmlns:p14="http://schemas.microsoft.com/office/powerpoint/2010/main" val="1780884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C57A21-126E-444C-99FF-96EE52660CCA}"/>
              </a:ext>
            </a:extLst>
          </p:cNvPr>
          <p:cNvSpPr>
            <a:spLocks noGrp="1"/>
          </p:cNvSpPr>
          <p:nvPr>
            <p:ph type="title"/>
          </p:nvPr>
        </p:nvSpPr>
        <p:spPr/>
        <p:txBody>
          <a:bodyPr/>
          <a:lstStyle/>
          <a:p>
            <a:r>
              <a:rPr lang="en-US" dirty="0"/>
              <a:t>This function is used to refresh the event list in the memory in order to reflect this change</a:t>
            </a:r>
          </a:p>
        </p:txBody>
      </p:sp>
      <p:pic>
        <p:nvPicPr>
          <p:cNvPr id="4" name="Picture 3">
            <a:extLst>
              <a:ext uri="{FF2B5EF4-FFF2-40B4-BE49-F238E27FC236}">
                <a16:creationId xmlns:a16="http://schemas.microsoft.com/office/drawing/2014/main" xmlns="" id="{AB102274-A7FB-4339-9D06-CD20702EB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2681" y="1704476"/>
            <a:ext cx="6933703" cy="3756317"/>
          </a:xfrm>
          <a:prstGeom prst="rect">
            <a:avLst/>
          </a:prstGeom>
        </p:spPr>
      </p:pic>
    </p:spTree>
    <p:extLst>
      <p:ext uri="{BB962C8B-B14F-4D97-AF65-F5344CB8AC3E}">
        <p14:creationId xmlns:p14="http://schemas.microsoft.com/office/powerpoint/2010/main" val="630961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428B3-90C6-423D-8572-A4CCF6DDE592}"/>
              </a:ext>
            </a:extLst>
          </p:cNvPr>
          <p:cNvSpPr>
            <a:spLocks noGrp="1"/>
          </p:cNvSpPr>
          <p:nvPr>
            <p:ph type="title"/>
          </p:nvPr>
        </p:nvSpPr>
        <p:spPr/>
        <p:txBody>
          <a:bodyPr>
            <a:normAutofit fontScale="90000"/>
          </a:bodyPr>
          <a:lstStyle/>
          <a:p>
            <a:r>
              <a:rPr lang="en-US" dirty="0"/>
              <a:t>After the event is inserted, then the date on the calendar will be highlighted by changing the color of it using the </a:t>
            </a:r>
            <a:r>
              <a:rPr lang="en-US" dirty="0" err="1"/>
              <a:t>printDate</a:t>
            </a:r>
            <a:r>
              <a:rPr lang="en-US" dirty="0"/>
              <a:t>() function. The color is changed using </a:t>
            </a:r>
            <a:r>
              <a:rPr lang="en-US" dirty="0" err="1"/>
              <a:t>SetColor</a:t>
            </a:r>
            <a:r>
              <a:rPr lang="en-US" dirty="0"/>
              <a:t>() function.</a:t>
            </a:r>
          </a:p>
        </p:txBody>
      </p:sp>
      <p:pic>
        <p:nvPicPr>
          <p:cNvPr id="4" name="Picture 3">
            <a:extLst>
              <a:ext uri="{FF2B5EF4-FFF2-40B4-BE49-F238E27FC236}">
                <a16:creationId xmlns:a16="http://schemas.microsoft.com/office/drawing/2014/main" xmlns="" id="{6C1235CB-1DDE-4F62-9968-8E1FF6194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101" y="2326991"/>
            <a:ext cx="8390980" cy="2413237"/>
          </a:xfrm>
          <a:prstGeom prst="rect">
            <a:avLst/>
          </a:prstGeom>
        </p:spPr>
      </p:pic>
    </p:spTree>
    <p:extLst>
      <p:ext uri="{BB962C8B-B14F-4D97-AF65-F5344CB8AC3E}">
        <p14:creationId xmlns:p14="http://schemas.microsoft.com/office/powerpoint/2010/main" val="366154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EFB88-4FE2-4AB0-B2D1-E33DBA531DB2}"/>
              </a:ext>
            </a:extLst>
          </p:cNvPr>
          <p:cNvSpPr>
            <a:spLocks noGrp="1"/>
          </p:cNvSpPr>
          <p:nvPr>
            <p:ph type="title"/>
          </p:nvPr>
        </p:nvSpPr>
        <p:spPr/>
        <p:txBody>
          <a:bodyPr>
            <a:noAutofit/>
          </a:bodyPr>
          <a:lstStyle/>
          <a:p>
            <a:r>
              <a:rPr lang="en-US" sz="2800" dirty="0" err="1"/>
              <a:t>isEventExist</a:t>
            </a:r>
            <a:r>
              <a:rPr lang="en-US" sz="2800" dirty="0"/>
              <a:t>() is used in </a:t>
            </a:r>
            <a:r>
              <a:rPr lang="en-US" sz="2800" dirty="0" err="1"/>
              <a:t>printDate</a:t>
            </a:r>
            <a:r>
              <a:rPr lang="en-US" sz="2800" dirty="0"/>
              <a:t>() function to check whether the event of the date that will be highlighted is exist or not. </a:t>
            </a:r>
            <a:r>
              <a:rPr lang="en-US" sz="2800" dirty="0" err="1"/>
              <a:t>toString</a:t>
            </a:r>
            <a:r>
              <a:rPr lang="en-US" sz="2800" dirty="0"/>
              <a:t>() is used to convert the date from integer to string</a:t>
            </a:r>
          </a:p>
        </p:txBody>
      </p:sp>
      <p:pic>
        <p:nvPicPr>
          <p:cNvPr id="3" name="Picture 2">
            <a:extLst>
              <a:ext uri="{FF2B5EF4-FFF2-40B4-BE49-F238E27FC236}">
                <a16:creationId xmlns:a16="http://schemas.microsoft.com/office/drawing/2014/main" xmlns="" id="{86D9269E-E031-4ACE-A8B0-1066ADBD2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394" y="59456"/>
            <a:ext cx="6278286" cy="3536891"/>
          </a:xfrm>
          <a:prstGeom prst="rect">
            <a:avLst/>
          </a:prstGeom>
        </p:spPr>
      </p:pic>
      <p:pic>
        <p:nvPicPr>
          <p:cNvPr id="4" name="Picture 3">
            <a:extLst>
              <a:ext uri="{FF2B5EF4-FFF2-40B4-BE49-F238E27FC236}">
                <a16:creationId xmlns:a16="http://schemas.microsoft.com/office/drawing/2014/main" xmlns="" id="{CE207659-572F-4326-98CA-E9A20A8DD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394" y="3788250"/>
            <a:ext cx="5595899" cy="3010294"/>
          </a:xfrm>
          <a:prstGeom prst="rect">
            <a:avLst/>
          </a:prstGeom>
        </p:spPr>
      </p:pic>
    </p:spTree>
    <p:extLst>
      <p:ext uri="{BB962C8B-B14F-4D97-AF65-F5344CB8AC3E}">
        <p14:creationId xmlns:p14="http://schemas.microsoft.com/office/powerpoint/2010/main" val="3191208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6CDD5E-946A-4773-81F4-71A9860FDDA8}"/>
              </a:ext>
            </a:extLst>
          </p:cNvPr>
          <p:cNvSpPr>
            <a:spLocks noGrp="1"/>
          </p:cNvSpPr>
          <p:nvPr>
            <p:ph type="title"/>
          </p:nvPr>
        </p:nvSpPr>
        <p:spPr/>
        <p:txBody>
          <a:bodyPr>
            <a:noAutofit/>
          </a:bodyPr>
          <a:lstStyle/>
          <a:p>
            <a:r>
              <a:rPr lang="en-US" sz="2800" dirty="0" err="1"/>
              <a:t>SetColor</a:t>
            </a:r>
            <a:r>
              <a:rPr lang="en-US" sz="2800" dirty="0"/>
              <a:t>() function is used inside many other function to change the color of the date to highlight it on the calendar showed in the main interface. </a:t>
            </a:r>
            <a:r>
              <a:rPr lang="en-US" sz="2800" dirty="0" err="1"/>
              <a:t>ClearColor</a:t>
            </a:r>
            <a:r>
              <a:rPr lang="en-US" sz="2800" dirty="0"/>
              <a:t>() is used to return the color of the highlighted date into default.</a:t>
            </a:r>
          </a:p>
        </p:txBody>
      </p:sp>
      <p:pic>
        <p:nvPicPr>
          <p:cNvPr id="4" name="Picture 3">
            <a:extLst>
              <a:ext uri="{FF2B5EF4-FFF2-40B4-BE49-F238E27FC236}">
                <a16:creationId xmlns:a16="http://schemas.microsoft.com/office/drawing/2014/main" xmlns="" id="{ACC7B495-9867-4989-84B4-2483790DA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692" y="1586046"/>
            <a:ext cx="7752361" cy="3676763"/>
          </a:xfrm>
          <a:prstGeom prst="rect">
            <a:avLst/>
          </a:prstGeom>
        </p:spPr>
      </p:pic>
    </p:spTree>
    <p:extLst>
      <p:ext uri="{BB962C8B-B14F-4D97-AF65-F5344CB8AC3E}">
        <p14:creationId xmlns:p14="http://schemas.microsoft.com/office/powerpoint/2010/main" val="1221723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5B6218-EBB9-4E57-A9E3-B95E82900CB3}"/>
              </a:ext>
            </a:extLst>
          </p:cNvPr>
          <p:cNvSpPr>
            <a:spLocks noGrp="1"/>
          </p:cNvSpPr>
          <p:nvPr>
            <p:ph type="title"/>
          </p:nvPr>
        </p:nvSpPr>
        <p:spPr/>
        <p:txBody>
          <a:bodyPr/>
          <a:lstStyle/>
          <a:p>
            <a:r>
              <a:rPr lang="en-US" dirty="0"/>
              <a:t>This function is used to delete the event inserted by the user previously</a:t>
            </a:r>
          </a:p>
        </p:txBody>
      </p:sp>
      <p:pic>
        <p:nvPicPr>
          <p:cNvPr id="4" name="Picture 3">
            <a:extLst>
              <a:ext uri="{FF2B5EF4-FFF2-40B4-BE49-F238E27FC236}">
                <a16:creationId xmlns:a16="http://schemas.microsoft.com/office/drawing/2014/main" xmlns="" id="{3C1B5488-23C8-46E0-8AC3-ADE11A907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097" y="562165"/>
            <a:ext cx="7696200" cy="5724525"/>
          </a:xfrm>
          <a:prstGeom prst="rect">
            <a:avLst/>
          </a:prstGeom>
        </p:spPr>
      </p:pic>
    </p:spTree>
    <p:extLst>
      <p:ext uri="{BB962C8B-B14F-4D97-AF65-F5344CB8AC3E}">
        <p14:creationId xmlns:p14="http://schemas.microsoft.com/office/powerpoint/2010/main" val="237799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3AB1E1-7FF2-4EC3-B500-1F38D1E61901}"/>
              </a:ext>
            </a:extLst>
          </p:cNvPr>
          <p:cNvSpPr>
            <a:spLocks noGrp="1"/>
          </p:cNvSpPr>
          <p:nvPr>
            <p:ph type="title"/>
          </p:nvPr>
        </p:nvSpPr>
        <p:spPr/>
        <p:txBody>
          <a:bodyPr>
            <a:noAutofit/>
          </a:bodyPr>
          <a:lstStyle/>
          <a:p>
            <a:r>
              <a:rPr lang="en-US" sz="2800" dirty="0"/>
              <a:t>Those function is used inside the </a:t>
            </a:r>
            <a:r>
              <a:rPr lang="en-US" sz="2800" dirty="0" err="1"/>
              <a:t>deleteEvent</a:t>
            </a:r>
            <a:r>
              <a:rPr lang="en-US" sz="2800" dirty="0"/>
              <a:t>() function. The function is to check whether the event is exist in the file or not. Then, </a:t>
            </a:r>
            <a:r>
              <a:rPr lang="en-US" sz="2800" dirty="0" err="1"/>
              <a:t>isNumeric</a:t>
            </a:r>
            <a:r>
              <a:rPr lang="en-US" sz="2800" dirty="0"/>
              <a:t>() is used to check whether the ID is numeric or not.</a:t>
            </a:r>
          </a:p>
        </p:txBody>
      </p:sp>
      <p:pic>
        <p:nvPicPr>
          <p:cNvPr id="4" name="Picture 3">
            <a:extLst>
              <a:ext uri="{FF2B5EF4-FFF2-40B4-BE49-F238E27FC236}">
                <a16:creationId xmlns:a16="http://schemas.microsoft.com/office/drawing/2014/main" xmlns="" id="{A78450E6-5E57-4D4A-880B-745A60630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289" y="752101"/>
            <a:ext cx="6838596" cy="2518863"/>
          </a:xfrm>
          <a:prstGeom prst="rect">
            <a:avLst/>
          </a:prstGeom>
        </p:spPr>
      </p:pic>
      <p:pic>
        <p:nvPicPr>
          <p:cNvPr id="6" name="Picture 5">
            <a:extLst>
              <a:ext uri="{FF2B5EF4-FFF2-40B4-BE49-F238E27FC236}">
                <a16:creationId xmlns:a16="http://schemas.microsoft.com/office/drawing/2014/main" xmlns="" id="{A8BF0157-FB79-4636-9D56-813DEFE03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119" y="3424428"/>
            <a:ext cx="6263896" cy="2584208"/>
          </a:xfrm>
          <a:prstGeom prst="rect">
            <a:avLst/>
          </a:prstGeom>
        </p:spPr>
      </p:pic>
    </p:spTree>
    <p:extLst>
      <p:ext uri="{BB962C8B-B14F-4D97-AF65-F5344CB8AC3E}">
        <p14:creationId xmlns:p14="http://schemas.microsoft.com/office/powerpoint/2010/main" val="581382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br>
              <a:rPr lang="en-US" dirty="0" smtClean="0"/>
            </a:br>
            <a:r>
              <a:rPr lang="en-US" dirty="0" smtClean="0"/>
              <a:t>(Text File)</a:t>
            </a:r>
            <a:endParaRPr lang="en-US" dirty="0"/>
          </a:p>
        </p:txBody>
      </p:sp>
      <p:sp>
        <p:nvSpPr>
          <p:cNvPr id="3" name="Content Placeholder 2"/>
          <p:cNvSpPr>
            <a:spLocks noGrp="1"/>
          </p:cNvSpPr>
          <p:nvPr>
            <p:ph idx="1"/>
          </p:nvPr>
        </p:nvSpPr>
        <p:spPr/>
        <p:txBody>
          <a:bodyPr/>
          <a:lstStyle/>
          <a:p>
            <a:pPr marL="0" indent="0">
              <a:buNone/>
            </a:pPr>
            <a:r>
              <a:rPr lang="en-US" dirty="0" smtClean="0"/>
              <a:t>This application uses text file to save the data.</a:t>
            </a:r>
          </a:p>
          <a:p>
            <a:pPr marL="0" indent="0">
              <a:buNone/>
            </a:pPr>
            <a:r>
              <a:rPr lang="en-US" dirty="0" smtClean="0"/>
              <a:t>We can see from the text above that there is a certain format to this format. That is </a:t>
            </a:r>
            <a:r>
              <a:rPr lang="en-US" dirty="0" err="1" smtClean="0"/>
              <a:t>Token:Date:Event</a:t>
            </a:r>
            <a:endParaRPr lang="en-US" dirty="0"/>
          </a:p>
          <a:p>
            <a:pPr marL="0" indent="0">
              <a:buNone/>
            </a:pPr>
            <a:r>
              <a:rPr lang="en-US" dirty="0" smtClean="0"/>
              <a:t>We used this format as it will be easier for us to identify certain events and will be easier for us to edit these events.</a:t>
            </a:r>
            <a:r>
              <a:rPr lang="en-US" dirty="0"/>
              <a:t> </a:t>
            </a:r>
            <a:r>
              <a:rPr lang="en-US" dirty="0" smtClean="0"/>
              <a:t>We can use </a:t>
            </a:r>
            <a:r>
              <a:rPr lang="en-US" dirty="0" err="1" smtClean="0"/>
              <a:t>strtok</a:t>
            </a:r>
            <a:r>
              <a:rPr lang="en-US" dirty="0" smtClean="0"/>
              <a:t>() function in </a:t>
            </a:r>
            <a:r>
              <a:rPr lang="en-US" dirty="0" err="1" smtClean="0"/>
              <a:t>string.h</a:t>
            </a:r>
            <a:r>
              <a:rPr lang="en-US" dirty="0" smtClean="0"/>
              <a:t> to get the text before “;”.</a:t>
            </a:r>
          </a:p>
        </p:txBody>
      </p:sp>
      <p:pic>
        <p:nvPicPr>
          <p:cNvPr id="4" name="Picture 3"/>
          <p:cNvPicPr>
            <a:picLocks noChangeAspect="1"/>
          </p:cNvPicPr>
          <p:nvPr/>
        </p:nvPicPr>
        <p:blipFill>
          <a:blip r:embed="rId2"/>
          <a:stretch>
            <a:fillRect/>
          </a:stretch>
        </p:blipFill>
        <p:spPr>
          <a:xfrm>
            <a:off x="4608758" y="1123836"/>
            <a:ext cx="3098327" cy="1239331"/>
          </a:xfrm>
          <a:prstGeom prst="rect">
            <a:avLst/>
          </a:prstGeom>
        </p:spPr>
      </p:pic>
    </p:spTree>
    <p:extLst>
      <p:ext uri="{BB962C8B-B14F-4D97-AF65-F5344CB8AC3E}">
        <p14:creationId xmlns:p14="http://schemas.microsoft.com/office/powerpoint/2010/main" val="2818183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br>
              <a:rPr lang="en-US" dirty="0" smtClean="0"/>
            </a:br>
            <a:r>
              <a:rPr lang="en-US" dirty="0" smtClean="0"/>
              <a:t>(Text File)</a:t>
            </a:r>
            <a:endParaRPr lang="en-US" dirty="0"/>
          </a:p>
        </p:txBody>
      </p:sp>
      <p:sp>
        <p:nvSpPr>
          <p:cNvPr id="3" name="Content Placeholder 2"/>
          <p:cNvSpPr>
            <a:spLocks noGrp="1"/>
          </p:cNvSpPr>
          <p:nvPr>
            <p:ph idx="1"/>
          </p:nvPr>
        </p:nvSpPr>
        <p:spPr/>
        <p:txBody>
          <a:bodyPr/>
          <a:lstStyle/>
          <a:p>
            <a:pPr marL="0" indent="0">
              <a:buNone/>
            </a:pPr>
            <a:r>
              <a:rPr lang="en-US" dirty="0" smtClean="0"/>
              <a:t>In the program, there is a function called </a:t>
            </a:r>
            <a:r>
              <a:rPr lang="en-US" dirty="0" err="1" smtClean="0"/>
              <a:t>loadEvent</a:t>
            </a:r>
            <a:r>
              <a:rPr lang="en-US" dirty="0" smtClean="0"/>
              <a:t> that will read the text file and insert it into a buffer. Thus we only have to read the file once, any edits (delete or add) will be affected on the buffer.</a:t>
            </a:r>
          </a:p>
          <a:p>
            <a:pPr marL="0" indent="0">
              <a:buNone/>
            </a:pPr>
            <a:r>
              <a:rPr lang="en-US" dirty="0" smtClean="0"/>
              <a:t>This buffer once done being edited (delete or add) will then be inserted or overwrite the existing data in the text file. Then the program will call </a:t>
            </a:r>
            <a:r>
              <a:rPr lang="en-US" dirty="0" err="1" smtClean="0"/>
              <a:t>loadEvent</a:t>
            </a:r>
            <a:r>
              <a:rPr lang="en-US" dirty="0" smtClean="0"/>
              <a:t> once again to refresh the buffer.</a:t>
            </a:r>
          </a:p>
        </p:txBody>
      </p:sp>
      <p:pic>
        <p:nvPicPr>
          <p:cNvPr id="4" name="Picture 3"/>
          <p:cNvPicPr>
            <a:picLocks noChangeAspect="1"/>
          </p:cNvPicPr>
          <p:nvPr/>
        </p:nvPicPr>
        <p:blipFill>
          <a:blip r:embed="rId2"/>
          <a:stretch>
            <a:fillRect/>
          </a:stretch>
        </p:blipFill>
        <p:spPr>
          <a:xfrm>
            <a:off x="3952396" y="1671099"/>
            <a:ext cx="6652273" cy="359582"/>
          </a:xfrm>
          <a:prstGeom prst="rect">
            <a:avLst/>
          </a:prstGeom>
        </p:spPr>
      </p:pic>
    </p:spTree>
    <p:extLst>
      <p:ext uri="{BB962C8B-B14F-4D97-AF65-F5344CB8AC3E}">
        <p14:creationId xmlns:p14="http://schemas.microsoft.com/office/powerpoint/2010/main" val="323692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br>
              <a:rPr lang="en-US" dirty="0" smtClean="0"/>
            </a:br>
            <a:r>
              <a:rPr lang="en-US" dirty="0" smtClean="0"/>
              <a:t>(Structure)</a:t>
            </a:r>
            <a:endParaRPr lang="en-US" dirty="0"/>
          </a:p>
        </p:txBody>
      </p:sp>
      <p:sp>
        <p:nvSpPr>
          <p:cNvPr id="3" name="Content Placeholder 2"/>
          <p:cNvSpPr>
            <a:spLocks noGrp="1"/>
          </p:cNvSpPr>
          <p:nvPr>
            <p:ph idx="1"/>
          </p:nvPr>
        </p:nvSpPr>
        <p:spPr/>
        <p:txBody>
          <a:bodyPr/>
          <a:lstStyle/>
          <a:p>
            <a:pPr marL="0" indent="0">
              <a:buNone/>
            </a:pPr>
            <a:r>
              <a:rPr lang="en-US" dirty="0" smtClean="0"/>
              <a:t>We also used structure in our application to keep the current date. This includes the day, month and year </a:t>
            </a:r>
            <a:r>
              <a:rPr lang="en-US" dirty="0"/>
              <a:t>a</a:t>
            </a:r>
            <a:r>
              <a:rPr lang="en-US" dirty="0" smtClean="0"/>
              <a:t>nd also the date in string.</a:t>
            </a:r>
          </a:p>
          <a:p>
            <a:pPr marL="0" indent="0">
              <a:buNone/>
            </a:pPr>
            <a:r>
              <a:rPr lang="en-US" dirty="0" smtClean="0"/>
              <a:t>We did this so the </a:t>
            </a:r>
            <a:r>
              <a:rPr lang="en-US" dirty="0" err="1" smtClean="0"/>
              <a:t>showCalendar</a:t>
            </a:r>
            <a:r>
              <a:rPr lang="en-US" dirty="0"/>
              <a:t> </a:t>
            </a:r>
            <a:r>
              <a:rPr lang="en-US" dirty="0" smtClean="0"/>
              <a:t>function will not require any parameter and will always rely on the structure for changes.</a:t>
            </a:r>
          </a:p>
          <a:p>
            <a:pPr marL="0" indent="0">
              <a:buNone/>
            </a:pPr>
            <a:r>
              <a:rPr lang="en-US" dirty="0" smtClean="0"/>
              <a:t>The functions like </a:t>
            </a:r>
            <a:r>
              <a:rPr lang="en-US" dirty="0" err="1" smtClean="0"/>
              <a:t>nextMonth</a:t>
            </a:r>
            <a:r>
              <a:rPr lang="en-US" dirty="0" smtClean="0"/>
              <a:t>, </a:t>
            </a:r>
            <a:r>
              <a:rPr lang="en-US" dirty="0" err="1" smtClean="0"/>
              <a:t>previousMonth</a:t>
            </a:r>
            <a:r>
              <a:rPr lang="en-US" dirty="0" smtClean="0"/>
              <a:t> and </a:t>
            </a:r>
            <a:r>
              <a:rPr lang="en-US" dirty="0" err="1" smtClean="0"/>
              <a:t>gotoDate</a:t>
            </a:r>
            <a:r>
              <a:rPr lang="en-US" dirty="0"/>
              <a:t> </a:t>
            </a:r>
            <a:r>
              <a:rPr lang="en-US" dirty="0" smtClean="0"/>
              <a:t>changes the data in the structure and thus will change when </a:t>
            </a:r>
            <a:r>
              <a:rPr lang="en-US" dirty="0" err="1" smtClean="0"/>
              <a:t>showCalendar</a:t>
            </a:r>
            <a:r>
              <a:rPr lang="en-US" dirty="0" smtClean="0"/>
              <a:t> is executed.</a:t>
            </a:r>
            <a:endParaRPr lang="en-US" dirty="0"/>
          </a:p>
        </p:txBody>
      </p:sp>
    </p:spTree>
    <p:extLst>
      <p:ext uri="{BB962C8B-B14F-4D97-AF65-F5344CB8AC3E}">
        <p14:creationId xmlns:p14="http://schemas.microsoft.com/office/powerpoint/2010/main" val="12777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br>
              <a:rPr lang="en-US" dirty="0" smtClean="0"/>
            </a:br>
            <a:r>
              <a:rPr lang="en-US" dirty="0" smtClean="0"/>
              <a:t>(Calendar)</a:t>
            </a:r>
            <a:endParaRPr lang="en-US" dirty="0"/>
          </a:p>
        </p:txBody>
      </p:sp>
      <p:sp>
        <p:nvSpPr>
          <p:cNvPr id="3" name="Content Placeholder 2"/>
          <p:cNvSpPr>
            <a:spLocks noGrp="1"/>
          </p:cNvSpPr>
          <p:nvPr>
            <p:ph idx="1"/>
          </p:nvPr>
        </p:nvSpPr>
        <p:spPr/>
        <p:txBody>
          <a:bodyPr/>
          <a:lstStyle/>
          <a:p>
            <a:pPr marL="0" indent="0">
              <a:buNone/>
            </a:pPr>
            <a:r>
              <a:rPr lang="en-US" dirty="0" smtClean="0"/>
              <a:t>Once the program is run, the first thing that the program will do is load the buffer with the text file and initialize the structure date with the current date except for the day. The day will be set to 1.</a:t>
            </a:r>
          </a:p>
          <a:p>
            <a:pPr marL="0" indent="0">
              <a:buNone/>
            </a:pPr>
            <a:r>
              <a:rPr lang="en-US" dirty="0" smtClean="0"/>
              <a:t>This is to display the calendar correctly as the function </a:t>
            </a:r>
            <a:r>
              <a:rPr lang="en-US" dirty="0" err="1" smtClean="0"/>
              <a:t>showCalendar</a:t>
            </a:r>
            <a:r>
              <a:rPr lang="en-US" dirty="0"/>
              <a:t> </a:t>
            </a:r>
            <a:r>
              <a:rPr lang="en-US" dirty="0" smtClean="0"/>
              <a:t>uses the day to get the start of the week by calling the function </a:t>
            </a:r>
            <a:r>
              <a:rPr lang="en-US" dirty="0" err="1" smtClean="0"/>
              <a:t>dayofweek</a:t>
            </a:r>
            <a:r>
              <a:rPr lang="en-US" dirty="0" smtClean="0"/>
              <a:t>. This will return which day it is or more specifically a number which will represent the day of the week (</a:t>
            </a:r>
            <a:r>
              <a:rPr lang="en-US" dirty="0" err="1" smtClean="0"/>
              <a:t>e.g</a:t>
            </a:r>
            <a:r>
              <a:rPr lang="en-US" dirty="0" smtClean="0"/>
              <a:t> 0 is for Sunday).</a:t>
            </a:r>
          </a:p>
          <a:p>
            <a:pPr marL="0" indent="0">
              <a:buNone/>
            </a:pPr>
            <a:r>
              <a:rPr lang="en-US" dirty="0" smtClean="0"/>
              <a:t>We also used the function </a:t>
            </a:r>
            <a:r>
              <a:rPr lang="en-US" dirty="0" err="1" smtClean="0"/>
              <a:t>lastdayofMonth</a:t>
            </a:r>
            <a:r>
              <a:rPr lang="en-US" dirty="0" smtClean="0"/>
              <a:t> to get the days of a month as this varies for each month (it may also be a leap year).</a:t>
            </a:r>
            <a:endParaRPr lang="en-US" dirty="0"/>
          </a:p>
        </p:txBody>
      </p:sp>
    </p:spTree>
    <p:extLst>
      <p:ext uri="{BB962C8B-B14F-4D97-AF65-F5344CB8AC3E}">
        <p14:creationId xmlns:p14="http://schemas.microsoft.com/office/powerpoint/2010/main" val="1173395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9CD2526-D4B9-4C80-AE1B-802713440360}"/>
              </a:ext>
            </a:extLst>
          </p:cNvPr>
          <p:cNvSpPr>
            <a:spLocks noGrp="1"/>
          </p:cNvSpPr>
          <p:nvPr>
            <p:ph type="title"/>
          </p:nvPr>
        </p:nvSpPr>
        <p:spPr>
          <a:xfrm>
            <a:off x="281790" y="1426335"/>
            <a:ext cx="2834640" cy="4005330"/>
          </a:xfrm>
        </p:spPr>
        <p:txBody>
          <a:bodyPr>
            <a:normAutofit fontScale="90000"/>
          </a:bodyPr>
          <a:lstStyle/>
          <a:p>
            <a:r>
              <a:rPr lang="en-US" dirty="0"/>
              <a:t>This program use header to divide the file into two part: main program in .c and the library in .h to save the function to be used by the main program</a:t>
            </a:r>
          </a:p>
        </p:txBody>
      </p:sp>
      <p:pic>
        <p:nvPicPr>
          <p:cNvPr id="9" name="Picture 8">
            <a:extLst>
              <a:ext uri="{FF2B5EF4-FFF2-40B4-BE49-F238E27FC236}">
                <a16:creationId xmlns:a16="http://schemas.microsoft.com/office/drawing/2014/main" xmlns="" id="{488D2B46-1C76-49A3-803C-7F9CC1BFF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750" y="543910"/>
            <a:ext cx="7620659" cy="2377440"/>
          </a:xfrm>
          <a:prstGeom prst="rect">
            <a:avLst/>
          </a:prstGeom>
        </p:spPr>
      </p:pic>
      <p:pic>
        <p:nvPicPr>
          <p:cNvPr id="11" name="Picture 10">
            <a:extLst>
              <a:ext uri="{FF2B5EF4-FFF2-40B4-BE49-F238E27FC236}">
                <a16:creationId xmlns:a16="http://schemas.microsoft.com/office/drawing/2014/main" xmlns="" id="{04A05904-C08E-48B0-B182-10D2A99E6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749" y="3216229"/>
            <a:ext cx="7620659" cy="2831391"/>
          </a:xfrm>
          <a:prstGeom prst="rect">
            <a:avLst/>
          </a:prstGeom>
        </p:spPr>
      </p:pic>
    </p:spTree>
    <p:extLst>
      <p:ext uri="{BB962C8B-B14F-4D97-AF65-F5344CB8AC3E}">
        <p14:creationId xmlns:p14="http://schemas.microsoft.com/office/powerpoint/2010/main" val="2865971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https://www.geeksforgeeks.org/find-day-of-the-week-for-a-given-date/</a:t>
            </a:r>
          </a:p>
          <a:p>
            <a:r>
              <a:rPr lang="en-US" dirty="0"/>
              <a:t>https://www.codewithc.com/mini-project-in-c-calendar/</a:t>
            </a:r>
          </a:p>
          <a:p>
            <a:r>
              <a:rPr lang="en-US" dirty="0"/>
              <a:t>https://bytes.com/topic/c/answers/220599-ldom-last-day-month</a:t>
            </a:r>
          </a:p>
          <a:p>
            <a:r>
              <a:rPr lang="en-US" dirty="0">
                <a:hlinkClick r:id="rId2"/>
              </a:rPr>
              <a:t>https://</a:t>
            </a:r>
            <a:r>
              <a:rPr lang="en-US" dirty="0" smtClean="0">
                <a:hlinkClick r:id="rId2"/>
              </a:rPr>
              <a:t>stackoverflow.com/questions/24696113/how-to-find-text-between-two-strings-in-c</a:t>
            </a:r>
            <a:endParaRPr lang="en-US" dirty="0" smtClean="0"/>
          </a:p>
          <a:p>
            <a:endParaRPr lang="en-US" dirty="0"/>
          </a:p>
        </p:txBody>
      </p:sp>
    </p:spTree>
    <p:extLst>
      <p:ext uri="{BB962C8B-B14F-4D97-AF65-F5344CB8AC3E}">
        <p14:creationId xmlns:p14="http://schemas.microsoft.com/office/powerpoint/2010/main" val="1650160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pPr marL="0" indent="0">
              <a:buNone/>
            </a:pPr>
            <a:r>
              <a:rPr lang="en-US" dirty="0"/>
              <a:t>https://github.com/Alfihz/Application</a:t>
            </a:r>
          </a:p>
        </p:txBody>
      </p:sp>
    </p:spTree>
    <p:extLst>
      <p:ext uri="{BB962C8B-B14F-4D97-AF65-F5344CB8AC3E}">
        <p14:creationId xmlns:p14="http://schemas.microsoft.com/office/powerpoint/2010/main" val="226916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97BE637-98BC-4D62-A396-11C4CFACA658}"/>
              </a:ext>
            </a:extLst>
          </p:cNvPr>
          <p:cNvSpPr txBox="1"/>
          <p:nvPr/>
        </p:nvSpPr>
        <p:spPr>
          <a:xfrm>
            <a:off x="2226859" y="2644170"/>
            <a:ext cx="7738281" cy="1569660"/>
          </a:xfrm>
          <a:prstGeom prst="rect">
            <a:avLst/>
          </a:prstGeom>
          <a:noFill/>
        </p:spPr>
        <p:txBody>
          <a:bodyPr wrap="square" rtlCol="0">
            <a:spAutoFit/>
          </a:bodyPr>
          <a:lstStyle/>
          <a:p>
            <a:pPr algn="ctr"/>
            <a:r>
              <a:rPr lang="en-US" sz="9600" dirty="0">
                <a:latin typeface="Agency FB" panose="020B0503020202020204" pitchFamily="34" charset="0"/>
              </a:rPr>
              <a:t>MAIN PROGRAM (.c)</a:t>
            </a:r>
          </a:p>
        </p:txBody>
      </p:sp>
    </p:spTree>
    <p:extLst>
      <p:ext uri="{BB962C8B-B14F-4D97-AF65-F5344CB8AC3E}">
        <p14:creationId xmlns:p14="http://schemas.microsoft.com/office/powerpoint/2010/main" val="31719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AE474E-D6B1-4396-B0FD-BB2814E74662}"/>
              </a:ext>
            </a:extLst>
          </p:cNvPr>
          <p:cNvSpPr>
            <a:spLocks noGrp="1"/>
          </p:cNvSpPr>
          <p:nvPr>
            <p:ph type="title"/>
          </p:nvPr>
        </p:nvSpPr>
        <p:spPr>
          <a:xfrm>
            <a:off x="0" y="1051238"/>
            <a:ext cx="3335628" cy="4755524"/>
          </a:xfrm>
        </p:spPr>
        <p:txBody>
          <a:bodyPr/>
          <a:lstStyle/>
          <a:p>
            <a:r>
              <a:rPr lang="en-US" dirty="0"/>
              <a:t>This part is used to define the current date, month, and year which is provided by the library of </a:t>
            </a:r>
            <a:r>
              <a:rPr lang="en-US" dirty="0" err="1"/>
              <a:t>time.h</a:t>
            </a:r>
            <a:r>
              <a:rPr lang="en-US" dirty="0"/>
              <a:t>. Then, those variable (integer) is converted into string. </a:t>
            </a:r>
          </a:p>
        </p:txBody>
      </p:sp>
      <p:pic>
        <p:nvPicPr>
          <p:cNvPr id="6" name="Picture 5">
            <a:extLst>
              <a:ext uri="{FF2B5EF4-FFF2-40B4-BE49-F238E27FC236}">
                <a16:creationId xmlns:a16="http://schemas.microsoft.com/office/drawing/2014/main" xmlns="" id="{FE06A498-6B26-4C8E-8330-0631B589E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08" y="1993408"/>
            <a:ext cx="8131160" cy="2578592"/>
          </a:xfrm>
          <a:prstGeom prst="rect">
            <a:avLst/>
          </a:prstGeom>
        </p:spPr>
      </p:pic>
    </p:spTree>
    <p:extLst>
      <p:ext uri="{BB962C8B-B14F-4D97-AF65-F5344CB8AC3E}">
        <p14:creationId xmlns:p14="http://schemas.microsoft.com/office/powerpoint/2010/main" val="7244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DAA4A5-3126-4C7A-B998-310A5D886F1B}"/>
              </a:ext>
            </a:extLst>
          </p:cNvPr>
          <p:cNvSpPr>
            <a:spLocks noGrp="1"/>
          </p:cNvSpPr>
          <p:nvPr>
            <p:ph type="title"/>
          </p:nvPr>
        </p:nvSpPr>
        <p:spPr>
          <a:xfrm>
            <a:off x="204516" y="1741867"/>
            <a:ext cx="2834640" cy="3374264"/>
          </a:xfrm>
        </p:spPr>
        <p:txBody>
          <a:bodyPr/>
          <a:lstStyle/>
          <a:p>
            <a:r>
              <a:rPr lang="en-US" dirty="0"/>
              <a:t>This part is made to be the instruction of this whole program to make it user-friendly. </a:t>
            </a:r>
          </a:p>
        </p:txBody>
      </p:sp>
      <p:pic>
        <p:nvPicPr>
          <p:cNvPr id="14" name="Picture 13">
            <a:extLst>
              <a:ext uri="{FF2B5EF4-FFF2-40B4-BE49-F238E27FC236}">
                <a16:creationId xmlns:a16="http://schemas.microsoft.com/office/drawing/2014/main" xmlns="" id="{6CA562E4-76B6-48A6-A50E-B1D8CA77C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426" y="2463406"/>
            <a:ext cx="8258664" cy="1931187"/>
          </a:xfrm>
          <a:prstGeom prst="rect">
            <a:avLst/>
          </a:prstGeom>
        </p:spPr>
      </p:pic>
    </p:spTree>
    <p:extLst>
      <p:ext uri="{BB962C8B-B14F-4D97-AF65-F5344CB8AC3E}">
        <p14:creationId xmlns:p14="http://schemas.microsoft.com/office/powerpoint/2010/main" val="167129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E2AC79-B9D8-4A5A-8A3E-5264FDD94E2C}"/>
              </a:ext>
            </a:extLst>
          </p:cNvPr>
          <p:cNvSpPr>
            <a:spLocks noGrp="1"/>
          </p:cNvSpPr>
          <p:nvPr>
            <p:ph type="title"/>
          </p:nvPr>
        </p:nvSpPr>
        <p:spPr>
          <a:xfrm>
            <a:off x="256032" y="818866"/>
            <a:ext cx="2923896" cy="5336275"/>
          </a:xfrm>
        </p:spPr>
        <p:txBody>
          <a:bodyPr>
            <a:noAutofit/>
          </a:bodyPr>
          <a:lstStyle/>
          <a:p>
            <a:r>
              <a:rPr lang="en-US" sz="2000" dirty="0"/>
              <a:t>This part is used as the option to be chosen by the user:</a:t>
            </a:r>
            <a:br>
              <a:rPr lang="en-US" sz="2000" dirty="0"/>
            </a:br>
            <a:r>
              <a:rPr lang="en-US" sz="2000" dirty="0"/>
              <a:t>-’N’ is used to view the next month</a:t>
            </a:r>
            <a:br>
              <a:rPr lang="en-US" sz="2000" dirty="0"/>
            </a:br>
            <a:r>
              <a:rPr lang="en-US" sz="2000" dirty="0"/>
              <a:t>-’ P’ is used to view the previous month</a:t>
            </a:r>
            <a:br>
              <a:rPr lang="en-US" sz="2000" dirty="0"/>
            </a:br>
            <a:r>
              <a:rPr lang="en-US" sz="2000" dirty="0"/>
              <a:t>-’G’ is used to go to the specific month in the calendar</a:t>
            </a:r>
            <a:br>
              <a:rPr lang="en-US" sz="2000" dirty="0"/>
            </a:br>
            <a:r>
              <a:rPr lang="en-US" sz="2000" dirty="0"/>
              <a:t>-’S’ is used to show event(s) for a specific date</a:t>
            </a:r>
            <a:br>
              <a:rPr lang="en-US" sz="2000" dirty="0"/>
            </a:br>
            <a:r>
              <a:rPr lang="en-US" sz="2000" dirty="0"/>
              <a:t>-’I’ is used to insert the new date</a:t>
            </a:r>
            <a:br>
              <a:rPr lang="en-US" sz="2000" dirty="0"/>
            </a:br>
            <a:r>
              <a:rPr lang="en-US" sz="2000" dirty="0"/>
              <a:t>-’D’ is used to delete the event</a:t>
            </a:r>
            <a:br>
              <a:rPr lang="en-US" sz="2000" dirty="0"/>
            </a:br>
            <a:r>
              <a:rPr lang="en-US" sz="2000" dirty="0"/>
              <a:t>-’Q’ is used to quit the program</a:t>
            </a:r>
            <a:br>
              <a:rPr lang="en-US" sz="2000" dirty="0"/>
            </a:br>
            <a:endParaRPr lang="en-US" sz="2000" dirty="0"/>
          </a:p>
        </p:txBody>
      </p:sp>
      <p:pic>
        <p:nvPicPr>
          <p:cNvPr id="6" name="Picture 5">
            <a:extLst>
              <a:ext uri="{FF2B5EF4-FFF2-40B4-BE49-F238E27FC236}">
                <a16:creationId xmlns:a16="http://schemas.microsoft.com/office/drawing/2014/main" xmlns="" id="{9C6D6A6D-99FF-493E-84DF-C9A729E72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073" y="43759"/>
            <a:ext cx="4611777" cy="6770481"/>
          </a:xfrm>
          <a:prstGeom prst="rect">
            <a:avLst/>
          </a:prstGeom>
        </p:spPr>
      </p:pic>
    </p:spTree>
    <p:extLst>
      <p:ext uri="{BB962C8B-B14F-4D97-AF65-F5344CB8AC3E}">
        <p14:creationId xmlns:p14="http://schemas.microsoft.com/office/powerpoint/2010/main" val="206392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97BE637-98BC-4D62-A396-11C4CFACA658}"/>
              </a:ext>
            </a:extLst>
          </p:cNvPr>
          <p:cNvSpPr txBox="1"/>
          <p:nvPr/>
        </p:nvSpPr>
        <p:spPr>
          <a:xfrm>
            <a:off x="2226859" y="1905506"/>
            <a:ext cx="7738281" cy="3046988"/>
          </a:xfrm>
          <a:prstGeom prst="rect">
            <a:avLst/>
          </a:prstGeom>
          <a:noFill/>
        </p:spPr>
        <p:txBody>
          <a:bodyPr wrap="square" rtlCol="0">
            <a:spAutoFit/>
          </a:bodyPr>
          <a:lstStyle/>
          <a:p>
            <a:pPr algn="ctr"/>
            <a:r>
              <a:rPr lang="en-US" sz="9600" dirty="0">
                <a:latin typeface="Agency FB" panose="020B0503020202020204" pitchFamily="34" charset="0"/>
              </a:rPr>
              <a:t>LIBRARY OF THE FUNCTION (.h)</a:t>
            </a:r>
          </a:p>
        </p:txBody>
      </p:sp>
    </p:spTree>
    <p:extLst>
      <p:ext uri="{BB962C8B-B14F-4D97-AF65-F5344CB8AC3E}">
        <p14:creationId xmlns:p14="http://schemas.microsoft.com/office/powerpoint/2010/main" val="356919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56EA05-5521-498D-B2FC-011676C015CD}"/>
              </a:ext>
            </a:extLst>
          </p:cNvPr>
          <p:cNvSpPr>
            <a:spLocks noGrp="1"/>
          </p:cNvSpPr>
          <p:nvPr>
            <p:ph type="title"/>
          </p:nvPr>
        </p:nvSpPr>
        <p:spPr>
          <a:xfrm>
            <a:off x="256032" y="1709381"/>
            <a:ext cx="2834640" cy="3439236"/>
          </a:xfrm>
        </p:spPr>
        <p:txBody>
          <a:bodyPr/>
          <a:lstStyle/>
          <a:p>
            <a:r>
              <a:rPr lang="en-US" dirty="0"/>
              <a:t>The first part of this .h file is filled by defining the function that we want to used to use in this program. </a:t>
            </a:r>
          </a:p>
        </p:txBody>
      </p:sp>
      <p:pic>
        <p:nvPicPr>
          <p:cNvPr id="10" name="Picture 9">
            <a:extLst>
              <a:ext uri="{FF2B5EF4-FFF2-40B4-BE49-F238E27FC236}">
                <a16:creationId xmlns:a16="http://schemas.microsoft.com/office/drawing/2014/main" xmlns="" id="{39936CF5-1831-49EE-99ED-F7541F1A8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134" y="377601"/>
            <a:ext cx="6308237" cy="6102797"/>
          </a:xfrm>
          <a:prstGeom prst="rect">
            <a:avLst/>
          </a:prstGeom>
        </p:spPr>
      </p:pic>
    </p:spTree>
    <p:extLst>
      <p:ext uri="{BB962C8B-B14F-4D97-AF65-F5344CB8AC3E}">
        <p14:creationId xmlns:p14="http://schemas.microsoft.com/office/powerpoint/2010/main" val="331203744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261</TotalTime>
  <Words>1142</Words>
  <Application>Microsoft Office PowerPoint</Application>
  <PresentationFormat>Widescreen</PresentationFormat>
  <Paragraphs>49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Agency FB</vt:lpstr>
      <vt:lpstr>Corbel</vt:lpstr>
      <vt:lpstr>Wingdings 2</vt:lpstr>
      <vt:lpstr>Frame</vt:lpstr>
      <vt:lpstr>Calendar in C   -Alfian Nurshadiq (1706018896) -Kevin (1706064694)</vt:lpstr>
      <vt:lpstr>This program is used to show the calendar in which the user can insert, edit, or delete the schedule based on what he/she wants.  When done, the date inserted by the schedule will be highlighted. </vt:lpstr>
      <vt:lpstr>This program use header to divide the file into two part: main program in .c and the library in .h to save the function to be used by the main program</vt:lpstr>
      <vt:lpstr>PowerPoint Presentation</vt:lpstr>
      <vt:lpstr>This part is used to define the current date, month, and year which is provided by the library of time.h. Then, those variable (integer) is converted into string. </vt:lpstr>
      <vt:lpstr>This part is made to be the instruction of this whole program to make it user-friendly. </vt:lpstr>
      <vt:lpstr>This part is used as the option to be chosen by the user: -’N’ is used to view the next month -’ P’ is used to view the previous month -’G’ is used to go to the specific month in the calendar -’S’ is used to show event(s) for a specific date -’I’ is used to insert the new date -’D’ is used to delete the event -’Q’ is used to quit the program </vt:lpstr>
      <vt:lpstr>PowerPoint Presentation</vt:lpstr>
      <vt:lpstr>The first part of this .h file is filled by defining the function that we want to used to use in this program. </vt:lpstr>
      <vt:lpstr>This function is used as the main part to show the calendar when we firstly run the program until we insert or modify the schedule and then quit the program.</vt:lpstr>
      <vt:lpstr>Those function is used inside the function of showCalendar(). The dayofweek() is used to show the day in the week. lastdayofMonth() is used to show the last day of the month which is determined by whether the year is leap or not using is_leap() function. If the year is leap, then the last day in February will be 29. Instead, it will be 28. getMonthName() is used to shot the name of the month.</vt:lpstr>
      <vt:lpstr>printOptions() is only used to print the instruction about how to use the main program by pressing the keyboard.</vt:lpstr>
      <vt:lpstr>The nextMonth() is a function used to show the next month and previousMonth() is used to show the previous. When the calendar show the twelfth month, it will show the next year if the nextMonth() is run. Instead, the calendar will show the previous year if the calendar show the first month when previousMonth() is run.</vt:lpstr>
      <vt:lpstr>gotoDate() is used to go to the specific date based on what the user want. This function will find that date based on the token using the getToken() function.</vt:lpstr>
      <vt:lpstr>This function is used to get the data in database such as ID, date, and the event which separated by semicolon (;) </vt:lpstr>
      <vt:lpstr>The printEvent() function is used to show the event inserted by the user before. Before that, the user is asked to input the date using inputDate() function. </vt:lpstr>
      <vt:lpstr>This function is used inside many other function. This function will check whether the date inputted by the user is valid or not.</vt:lpstr>
      <vt:lpstr>insertEvent() is used to insert the event on the specific date which is determined by the user into the file. Previously, the user is asked to write the event using the inputNewEvent() function.</vt:lpstr>
      <vt:lpstr>This function is used to ask the user to input the event so that it will be saved to the file using the insertEvent() function. </vt:lpstr>
      <vt:lpstr>This function is used to refresh the event list in the memory in order to reflect this change</vt:lpstr>
      <vt:lpstr>After the event is inserted, then the date on the calendar will be highlighted by changing the color of it using the printDate() function. The color is changed using SetColor() function.</vt:lpstr>
      <vt:lpstr>isEventExist() is used in printDate() function to check whether the event of the date that will be highlighted is exist or not. toString() is used to convert the date from integer to string</vt:lpstr>
      <vt:lpstr>SetColor() function is used inside many other function to change the color of the date to highlight it on the calendar showed in the main interface. ClearColor() is used to return the color of the highlighted date into default.</vt:lpstr>
      <vt:lpstr>This function is used to delete the event inserted by the user previously</vt:lpstr>
      <vt:lpstr>Those function is used inside the deleteEvent() function. The function is to check whether the event is exist in the file or not. Then, isNumeric() is used to check whether the ID is numeric or not.</vt:lpstr>
      <vt:lpstr>How it works (Text File)</vt:lpstr>
      <vt:lpstr>How it works (Text File)</vt:lpstr>
      <vt:lpstr>How it works (Structure)</vt:lpstr>
      <vt:lpstr>How it works (Calendar)</vt:lpstr>
      <vt:lpstr>References</vt:lpstr>
      <vt:lpstr>Github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Chow</dc:creator>
  <cp:lastModifiedBy>Alfian Nurshadiq</cp:lastModifiedBy>
  <cp:revision>26</cp:revision>
  <dcterms:created xsi:type="dcterms:W3CDTF">2018-10-25T10:43:39Z</dcterms:created>
  <dcterms:modified xsi:type="dcterms:W3CDTF">2018-10-27T06:31:13Z</dcterms:modified>
</cp:coreProperties>
</file>