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atsi" charset="1" panose="000005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900415" y="3907925"/>
            <a:ext cx="11623485" cy="26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7"/>
              </a:lnSpc>
            </a:pPr>
            <a:r>
              <a:rPr lang="en-US" sz="106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RESERVASI KLINIK KECANTIKAN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0581" y="2621413"/>
            <a:ext cx="15386838" cy="6166756"/>
          </a:xfrm>
          <a:custGeom>
            <a:avLst/>
            <a:gdLst/>
            <a:ahLst/>
            <a:cxnLst/>
            <a:rect r="r" b="b" t="t" l="l"/>
            <a:pathLst>
              <a:path h="6166756" w="15386838">
                <a:moveTo>
                  <a:pt x="0" y="0"/>
                </a:moveTo>
                <a:lnTo>
                  <a:pt x="15386838" y="0"/>
                </a:lnTo>
                <a:lnTo>
                  <a:pt x="15386838" y="6166756"/>
                </a:lnTo>
                <a:lnTo>
                  <a:pt x="0" y="61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722313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LAYANAN KAMI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9346" y="2769537"/>
            <a:ext cx="15409308" cy="6488763"/>
          </a:xfrm>
          <a:custGeom>
            <a:avLst/>
            <a:gdLst/>
            <a:ahLst/>
            <a:cxnLst/>
            <a:rect r="r" b="b" t="t" l="l"/>
            <a:pathLst>
              <a:path h="6488763" w="15409308">
                <a:moveTo>
                  <a:pt x="0" y="0"/>
                </a:moveTo>
                <a:lnTo>
                  <a:pt x="15409308" y="0"/>
                </a:lnTo>
                <a:lnTo>
                  <a:pt x="15409308" y="6488763"/>
                </a:lnTo>
                <a:lnTo>
                  <a:pt x="0" y="648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722313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FORM RESERVASI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505218"/>
            <a:ext cx="16230600" cy="6834604"/>
          </a:xfrm>
          <a:custGeom>
            <a:avLst/>
            <a:gdLst/>
            <a:ahLst/>
            <a:cxnLst/>
            <a:rect r="r" b="b" t="t" l="l"/>
            <a:pathLst>
              <a:path h="6834604" w="16230600">
                <a:moveTo>
                  <a:pt x="0" y="0"/>
                </a:moveTo>
                <a:lnTo>
                  <a:pt x="16230600" y="0"/>
                </a:lnTo>
                <a:lnTo>
                  <a:pt x="16230600" y="6834604"/>
                </a:lnTo>
                <a:lnTo>
                  <a:pt x="0" y="6834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722313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SARAN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Adeline Palmerston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866775"/>
            <a:ext cx="13180039" cy="145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ANGGOTA KELOMPOK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4958" y="3155944"/>
            <a:ext cx="3233624" cy="4099682"/>
          </a:xfrm>
          <a:custGeom>
            <a:avLst/>
            <a:gdLst/>
            <a:ahLst/>
            <a:cxnLst/>
            <a:rect r="r" b="b" t="t" l="l"/>
            <a:pathLst>
              <a:path h="4099682" w="3233624">
                <a:moveTo>
                  <a:pt x="0" y="0"/>
                </a:moveTo>
                <a:lnTo>
                  <a:pt x="3233624" y="0"/>
                </a:lnTo>
                <a:lnTo>
                  <a:pt x="3233624" y="4099682"/>
                </a:lnTo>
                <a:lnTo>
                  <a:pt x="0" y="4099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35534" y="3155944"/>
            <a:ext cx="3576973" cy="4099682"/>
          </a:xfrm>
          <a:custGeom>
            <a:avLst/>
            <a:gdLst/>
            <a:ahLst/>
            <a:cxnLst/>
            <a:rect r="r" b="b" t="t" l="l"/>
            <a:pathLst>
              <a:path h="4099682" w="3576973">
                <a:moveTo>
                  <a:pt x="0" y="0"/>
                </a:moveTo>
                <a:lnTo>
                  <a:pt x="3576973" y="0"/>
                </a:lnTo>
                <a:lnTo>
                  <a:pt x="3576973" y="4099682"/>
                </a:lnTo>
                <a:lnTo>
                  <a:pt x="0" y="4099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28647" y="3155944"/>
            <a:ext cx="3694839" cy="4099682"/>
          </a:xfrm>
          <a:custGeom>
            <a:avLst/>
            <a:gdLst/>
            <a:ahLst/>
            <a:cxnLst/>
            <a:rect r="r" b="b" t="t" l="l"/>
            <a:pathLst>
              <a:path h="4099682" w="3694839">
                <a:moveTo>
                  <a:pt x="0" y="0"/>
                </a:moveTo>
                <a:lnTo>
                  <a:pt x="3694839" y="0"/>
                </a:lnTo>
                <a:lnTo>
                  <a:pt x="3694839" y="4099682"/>
                </a:lnTo>
                <a:lnTo>
                  <a:pt x="0" y="4099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56403" y="3240989"/>
            <a:ext cx="3562991" cy="4014637"/>
          </a:xfrm>
          <a:custGeom>
            <a:avLst/>
            <a:gdLst/>
            <a:ahLst/>
            <a:cxnLst/>
            <a:rect r="r" b="b" t="t" l="l"/>
            <a:pathLst>
              <a:path h="4014637" w="3562991">
                <a:moveTo>
                  <a:pt x="0" y="0"/>
                </a:moveTo>
                <a:lnTo>
                  <a:pt x="3562991" y="0"/>
                </a:lnTo>
                <a:lnTo>
                  <a:pt x="3562991" y="4014637"/>
                </a:lnTo>
                <a:lnTo>
                  <a:pt x="0" y="40146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5260" y="7656902"/>
            <a:ext cx="3833019" cy="10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9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Daffa Nayottama (5230411234)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21389" y="7656902"/>
            <a:ext cx="3833019" cy="10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9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Alfina Dwi R. (5230411288)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07511" y="7656902"/>
            <a:ext cx="3833019" cy="10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9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Nadia Renitasari F. R. (5230411319)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59557" y="7656902"/>
            <a:ext cx="3833019" cy="10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9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Daphne Aisya R.(5230411325)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PENDAHULUAN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987646"/>
            <a:ext cx="8231828" cy="75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5"/>
              </a:lnSpc>
            </a:pPr>
          </a:p>
          <a:p>
            <a:pPr algn="l">
              <a:lnSpc>
                <a:spcPts val="3325"/>
              </a:lnSpc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Aplikasi web untuk Klinik Aurora</a:t>
            </a:r>
          </a:p>
          <a:p>
            <a:pPr algn="l" marL="512831" indent="-256415" lvl="1">
              <a:lnSpc>
                <a:spcPts val="3325"/>
              </a:lnSpc>
              <a:buFont typeface="Arial"/>
              <a:buChar char="•"/>
            </a:pPr>
            <a:r>
              <a:rPr lang="en-US" sz="2375" spc="-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Sistem ini dirancang khusus untuk Klinik Aurora, memberikan akses mudah bagi pasien dan staf untuk melakukan reservasi dan mendapatkan informasi terkait layanan yang tersedia.</a:t>
            </a:r>
          </a:p>
          <a:p>
            <a:pPr algn="l">
              <a:lnSpc>
                <a:spcPts val="3325"/>
              </a:lnSpc>
            </a:pPr>
          </a:p>
          <a:p>
            <a:pPr algn="l">
              <a:lnSpc>
                <a:spcPts val="3325"/>
              </a:lnSpc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Menyediakan layanan reservasi dan informasi</a:t>
            </a:r>
          </a:p>
          <a:p>
            <a:pPr algn="l" marL="512831" indent="-256415" lvl="1">
              <a:lnSpc>
                <a:spcPts val="3325"/>
              </a:lnSpc>
              <a:buFont typeface="Arial"/>
              <a:buChar char="•"/>
            </a:pPr>
            <a:r>
              <a:rPr lang="en-US" sz="2375" spc="-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Aplikasi ini tidak hanya memungkinkan pasien untuk melakukan reservasi, tetapi juga memberikan informasi mendetail tentang layanan yang ditawarkan oleh Klinik Aurora, termasuk jadwal dokter dan jenis perawatan.</a:t>
            </a:r>
          </a:p>
          <a:p>
            <a:pPr algn="l">
              <a:lnSpc>
                <a:spcPts val="3325"/>
              </a:lnSpc>
            </a:pPr>
          </a:p>
          <a:p>
            <a:pPr algn="l">
              <a:lnSpc>
                <a:spcPts val="3325"/>
              </a:lnSpc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Dibangun menggunakan PHP untuk backend</a:t>
            </a:r>
          </a:p>
          <a:p>
            <a:pPr algn="l" marL="512831" indent="-256415" lvl="1">
              <a:lnSpc>
                <a:spcPts val="3325"/>
              </a:lnSpc>
              <a:buFont typeface="Arial"/>
              <a:buChar char="•"/>
            </a:pPr>
            <a:r>
              <a:rPr lang="en-US" sz="2375" spc="-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Backend aplikasi ini menggunakan PHP, salah satu bahasa pemrograman yang populer untuk pengembangan web, yang memastikan kinerja cepat dan efisiensi saat menangani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60528" y="2520549"/>
            <a:ext cx="8231828" cy="673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5"/>
              </a:lnSpc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HTML/CSS</a:t>
            </a: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untuk frontend</a:t>
            </a:r>
          </a:p>
          <a:p>
            <a:pPr algn="l" marL="512831" indent="-256415" lvl="1">
              <a:lnSpc>
                <a:spcPts val="3325"/>
              </a:lnSpc>
              <a:buFont typeface="Arial"/>
              <a:buChar char="•"/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 aplikasi dibangun menggunakan HTML dan CSS, memberikan tampilan yang bersih dan responsif untuk pengguna, sehingga memudahkan navigasi dan interaksi.</a:t>
            </a:r>
          </a:p>
          <a:p>
            <a:pPr algn="l">
              <a:lnSpc>
                <a:spcPts val="3325"/>
              </a:lnSpc>
            </a:pPr>
          </a:p>
          <a:p>
            <a:pPr algn="l">
              <a:lnSpc>
                <a:spcPts val="3325"/>
              </a:lnSpc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</a:t>
            </a: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embahasan file dan fungsinya dalam laporan ini</a:t>
            </a:r>
          </a:p>
          <a:p>
            <a:pPr algn="l" marL="512831" indent="-256415" lvl="1">
              <a:lnSpc>
                <a:spcPts val="3325"/>
              </a:lnSpc>
              <a:buFont typeface="Arial"/>
              <a:buChar char="•"/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Dalam laporan ini, kita akan menganalisis setiap file yang ada dalam sistem, menjelaskan peran dan fungsinya dalam keseluruhan aplikasi, untuk memberikan pemahaman yang lebih baik tentang struktur sistem.</a:t>
            </a:r>
          </a:p>
          <a:p>
            <a:pPr algn="l">
              <a:lnSpc>
                <a:spcPts val="3325"/>
              </a:lnSpc>
            </a:pPr>
          </a:p>
          <a:p>
            <a:pPr algn="l">
              <a:lnSpc>
                <a:spcPts val="3325"/>
              </a:lnSpc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Gambaran umum tentang cara kerja sistem ini</a:t>
            </a:r>
          </a:p>
          <a:p>
            <a:pPr algn="l" marL="512831" indent="-256415" lvl="1">
              <a:lnSpc>
                <a:spcPts val="3325"/>
              </a:lnSpc>
              <a:buFont typeface="Arial"/>
              <a:buChar char="•"/>
            </a:pPr>
            <a:r>
              <a:rPr lang="en-US" sz="2375" spc="-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Laporan ini juga akan menyajikan gambaran umum tentang bagaimana sistem ini beroperasi, menjelaskan alur kerja dari pengguna saat melakukan reservasi hingga mendapatkan informasi yang dibutuhkan.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915855" y="0"/>
            <a:ext cx="1449213" cy="1673225"/>
            <a:chOff x="0" y="0"/>
            <a:chExt cx="70398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3982" cy="812800"/>
            </a:xfrm>
            <a:custGeom>
              <a:avLst/>
              <a:gdLst/>
              <a:ahLst/>
              <a:cxnLst/>
              <a:rect r="r" b="b" t="t" l="l"/>
              <a:pathLst>
                <a:path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59155" y="299611"/>
            <a:ext cx="1562612" cy="95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19298" y="452341"/>
            <a:ext cx="9449404" cy="103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1"/>
              </a:lnSpc>
            </a:pPr>
            <a:r>
              <a:rPr lang="en-US" sz="609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PENJELASAN KODE CSS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1375" y="1635125"/>
            <a:ext cx="13645250" cy="138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2"/>
              </a:lnSpc>
            </a:pPr>
            <a:r>
              <a:rPr lang="en-US" sz="22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styles.css: Pengaturan Tampilan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File ini berisi kode CSS yang digunakan untuk mendesain dan menyusun tampilan aplikasi, memastikan bahwa antarmuka pengguna menarik dan responsif terhadap berbagai perangkat.</a:t>
            </a:r>
          </a:p>
          <a:p>
            <a:pPr algn="ctr">
              <a:lnSpc>
                <a:spcPts val="26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180433"/>
            <a:ext cx="8434192" cy="647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17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Import Google Fonts</a:t>
            </a:r>
          </a:p>
          <a:p>
            <a:pPr algn="l" marL="375527" indent="-187764" lvl="1">
              <a:lnSpc>
                <a:spcPts val="2435"/>
              </a:lnSpc>
              <a:buFont typeface="Arial"/>
              <a:buChar char="•"/>
            </a:pPr>
            <a:r>
              <a:rPr lang="en-US" sz="1739" spc="-1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Menggunakan Google Fonts untuk mengimpor font 'Roboto' yang memiliki berat 400 dan 700. Hal ini meningkatkan estetika dan keterbacaan teks di halaman.</a:t>
            </a:r>
          </a:p>
          <a:p>
            <a:pPr algn="l">
              <a:lnSpc>
                <a:spcPts val="2435"/>
              </a:lnSpc>
            </a:pPr>
          </a:p>
          <a:p>
            <a:pPr algn="l">
              <a:lnSpc>
                <a:spcPts val="2435"/>
              </a:lnSpc>
            </a:pPr>
            <a:r>
              <a:rPr lang="en-US" sz="17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Reset CSS</a:t>
            </a:r>
          </a:p>
          <a:p>
            <a:pPr algn="l" marL="375527" indent="-187764" lvl="1">
              <a:lnSpc>
                <a:spcPts val="2435"/>
              </a:lnSpc>
              <a:buFont typeface="Arial"/>
              <a:buChar char="•"/>
            </a:pPr>
            <a:r>
              <a:rPr lang="en-US" sz="1739" spc="-1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Reset CSS dilakukan dengan menghapus margin dan padding default yang ada pada elemen, serta memastikan box-sizing diatur ke 'border-box'. Ini membantu dalam konsistensi tampilan di semua browser.</a:t>
            </a:r>
          </a:p>
          <a:p>
            <a:pPr algn="l">
              <a:lnSpc>
                <a:spcPts val="2435"/>
              </a:lnSpc>
            </a:pPr>
          </a:p>
          <a:p>
            <a:pPr algn="l">
              <a:lnSpc>
                <a:spcPts val="2435"/>
              </a:lnSpc>
            </a:pPr>
            <a:r>
              <a:rPr lang="en-US" sz="17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Typography</a:t>
            </a:r>
          </a:p>
          <a:p>
            <a:pPr algn="l" marL="375527" indent="-187764" lvl="1">
              <a:lnSpc>
                <a:spcPts val="2435"/>
              </a:lnSpc>
              <a:buFont typeface="Arial"/>
              <a:buChar char="•"/>
            </a:pPr>
            <a:r>
              <a:rPr lang="en-US" sz="1739" spc="-1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Penataan tipografi yang baik dengan penggunaan font 'Roboto', line-height 1.6, dan warna teks #333. Latar belakang diatur ke #FFF0F5 untuk memberikan nuansa yang lembut.</a:t>
            </a:r>
          </a:p>
          <a:p>
            <a:pPr algn="l">
              <a:lnSpc>
                <a:spcPts val="2435"/>
              </a:lnSpc>
            </a:pPr>
          </a:p>
          <a:p>
            <a:pPr algn="l">
              <a:lnSpc>
                <a:spcPts val="2435"/>
              </a:lnSpc>
            </a:pPr>
            <a:r>
              <a:rPr lang="en-US" sz="17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Header Styling</a:t>
            </a:r>
          </a:p>
          <a:p>
            <a:pPr algn="l" marL="375527" indent="-187764" lvl="1">
              <a:lnSpc>
                <a:spcPts val="2435"/>
              </a:lnSpc>
              <a:buFont typeface="Arial"/>
              <a:buChar char="•"/>
            </a:pPr>
            <a:r>
              <a:rPr lang="en-US" sz="1739" spc="-1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Header memiliki latar belakang #FFB6C1 dengan teks putih, memberikan kontras yang baik. Posisi sticky memastikan header tetap terlihat saat menggulir halaman.</a:t>
            </a:r>
          </a:p>
          <a:p>
            <a:pPr algn="l">
              <a:lnSpc>
                <a:spcPts val="2435"/>
              </a:lnSpc>
            </a:pPr>
            <a:r>
              <a:rPr lang="en-US" sz="17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Hero Section</a:t>
            </a:r>
          </a:p>
          <a:p>
            <a:pPr algn="l" marL="375527" indent="-187764" lvl="1">
              <a:lnSpc>
                <a:spcPts val="2435"/>
              </a:lnSpc>
              <a:buFont typeface="Arial"/>
              <a:buChar char="•"/>
            </a:pPr>
            <a:r>
              <a:rPr lang="en-US" sz="1739" spc="-1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Pengaturan untuk tampilan mobile dengan media query, mengubah layout menjadi kolom dan menyesuaikan ukuran elemen untuk layar yang lebih kecil.</a:t>
            </a:r>
          </a:p>
          <a:p>
            <a:pPr algn="l">
              <a:lnSpc>
                <a:spcPts val="243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811052" y="3180433"/>
            <a:ext cx="7610715" cy="566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5"/>
              </a:lnSpc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Mobile Responsiv</a:t>
            </a: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eness</a:t>
            </a:r>
          </a:p>
          <a:p>
            <a:pPr algn="l" marL="383332" indent="-191666" lvl="1">
              <a:lnSpc>
                <a:spcPts val="2485"/>
              </a:lnSpc>
              <a:buFont typeface="Arial"/>
              <a:buChar char="•"/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Bagian hero dirancang dengan latar belakang #f4f4f4, menampilkan teks menarik dan gambar, yang memberikan kesan pertama yang kuat kepada pengunjung.</a:t>
            </a:r>
          </a:p>
          <a:p>
            <a:pPr algn="l">
              <a:lnSpc>
                <a:spcPts val="2485"/>
              </a:lnSpc>
            </a:pPr>
          </a:p>
          <a:p>
            <a:pPr algn="l">
              <a:lnSpc>
                <a:spcPts val="2485"/>
              </a:lnSpc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</a:t>
            </a: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ervice Items</a:t>
            </a:r>
          </a:p>
          <a:p>
            <a:pPr algn="l" marL="383332" indent="-191666" lvl="1">
              <a:lnSpc>
                <a:spcPts val="2485"/>
              </a:lnSpc>
              <a:buFont typeface="Arial"/>
              <a:buChar char="•"/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Menyusun layanan dalam grid dengan efek hover yang memberikan feedback visual kepada pengguna, meningkatkan interaksi.</a:t>
            </a:r>
          </a:p>
          <a:p>
            <a:pPr algn="l">
              <a:lnSpc>
                <a:spcPts val="2485"/>
              </a:lnSpc>
            </a:pPr>
          </a:p>
          <a:p>
            <a:pPr algn="l">
              <a:lnSpc>
                <a:spcPts val="2485"/>
              </a:lnSpc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Notification Boxes</a:t>
            </a:r>
          </a:p>
          <a:p>
            <a:pPr algn="l" marL="383332" indent="-191666" lvl="1">
              <a:lnSpc>
                <a:spcPts val="2485"/>
              </a:lnSpc>
              <a:buFont typeface="Arial"/>
              <a:buChar char="•"/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Kotak notifikasi diberi gaya khusus untuk menampilkan pesan sukses atau error dengan warna yang kontras dan animasi masuk/keluar yang menarik.</a:t>
            </a:r>
          </a:p>
          <a:p>
            <a:pPr algn="l">
              <a:lnSpc>
                <a:spcPts val="2485"/>
              </a:lnSpc>
            </a:pPr>
          </a:p>
          <a:p>
            <a:pPr algn="l">
              <a:lnSpc>
                <a:spcPts val="2485"/>
              </a:lnSpc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Foot</a:t>
            </a: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 Design</a:t>
            </a:r>
          </a:p>
          <a:p>
            <a:pPr algn="l" marL="383332" indent="-191666" lvl="1">
              <a:lnSpc>
                <a:spcPts val="2485"/>
              </a:lnSpc>
              <a:buFont typeface="Arial"/>
              <a:buChar char="•"/>
            </a:pP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Footer dengan latar belakang #FFB6C1 dan teks putih, dirancang agar terlihat mena</a:t>
            </a: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ri</a:t>
            </a:r>
            <a:r>
              <a:rPr lang="en-US" sz="17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 dan mudah dibaca, memberikan informasi kontak yang jelas.</a:t>
            </a:r>
          </a:p>
          <a:p>
            <a:pPr algn="l">
              <a:lnSpc>
                <a:spcPts val="248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12517"/>
            <a:ext cx="6323750" cy="230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db.class.php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Kelas ini bertugas untuk mengelola koneksi ke database MySQL. Properti yang didefinisikan mencakup host, nama database, username, dan password. Metode __construct() digunakan untuk membuat koneksi menggunakan PDO dan menangani kesalahan jika koneksi gagal, sementara metode getConnection() mengembalikan objek koneksi.</a:t>
            </a:r>
          </a:p>
          <a:p>
            <a:pPr algn="l">
              <a:lnSpc>
                <a:spcPts val="2218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52283" y="356247"/>
            <a:ext cx="9080571" cy="102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1"/>
              </a:lnSpc>
            </a:pPr>
            <a:r>
              <a:rPr lang="en-US" sz="597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PENJELASAN KODE PHP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169944"/>
            <a:ext cx="6323750" cy="147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Fungsi Koneksi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Fungsi utama dari kelas Database adalah untuk mengelola koneksi ke database MySQL secara efisien dan aman. Koneksi yang aman penting untuk menjaga integritas dan keamanan data.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837711"/>
            <a:ext cx="6323750" cy="175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Metode __construct()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Metode ini menginisialisasi koneksi ke database. Jika koneksi gagal, kesalahan ditangani dengan menampilkan pesan yang sesuai, sehingga pengembang dapat dengan cepat mengidentifikasi masalah.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781594"/>
            <a:ext cx="6323750" cy="147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index.php - Halaman Utama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File ini bertanggung jawab untuk memulai sesi dan memeriksa apakah pengguna telah login. Jika pengguna belum login, mereka akan diarahkan ke halaman login.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192569" y="1912517"/>
            <a:ext cx="6323750" cy="147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Pengaturan Sesi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Dengan memulai sesi, file index.php dapat melacak status login pengguna. Ini penting untuk memberikan pengalaman pengguna yang aman dan terpersonalisasi.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192569" y="3455404"/>
            <a:ext cx="6323750" cy="147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Struktur Halaman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Halaman ini memiliki struktur HTML yang mendukung navigasi yang jelas, dengan tautan ke berbagai bagian seperti beranda, tentang, layanan, dan tanggapan.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92569" y="4884485"/>
            <a:ext cx="6323750" cy="147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Desain Responsif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Dengan adanya pengaturan viewport, halaman ini dioptimalkan untuk tampil baik di perangkat mobile dan desktop, meningkatkan pengalaman pengguna.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192569" y="6427866"/>
            <a:ext cx="6323750" cy="147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Menu Reservasi</a:t>
            </a:r>
          </a:p>
          <a:p>
            <a:pPr algn="l" marL="342173" indent="-171087" lvl="1">
              <a:lnSpc>
                <a:spcPts val="2218"/>
              </a:lnSpc>
              <a:buFont typeface="Arial"/>
              <a:buChar char="•"/>
            </a:pPr>
            <a:r>
              <a:rPr lang="en-US" sz="1584" spc="-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Terdapat tombol yang mengarahkan pengguna untuk melakukan reservasi, yang merupakan fitur utama dari klinik ini. Ini memudahkan pengguna untuk mengakses layanan yang ditawarkan.</a:t>
            </a:r>
          </a:p>
          <a:p>
            <a:pPr algn="l">
              <a:lnSpc>
                <a:spcPts val="221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76655" y="2893619"/>
            <a:ext cx="13934690" cy="5894550"/>
          </a:xfrm>
          <a:custGeom>
            <a:avLst/>
            <a:gdLst/>
            <a:ahLst/>
            <a:cxnLst/>
            <a:rect r="r" b="b" t="t" l="l"/>
            <a:pathLst>
              <a:path h="5894550" w="13934690">
                <a:moveTo>
                  <a:pt x="0" y="0"/>
                </a:moveTo>
                <a:lnTo>
                  <a:pt x="13934690" y="0"/>
                </a:lnTo>
                <a:lnTo>
                  <a:pt x="13934690" y="5894550"/>
                </a:lnTo>
                <a:lnTo>
                  <a:pt x="0" y="589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569" r="0" b="-833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1292004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FORM REGISTRASI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11763" y="3123557"/>
            <a:ext cx="14464475" cy="5664613"/>
          </a:xfrm>
          <a:custGeom>
            <a:avLst/>
            <a:gdLst/>
            <a:ahLst/>
            <a:cxnLst/>
            <a:rect r="r" b="b" t="t" l="l"/>
            <a:pathLst>
              <a:path h="5664613" w="14464475">
                <a:moveTo>
                  <a:pt x="0" y="0"/>
                </a:moveTo>
                <a:lnTo>
                  <a:pt x="14464474" y="0"/>
                </a:lnTo>
                <a:lnTo>
                  <a:pt x="14464474" y="5664612"/>
                </a:lnTo>
                <a:lnTo>
                  <a:pt x="0" y="5664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948" r="0" b="-1961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1292004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FORM LOGIN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78692" y="3168971"/>
            <a:ext cx="12530617" cy="5619198"/>
          </a:xfrm>
          <a:custGeom>
            <a:avLst/>
            <a:gdLst/>
            <a:ahLst/>
            <a:cxnLst/>
            <a:rect r="r" b="b" t="t" l="l"/>
            <a:pathLst>
              <a:path h="5619198" w="12530617">
                <a:moveTo>
                  <a:pt x="0" y="0"/>
                </a:moveTo>
                <a:lnTo>
                  <a:pt x="12530616" y="0"/>
                </a:lnTo>
                <a:lnTo>
                  <a:pt x="12530616" y="5619198"/>
                </a:lnTo>
                <a:lnTo>
                  <a:pt x="0" y="5619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1292004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DASHBOARD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9281" y="3031180"/>
            <a:ext cx="15061181" cy="4647786"/>
          </a:xfrm>
          <a:custGeom>
            <a:avLst/>
            <a:gdLst/>
            <a:ahLst/>
            <a:cxnLst/>
            <a:rect r="r" b="b" t="t" l="l"/>
            <a:pathLst>
              <a:path h="4647786" w="15061181">
                <a:moveTo>
                  <a:pt x="0" y="0"/>
                </a:moveTo>
                <a:lnTo>
                  <a:pt x="15061180" y="0"/>
                </a:lnTo>
                <a:lnTo>
                  <a:pt x="15061180" y="4647786"/>
                </a:lnTo>
                <a:lnTo>
                  <a:pt x="0" y="4647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32398" y="1101018"/>
            <a:ext cx="13623203" cy="10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5"/>
              </a:lnSpc>
            </a:pPr>
            <a:r>
              <a:rPr lang="en-US" sz="60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TAMPILAN WEBSITE : TENTANG KAMI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DAGaXJSop7o</dc:identifier>
  <dcterms:modified xsi:type="dcterms:W3CDTF">2011-08-01T06:04:30Z</dcterms:modified>
  <cp:revision>1</cp:revision>
  <dc:title>Thesis defense</dc:title>
</cp:coreProperties>
</file>