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A105-502A-5CF8-F60B-F93AE7F1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3D304-5620-EDE4-2954-6B7C429C5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7DE7-5780-2C1B-6E94-730956C4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F6F5-10F6-ACCA-FCF2-B49801F2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EEE7-A2E1-56F5-7E0A-5B2A4014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674D-59B0-13F0-C99B-0276840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A51E3-5034-6A6C-C2E7-4D8DFECC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B341-E4A5-107E-AC7F-9C41DA15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13C7-0421-5C3C-809C-F66C4FBB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6BC3-B9B3-43D5-A6EF-252B5BA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9F8A8-B40B-AB97-CF2C-6427342D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073F-BDC3-F035-6434-7A1D945A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7100-D98F-83D0-A94E-98657879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5D6E-AA14-C87B-4675-EA2C70B8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447-ABBD-913B-0182-786E0727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1FEF-939F-3734-B714-5F5F087D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F65A-9706-183C-F0A1-0AE94831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5B0F-BDEA-39B1-D132-2AA2617D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B2D-2D17-11F7-2912-FF96B456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DD58-D927-594B-2829-A8C85504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CA5-9BAF-D360-A705-4DCCEE5F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3AAC-A4CD-6562-30C7-2C823B71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4C46-647A-6FA1-208D-C2E45907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C104-AF39-054D-710F-A026EAC0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3A73-86FE-1048-297B-DC594B1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080-2B54-5742-4951-62A05ECE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B3FC-5BF2-B865-0B8B-97D5EF487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2BC7-5414-2D51-254B-24F5151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2C6E-790A-2C86-CCF9-70C9C590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F7AA-E632-30DA-1227-C3B0FCC0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3BE15-02CF-1DA9-F254-D5C53771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B322-EE42-CA6C-C905-7120DCC5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3E7E-C07E-E9B6-AE19-9C7D9026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83A5-4EF1-A67C-9F49-4513EF10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F086-6FF1-B044-689E-E467BEBA3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5657C-ACAE-1A21-3124-94AC394C0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D5A6E-6300-3F39-D13E-3AD34856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48648-640F-E9EC-D561-561799A2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C7F92-F300-ACF2-5B48-5BF7193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F7C2-3BDA-9F38-8854-E5999118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A3D0D-916A-AB04-1D52-EE8D965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48B3-C533-EA13-033E-6162CEED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6A8D-F50A-B456-C86C-104542F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E3282-7DEF-6160-8198-70DA9B67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10CAD-E50A-C290-AF42-2831109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60EC-3E75-1B9A-9CE2-2D979EC3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F9D0-8398-819C-8F8F-CD81D6DF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C005-1D77-44AF-91F8-7280D8D8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35F7C-7028-F46A-A62F-044265DA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9CFF-7BAB-A767-9385-9917F851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CC66-A6CF-B4D1-B005-7E03397C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19C3-840B-11E8-FD57-B2671AB7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578B-43EC-6338-D5D8-E3FCBC86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18BB1-6B7C-3B92-1C9D-E2C067CA1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FB5E-4965-52A0-6FC5-60BA9ABC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958EC-2060-4887-FB43-812989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B5827-31AA-1D6F-7284-A9029DD3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87D2-CC63-832C-059A-086B9FCA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DD4A7-C393-F7AE-67FF-3D2BF169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A46B-B45A-1ADC-6010-D0410FC4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6E23-1710-2DFC-0779-83CD7B2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9824D-144C-4FA2-8A6A-6D82967D2E3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C315-B023-EC85-ABAD-39F3D59C8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771E-F919-61C1-E7A7-C28C90EB7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9AC63-FC86-4153-BB8F-3016D5DC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BDFE2-726C-9E76-48D1-253C5A8B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918028"/>
            <a:ext cx="9144000" cy="998992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44A96F-4E6D-BD8C-02BE-4B0343201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7020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Klasifikasi</a:t>
            </a:r>
            <a:r>
              <a:rPr lang="en-US" dirty="0"/>
              <a:t> digit MNIST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digit tulisan </a:t>
            </a:r>
            <a:r>
              <a:rPr lang="en-US" dirty="0" err="1"/>
              <a:t>tangan</a:t>
            </a:r>
            <a:r>
              <a:rPr lang="en-US" dirty="0"/>
              <a:t> (0-9)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label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. Dataset MNIST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 28x28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tulisan </a:t>
            </a:r>
            <a:r>
              <a:rPr lang="en-US" dirty="0" err="1"/>
              <a:t>tangan</a:t>
            </a:r>
            <a:r>
              <a:rPr lang="en-US" dirty="0"/>
              <a:t>,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dataset "Hello World"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dan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EF1A2-282C-64E5-818C-42BE00250D4B}"/>
              </a:ext>
            </a:extLst>
          </p:cNvPr>
          <p:cNvSpPr txBox="1"/>
          <p:nvPr/>
        </p:nvSpPr>
        <p:spPr>
          <a:xfrm>
            <a:off x="1886857" y="3572782"/>
            <a:ext cx="878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Klasifikasi</a:t>
            </a:r>
            <a:r>
              <a:rPr lang="en-US" sz="2400" dirty="0"/>
              <a:t> digit MNIST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, dan </a:t>
            </a:r>
            <a:r>
              <a:rPr lang="en-US" sz="2400" dirty="0" err="1"/>
              <a:t>banyak</a:t>
            </a:r>
            <a:r>
              <a:rPr lang="en-US" sz="2400" dirty="0"/>
              <a:t> model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pada dataset </a:t>
            </a:r>
            <a:r>
              <a:rPr lang="en-US" sz="2400" dirty="0" err="1"/>
              <a:t>pengujian</a:t>
            </a:r>
            <a:r>
              <a:rPr lang="en-US" sz="2400" dirty="0"/>
              <a:t>.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yang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pembelajaran</a:t>
            </a:r>
            <a:r>
              <a:rPr lang="en-US" sz="2400" dirty="0"/>
              <a:t> </a:t>
            </a:r>
            <a:r>
              <a:rPr lang="en-US" sz="2400" dirty="0" err="1"/>
              <a:t>mendalam</a:t>
            </a:r>
            <a:r>
              <a:rPr lang="en-US" sz="2400" dirty="0"/>
              <a:t> dan </a:t>
            </a:r>
            <a:r>
              <a:rPr lang="en-US" sz="2400" dirty="0" err="1"/>
              <a:t>visi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9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42C-9A73-A714-5F06-5C98A842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2225-1F90-3060-9CA1-70A0D8B8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6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MNIST Digit Classification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1. </a:t>
            </a:r>
            <a:r>
              <a:rPr lang="en-US" sz="2000" dirty="0" err="1"/>
              <a:t>Pengenalan</a:t>
            </a:r>
            <a:r>
              <a:rPr lang="en-US" sz="2000" dirty="0"/>
              <a:t> Pola: </a:t>
            </a:r>
            <a:r>
              <a:rPr lang="en-US" sz="2000" dirty="0" err="1"/>
              <a:t>Mengembangkan</a:t>
            </a:r>
            <a:r>
              <a:rPr lang="en-US" sz="2000" dirty="0"/>
              <a:t> model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mengenali</a:t>
            </a:r>
            <a:r>
              <a:rPr lang="en-US" sz="2000" dirty="0"/>
              <a:t> dan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data </a:t>
            </a:r>
            <a:r>
              <a:rPr lang="en-US" sz="2000" dirty="0" err="1"/>
              <a:t>gambar</a:t>
            </a:r>
            <a:r>
              <a:rPr lang="en-US" sz="2000" dirty="0"/>
              <a:t>, </a:t>
            </a:r>
            <a:r>
              <a:rPr lang="en-US" sz="2000" dirty="0" err="1"/>
              <a:t>khususnya</a:t>
            </a:r>
            <a:r>
              <a:rPr lang="en-US" sz="2000" dirty="0"/>
              <a:t> digit tulisan </a:t>
            </a:r>
            <a:r>
              <a:rPr lang="en-US" sz="2000" dirty="0" err="1"/>
              <a:t>tangan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2. </a:t>
            </a:r>
            <a:r>
              <a:rPr lang="en-US" sz="2000" dirty="0" err="1"/>
              <a:t>Klasifikasi</a:t>
            </a:r>
            <a:r>
              <a:rPr lang="en-US" sz="2000" dirty="0"/>
              <a:t> Gambar: </a:t>
            </a:r>
            <a:r>
              <a:rPr lang="en-US" sz="2000" dirty="0" err="1"/>
              <a:t>Melatih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mengklasifikasikan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digit tulisan </a:t>
            </a:r>
            <a:r>
              <a:rPr lang="en-US" sz="2000" dirty="0" err="1"/>
              <a:t>tangan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 (0 </a:t>
            </a:r>
            <a:r>
              <a:rPr lang="en-US" sz="2000" dirty="0" err="1"/>
              <a:t>hingga</a:t>
            </a:r>
            <a:r>
              <a:rPr lang="en-US" sz="2000" dirty="0"/>
              <a:t> 9).</a:t>
            </a:r>
          </a:p>
          <a:p>
            <a:pPr algn="just"/>
            <a:r>
              <a:rPr lang="en-US" sz="2000" dirty="0"/>
              <a:t>3. Benchmark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: </a:t>
            </a:r>
            <a:r>
              <a:rPr lang="en-US" sz="2000" dirty="0" err="1"/>
              <a:t>Menyediakan</a:t>
            </a:r>
            <a:r>
              <a:rPr lang="en-US" sz="2000" dirty="0"/>
              <a:t> dataset </a:t>
            </a:r>
            <a:r>
              <a:rPr lang="en-US" sz="2000" dirty="0" err="1"/>
              <a:t>standar</a:t>
            </a:r>
            <a:r>
              <a:rPr lang="en-US" sz="2000" dirty="0"/>
              <a:t> dan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mengevaluasi</a:t>
            </a:r>
            <a:r>
              <a:rPr lang="en-US" sz="2000" dirty="0"/>
              <a:t>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dan model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4. </a:t>
            </a:r>
            <a:r>
              <a:rPr lang="en-US" sz="2000" dirty="0" err="1"/>
              <a:t>Penelitian</a:t>
            </a:r>
            <a:r>
              <a:rPr lang="en-US" sz="2000" dirty="0"/>
              <a:t> dan Pendidikan: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dan </a:t>
            </a:r>
            <a:r>
              <a:rPr lang="en-US" sz="2000" dirty="0" err="1"/>
              <a:t>bereksperimen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mesin</a:t>
            </a:r>
            <a:r>
              <a:rPr lang="en-US" sz="2000" dirty="0"/>
              <a:t> dan </a:t>
            </a:r>
            <a:r>
              <a:rPr lang="en-US" sz="2000" dirty="0" err="1"/>
              <a:t>visi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</a:t>
            </a:r>
            <a:r>
              <a:rPr lang="en-US" sz="2000" dirty="0" err="1"/>
              <a:t>khususnya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konteks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Singkatnya</a:t>
            </a:r>
            <a:r>
              <a:rPr lang="en-US" sz="2000" dirty="0"/>
              <a:t>, MNIST Digit Classification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model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andal</a:t>
            </a:r>
            <a:r>
              <a:rPr lang="en-US" sz="2000" dirty="0"/>
              <a:t> "</a:t>
            </a:r>
            <a:r>
              <a:rPr lang="en-US" sz="2000" dirty="0" err="1"/>
              <a:t>membaca</a:t>
            </a:r>
            <a:r>
              <a:rPr lang="en-US" sz="2000" dirty="0"/>
              <a:t>" dan </a:t>
            </a:r>
            <a:r>
              <a:rPr lang="en-US" sz="2000" dirty="0" err="1"/>
              <a:t>menafsirkan</a:t>
            </a:r>
            <a:r>
              <a:rPr lang="en-US" sz="2000" dirty="0"/>
              <a:t> digit tulisan </a:t>
            </a:r>
            <a:r>
              <a:rPr lang="en-US" sz="2000" dirty="0" err="1"/>
              <a:t>tangan</a:t>
            </a:r>
            <a:r>
              <a:rPr lang="en-US" sz="2000" dirty="0"/>
              <a:t>,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pengenalan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optik</a:t>
            </a:r>
            <a:r>
              <a:rPr lang="en-US" sz="2000" dirty="0"/>
              <a:t>,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, dan 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7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F225-4261-5E14-5F25-6E3C8E86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14C-0D58-382B-0D89-39B020BE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MNIST (Modified National Institute of Standards and Technology) </a:t>
            </a:r>
            <a:r>
              <a:rPr lang="en-US" dirty="0" err="1"/>
              <a:t>adalah</a:t>
            </a:r>
            <a:r>
              <a:rPr lang="en-US" dirty="0"/>
              <a:t> dataset </a:t>
            </a:r>
            <a:r>
              <a:rPr lang="en-US" dirty="0" err="1"/>
              <a:t>gambar</a:t>
            </a:r>
            <a:r>
              <a:rPr lang="en-US" dirty="0"/>
              <a:t> digit tulisan </a:t>
            </a:r>
            <a:r>
              <a:rPr lang="en-US" dirty="0" err="1"/>
              <a:t>tangan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dan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berisi:60.000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algn="just"/>
            <a:r>
              <a:rPr lang="en-US" dirty="0"/>
              <a:t>10.000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pPr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28x28 </a:t>
            </a:r>
            <a:r>
              <a:rPr lang="en-US" dirty="0" err="1"/>
              <a:t>piksel</a:t>
            </a:r>
            <a:r>
              <a:rPr lang="en-US" dirty="0"/>
              <a:t> dan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,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digit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hingga</a:t>
            </a:r>
            <a:r>
              <a:rPr lang="en-US" dirty="0"/>
              <a:t> 9.</a:t>
            </a:r>
          </a:p>
          <a:p>
            <a:pPr marL="0" indent="0" algn="just">
              <a:buNone/>
            </a:pPr>
            <a:r>
              <a:rPr lang="en-US" dirty="0"/>
              <a:t>MNIST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dataset "Hello World"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Klasifikasi</a:t>
            </a:r>
            <a:r>
              <a:rPr lang="en-US" dirty="0"/>
              <a:t> Gambar: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digit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Pengenalan</a:t>
            </a:r>
            <a:r>
              <a:rPr lang="en-US" dirty="0"/>
              <a:t> Pola: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dan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tulisan </a:t>
            </a:r>
            <a:r>
              <a:rPr lang="en-US" dirty="0" err="1"/>
              <a:t>tangan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: </a:t>
            </a:r>
            <a:r>
              <a:rPr lang="en-US" dirty="0" err="1"/>
              <a:t>Bereksperimen</a:t>
            </a:r>
            <a:r>
              <a:rPr lang="en-US" dirty="0"/>
              <a:t> dan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MNIST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dan </a:t>
            </a:r>
            <a:r>
              <a:rPr lang="en-US" dirty="0" err="1"/>
              <a:t>pemula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dan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1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BC87-94B1-5CA9-6798-F3B1140B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14DE-170B-9818-3CD5-1EE97B81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CNN, </a:t>
            </a:r>
            <a:r>
              <a:rPr lang="en-US" dirty="0" err="1"/>
              <a:t>atau</a:t>
            </a:r>
            <a:r>
              <a:rPr lang="en-US" dirty="0"/>
              <a:t> Convolutional Neural Network (</a:t>
            </a:r>
            <a:r>
              <a:rPr lang="en-US" dirty="0" err="1"/>
              <a:t>Jaringan</a:t>
            </a:r>
            <a:r>
              <a:rPr lang="en-US" dirty="0"/>
              <a:t> Saraf </a:t>
            </a:r>
            <a:r>
              <a:rPr lang="en-US" dirty="0" err="1"/>
              <a:t>Konvolusional</a:t>
            </a:r>
            <a:r>
              <a:rPr lang="en-US" dirty="0"/>
              <a:t>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neural network yang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berstruktur</a:t>
            </a:r>
            <a:r>
              <a:rPr lang="en-US" dirty="0"/>
              <a:t> grid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CNN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dan lain-lain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EE04-CB05-B997-4870-AF08D1D8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5300"/>
            <a:ext cx="11144250" cy="56864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100" dirty="0" err="1"/>
              <a:t>Tentu</a:t>
            </a:r>
            <a:r>
              <a:rPr lang="en-US" sz="1100" dirty="0"/>
              <a:t>, </a:t>
            </a:r>
            <a:r>
              <a:rPr lang="en-US" sz="1100" dirty="0" err="1"/>
              <a:t>berikut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penjelasan</a:t>
            </a:r>
            <a:r>
              <a:rPr lang="en-US" sz="1100" dirty="0"/>
              <a:t> </a:t>
            </a:r>
            <a:r>
              <a:rPr lang="en-US" sz="1100" dirty="0" err="1"/>
              <a:t>singkat</a:t>
            </a:r>
            <a:r>
              <a:rPr lang="en-US" sz="1100" dirty="0"/>
              <a:t> </a:t>
            </a:r>
            <a:r>
              <a:rPr lang="en-US" sz="1100" dirty="0" err="1"/>
              <a:t>tentang</a:t>
            </a:r>
            <a:r>
              <a:rPr lang="en-US" sz="1100" dirty="0"/>
              <a:t> </a:t>
            </a:r>
            <a:r>
              <a:rPr lang="en-US" sz="1100" dirty="0" err="1"/>
              <a:t>komponen</a:t>
            </a:r>
            <a:r>
              <a:rPr lang="en-US" sz="1100" dirty="0"/>
              <a:t> </a:t>
            </a:r>
            <a:r>
              <a:rPr lang="en-US" sz="1100" dirty="0" err="1"/>
              <a:t>utama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Convolutional Neural Network (CNN)</a:t>
            </a:r>
          </a:p>
          <a:p>
            <a:pPr marL="0" indent="0" algn="just">
              <a:buNone/>
            </a:pPr>
            <a:r>
              <a:rPr lang="en-US" sz="1100" dirty="0"/>
              <a:t>1. Convolutional Layers (</a:t>
            </a:r>
            <a:r>
              <a:rPr lang="en-US" sz="1100" dirty="0" err="1"/>
              <a:t>Lapisan</a:t>
            </a:r>
            <a:r>
              <a:rPr lang="en-US" sz="1100" dirty="0"/>
              <a:t> </a:t>
            </a:r>
            <a:r>
              <a:rPr lang="en-US" sz="1100" dirty="0" err="1"/>
              <a:t>Konvolusi</a:t>
            </a:r>
            <a:r>
              <a:rPr lang="en-US" sz="1100" dirty="0"/>
              <a:t>):</a:t>
            </a:r>
          </a:p>
          <a:p>
            <a:pPr marL="0" indent="0" algn="just">
              <a:buNone/>
            </a:pPr>
            <a:r>
              <a:rPr lang="en-US" sz="1100" dirty="0" err="1"/>
              <a:t>Fungsi</a:t>
            </a:r>
            <a:r>
              <a:rPr lang="en-US" sz="1100" dirty="0"/>
              <a:t>: </a:t>
            </a:r>
            <a:r>
              <a:rPr lang="en-US" sz="1100" dirty="0" err="1"/>
              <a:t>Menggunakan</a:t>
            </a:r>
            <a:r>
              <a:rPr lang="en-US" sz="1100" dirty="0"/>
              <a:t> filter </a:t>
            </a:r>
            <a:r>
              <a:rPr lang="en-US" sz="1100" dirty="0" err="1"/>
              <a:t>kecil</a:t>
            </a:r>
            <a:r>
              <a:rPr lang="en-US" sz="1100" dirty="0"/>
              <a:t> yang </a:t>
            </a:r>
            <a:r>
              <a:rPr lang="en-US" sz="1100" dirty="0" err="1"/>
              <a:t>bergerak</a:t>
            </a:r>
            <a:r>
              <a:rPr lang="en-US" sz="1100" dirty="0"/>
              <a:t> di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gambar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mengekstraksi</a:t>
            </a:r>
            <a:r>
              <a:rPr lang="en-US" sz="1100" dirty="0"/>
              <a:t> </a:t>
            </a:r>
            <a:r>
              <a:rPr lang="en-US" sz="1100" dirty="0" err="1"/>
              <a:t>fitur-fitur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tepi</a:t>
            </a:r>
            <a:r>
              <a:rPr lang="en-US" sz="1100" dirty="0"/>
              <a:t> dan </a:t>
            </a:r>
            <a:r>
              <a:rPr lang="en-US" sz="1100" dirty="0" err="1"/>
              <a:t>tekstur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dirty="0"/>
              <a:t> </a:t>
            </a:r>
            <a:r>
              <a:rPr lang="en-US" sz="1100" dirty="0" err="1"/>
              <a:t>Tujuan</a:t>
            </a:r>
            <a:r>
              <a:rPr lang="en-US" sz="1100" dirty="0"/>
              <a:t>: </a:t>
            </a:r>
            <a:r>
              <a:rPr lang="en-US" sz="1100" dirty="0" err="1"/>
              <a:t>Membentuk</a:t>
            </a:r>
            <a:r>
              <a:rPr lang="en-US" sz="1100" dirty="0"/>
              <a:t> </a:t>
            </a:r>
            <a:r>
              <a:rPr lang="en-US" sz="1100" dirty="0" err="1"/>
              <a:t>peta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yang </a:t>
            </a:r>
            <a:r>
              <a:rPr lang="en-US" sz="1100" dirty="0" err="1"/>
              <a:t>menyoroti</a:t>
            </a:r>
            <a:r>
              <a:rPr lang="en-US" sz="1100" dirty="0"/>
              <a:t> </a:t>
            </a:r>
            <a:r>
              <a:rPr lang="en-US" sz="1100" dirty="0" err="1"/>
              <a:t>pola</a:t>
            </a:r>
            <a:r>
              <a:rPr lang="en-US" sz="1100" dirty="0"/>
              <a:t> </a:t>
            </a:r>
            <a:r>
              <a:rPr lang="en-US" sz="1100" dirty="0" err="1"/>
              <a:t>penting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gambar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100" dirty="0"/>
              <a:t>2. Pooling Layers (</a:t>
            </a:r>
            <a:r>
              <a:rPr lang="en-US" sz="1100" dirty="0" err="1"/>
              <a:t>Lapisan</a:t>
            </a:r>
            <a:r>
              <a:rPr lang="en-US" sz="1100" dirty="0"/>
              <a:t> </a:t>
            </a:r>
            <a:r>
              <a:rPr lang="en-US" sz="1100" dirty="0" err="1"/>
              <a:t>Penggabungan</a:t>
            </a:r>
            <a:r>
              <a:rPr lang="en-US" sz="1100" dirty="0"/>
              <a:t>):</a:t>
            </a:r>
          </a:p>
          <a:p>
            <a:pPr marL="0" indent="0" algn="just">
              <a:buNone/>
            </a:pPr>
            <a:r>
              <a:rPr lang="en-US" sz="1100" dirty="0" err="1"/>
              <a:t>Fungsi</a:t>
            </a:r>
            <a:r>
              <a:rPr lang="en-US" sz="1100" dirty="0"/>
              <a:t>: </a:t>
            </a:r>
            <a:r>
              <a:rPr lang="en-US" sz="1100" dirty="0" err="1"/>
              <a:t>Mereduksi</a:t>
            </a:r>
            <a:r>
              <a:rPr lang="en-US" sz="1100" dirty="0"/>
              <a:t> </a:t>
            </a:r>
            <a:r>
              <a:rPr lang="en-US" sz="1100" dirty="0" err="1"/>
              <a:t>dimensi</a:t>
            </a:r>
            <a:r>
              <a:rPr lang="en-US" sz="1100" dirty="0"/>
              <a:t> </a:t>
            </a:r>
            <a:r>
              <a:rPr lang="en-US" sz="1100" dirty="0" err="1"/>
              <a:t>spasial</a:t>
            </a:r>
            <a:r>
              <a:rPr lang="en-US" sz="1100" dirty="0"/>
              <a:t> </a:t>
            </a:r>
            <a:r>
              <a:rPr lang="en-US" sz="1100" dirty="0" err="1"/>
              <a:t>peta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menggabungkan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area </a:t>
            </a:r>
            <a:r>
              <a:rPr lang="en-US" sz="1100" dirty="0" err="1"/>
              <a:t>lokal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dirty="0" err="1"/>
              <a:t>Tujuan</a:t>
            </a:r>
            <a:r>
              <a:rPr lang="en-US" sz="1100" dirty="0"/>
              <a:t>: </a:t>
            </a:r>
            <a:r>
              <a:rPr lang="en-US" sz="1100" dirty="0" err="1"/>
              <a:t>Mengurangi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parameter dan </a:t>
            </a:r>
            <a:r>
              <a:rPr lang="en-US" sz="1100" dirty="0" err="1"/>
              <a:t>menghindari</a:t>
            </a:r>
            <a:r>
              <a:rPr lang="en-US" sz="1100" dirty="0"/>
              <a:t> overfitting.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100" dirty="0"/>
              <a:t>3. Activation Functions (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Aktivasi</a:t>
            </a:r>
            <a:r>
              <a:rPr lang="en-US" sz="1100" dirty="0"/>
              <a:t>):</a:t>
            </a:r>
          </a:p>
          <a:p>
            <a:pPr marL="0" indent="0" algn="just">
              <a:buNone/>
            </a:pPr>
            <a:r>
              <a:rPr lang="en-US" sz="1100" dirty="0" err="1"/>
              <a:t>Fungsi</a:t>
            </a:r>
            <a:r>
              <a:rPr lang="en-US" sz="1100" dirty="0"/>
              <a:t>: </a:t>
            </a:r>
            <a:r>
              <a:rPr lang="en-US" sz="1100" dirty="0" err="1"/>
              <a:t>Menambahkan</a:t>
            </a:r>
            <a:r>
              <a:rPr lang="en-US" sz="1100" dirty="0"/>
              <a:t> non-</a:t>
            </a:r>
            <a:r>
              <a:rPr lang="en-US" sz="1100" dirty="0" err="1"/>
              <a:t>linearitas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jaringan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mengaktifkan</a:t>
            </a:r>
            <a:r>
              <a:rPr lang="en-US" sz="1100" dirty="0"/>
              <a:t> neuron.</a:t>
            </a:r>
          </a:p>
          <a:p>
            <a:pPr marL="0" indent="0" algn="just">
              <a:buNone/>
            </a:pPr>
            <a:r>
              <a:rPr lang="en-US" sz="1100" dirty="0" err="1"/>
              <a:t>Tujuan</a:t>
            </a:r>
            <a:r>
              <a:rPr lang="en-US" sz="1100" dirty="0"/>
              <a:t>: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jaringan</a:t>
            </a:r>
            <a:r>
              <a:rPr lang="en-US" sz="1100" dirty="0"/>
              <a:t> </a:t>
            </a:r>
            <a:r>
              <a:rPr lang="en-US" sz="1100" dirty="0" err="1"/>
              <a:t>mempelajari</a:t>
            </a:r>
            <a:r>
              <a:rPr lang="en-US" sz="1100" dirty="0"/>
              <a:t> </a:t>
            </a:r>
            <a:r>
              <a:rPr lang="en-US" sz="1100" dirty="0" err="1"/>
              <a:t>representasi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kompleks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data input.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100" dirty="0"/>
              <a:t>4. Fully Connected Layers (</a:t>
            </a:r>
            <a:r>
              <a:rPr lang="en-US" sz="1100" dirty="0" err="1"/>
              <a:t>Lapisan</a:t>
            </a:r>
            <a:r>
              <a:rPr lang="en-US" sz="1100" dirty="0"/>
              <a:t> </a:t>
            </a:r>
            <a:r>
              <a:rPr lang="en-US" sz="1100" dirty="0" err="1"/>
              <a:t>Terhubung</a:t>
            </a:r>
            <a:r>
              <a:rPr lang="en-US" sz="1100" dirty="0"/>
              <a:t> </a:t>
            </a:r>
            <a:r>
              <a:rPr lang="en-US" sz="1100" dirty="0" err="1"/>
              <a:t>Penuh</a:t>
            </a:r>
            <a:r>
              <a:rPr lang="en-US" sz="1100" dirty="0"/>
              <a:t>):</a:t>
            </a:r>
          </a:p>
          <a:p>
            <a:pPr marL="0" indent="0" algn="just">
              <a:buNone/>
            </a:pPr>
            <a:r>
              <a:rPr lang="en-US" sz="1100" dirty="0" err="1"/>
              <a:t>Fungsi</a:t>
            </a:r>
            <a:r>
              <a:rPr lang="en-US" sz="1100" dirty="0"/>
              <a:t>: </a:t>
            </a:r>
            <a:r>
              <a:rPr lang="en-US" sz="1100" dirty="0" err="1"/>
              <a:t>Menghubungkan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lapisan-lapisan</a:t>
            </a:r>
            <a:r>
              <a:rPr lang="en-US" sz="1100" dirty="0"/>
              <a:t> </a:t>
            </a:r>
            <a:r>
              <a:rPr lang="en-US" sz="1100" dirty="0" err="1"/>
              <a:t>sebelumnya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menghasilkan</a:t>
            </a:r>
            <a:r>
              <a:rPr lang="en-US" sz="1100" dirty="0"/>
              <a:t> output yang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tugas</a:t>
            </a:r>
            <a:r>
              <a:rPr lang="en-US" sz="1100" dirty="0"/>
              <a:t> yang </a:t>
            </a:r>
            <a:r>
              <a:rPr lang="en-US" sz="1100" dirty="0" err="1"/>
              <a:t>dilakukan</a:t>
            </a:r>
            <a:r>
              <a:rPr lang="en-US" sz="1100" dirty="0"/>
              <a:t> (</a:t>
            </a:r>
            <a:r>
              <a:rPr lang="en-US" sz="1100" dirty="0" err="1"/>
              <a:t>misalnya</a:t>
            </a:r>
            <a:r>
              <a:rPr lang="en-US" sz="1100" dirty="0"/>
              <a:t>, </a:t>
            </a:r>
            <a:r>
              <a:rPr lang="en-US" sz="1100" dirty="0" err="1"/>
              <a:t>klasifikasi</a:t>
            </a:r>
            <a:r>
              <a:rPr lang="en-US" sz="1100" dirty="0"/>
              <a:t>).</a:t>
            </a:r>
          </a:p>
          <a:p>
            <a:pPr marL="0" indent="0" algn="just">
              <a:buNone/>
            </a:pPr>
            <a:r>
              <a:rPr lang="en-US" sz="1100" dirty="0" err="1"/>
              <a:t>Tujuan</a:t>
            </a:r>
            <a:r>
              <a:rPr lang="en-US" sz="1100" dirty="0"/>
              <a:t>: </a:t>
            </a:r>
            <a:r>
              <a:rPr lang="en-US" sz="1100" dirty="0" err="1"/>
              <a:t>Menerjemahkan</a:t>
            </a:r>
            <a:r>
              <a:rPr lang="en-US" sz="1100" dirty="0"/>
              <a:t> </a:t>
            </a:r>
            <a:r>
              <a:rPr lang="en-US" sz="1100" dirty="0" err="1"/>
              <a:t>fitur-fitur</a:t>
            </a:r>
            <a:r>
              <a:rPr lang="en-US" sz="1100" dirty="0"/>
              <a:t> yang </a:t>
            </a:r>
            <a:r>
              <a:rPr lang="en-US" sz="1100" dirty="0" err="1"/>
              <a:t>diekstraksi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</a:t>
            </a:r>
            <a:r>
              <a:rPr lang="en-US" sz="1100" dirty="0" err="1"/>
              <a:t>akhir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marL="0" indent="0" algn="just">
              <a:buNone/>
            </a:pPr>
            <a:r>
              <a:rPr lang="en-US" sz="1100" dirty="0"/>
              <a:t>5. Dropout Layer:</a:t>
            </a:r>
          </a:p>
          <a:p>
            <a:pPr marL="0" indent="0" algn="just">
              <a:buNone/>
            </a:pPr>
            <a:r>
              <a:rPr lang="en-US" sz="1100" dirty="0" err="1"/>
              <a:t>Fungsi</a:t>
            </a:r>
            <a:r>
              <a:rPr lang="en-US" sz="1100" dirty="0"/>
              <a:t>: </a:t>
            </a:r>
            <a:r>
              <a:rPr lang="en-US" sz="1100" dirty="0" err="1"/>
              <a:t>Mengurangi</a:t>
            </a:r>
            <a:r>
              <a:rPr lang="en-US" sz="1100" dirty="0"/>
              <a:t> overfitting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acak</a:t>
            </a:r>
            <a:r>
              <a:rPr lang="en-US" sz="1100" dirty="0"/>
              <a:t> </a:t>
            </a:r>
            <a:r>
              <a:rPr lang="en-US" sz="1100" dirty="0" err="1"/>
              <a:t>mengabaikan</a:t>
            </a:r>
            <a:r>
              <a:rPr lang="en-US" sz="1100" dirty="0"/>
              <a:t> </a:t>
            </a:r>
            <a:r>
              <a:rPr lang="en-US" sz="1100" dirty="0" err="1"/>
              <a:t>sebagian</a:t>
            </a:r>
            <a:r>
              <a:rPr lang="en-US" sz="1100" dirty="0"/>
              <a:t> unit neuron </a:t>
            </a:r>
            <a:r>
              <a:rPr lang="en-US" sz="1100" dirty="0" err="1"/>
              <a:t>selama</a:t>
            </a:r>
            <a:r>
              <a:rPr lang="en-US" sz="1100" dirty="0"/>
              <a:t> </a:t>
            </a:r>
            <a:r>
              <a:rPr lang="en-US" sz="1100" dirty="0" err="1"/>
              <a:t>pelatihan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dirty="0" err="1"/>
              <a:t>Tujuan</a:t>
            </a:r>
            <a:r>
              <a:rPr lang="en-US" sz="1100" dirty="0"/>
              <a:t>: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jaringan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robust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memaksa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terlalu</a:t>
            </a:r>
            <a:r>
              <a:rPr lang="en-US" sz="1100" dirty="0"/>
              <a:t> </a:t>
            </a:r>
            <a:r>
              <a:rPr lang="en-US" sz="1100" dirty="0" err="1"/>
              <a:t>mengandalkan</a:t>
            </a:r>
            <a:r>
              <a:rPr lang="en-US" sz="1100" dirty="0"/>
              <a:t> </a:t>
            </a:r>
            <a:r>
              <a:rPr lang="en-US" sz="1100" dirty="0" err="1"/>
              <a:t>koneksi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dirty="0"/>
              <a:t>CNN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dirancang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efektif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memproses</a:t>
            </a:r>
            <a:r>
              <a:rPr lang="en-US" sz="1100" dirty="0"/>
              <a:t> data </a:t>
            </a:r>
            <a:r>
              <a:rPr lang="en-US" sz="1100" dirty="0" err="1"/>
              <a:t>berstruktur</a:t>
            </a:r>
            <a:r>
              <a:rPr lang="en-US" sz="1100" dirty="0"/>
              <a:t> grid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gambar</a:t>
            </a:r>
            <a:r>
              <a:rPr lang="en-US" sz="1100" dirty="0"/>
              <a:t>, dan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teknik</a:t>
            </a:r>
            <a:r>
              <a:rPr lang="en-US" sz="1100" dirty="0"/>
              <a:t> </a:t>
            </a:r>
            <a:r>
              <a:rPr lang="en-US" sz="1100" dirty="0" err="1"/>
              <a:t>dominan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pengolahan</a:t>
            </a:r>
            <a:r>
              <a:rPr lang="en-US" sz="1100" dirty="0"/>
              <a:t> </a:t>
            </a:r>
            <a:r>
              <a:rPr lang="en-US" sz="1100" dirty="0" err="1"/>
              <a:t>gambar</a:t>
            </a:r>
            <a:r>
              <a:rPr lang="en-US" sz="1100" dirty="0"/>
              <a:t> dan </a:t>
            </a:r>
            <a:r>
              <a:rPr lang="en-US" sz="1100" dirty="0" err="1"/>
              <a:t>pengenalan</a:t>
            </a:r>
            <a:r>
              <a:rPr lang="en-US" sz="1100" dirty="0"/>
              <a:t> </a:t>
            </a:r>
            <a:r>
              <a:rPr lang="en-US" sz="1100" dirty="0" err="1"/>
              <a:t>pola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34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CCF6-26A2-5650-0E75-F83667AB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43F-1224-22E2-F19F-D7A8E5C5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Convolutional Neural Network (CNN)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pilar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pada dataset MNIST.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kemampuannya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mengekstraksi</a:t>
            </a:r>
            <a:r>
              <a:rPr lang="en-US" sz="2400" dirty="0"/>
              <a:t> </a:t>
            </a:r>
            <a:r>
              <a:rPr lang="en-US" sz="2400" dirty="0" err="1"/>
              <a:t>fitur-fitur</a:t>
            </a:r>
            <a:r>
              <a:rPr lang="en-US" sz="2400" dirty="0"/>
              <a:t> </a:t>
            </a:r>
            <a:r>
              <a:rPr lang="en-US" sz="2400" dirty="0" err="1"/>
              <a:t>hierarkis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berukuran</a:t>
            </a:r>
            <a:r>
              <a:rPr lang="en-US" sz="2400" dirty="0"/>
              <a:t> 28x28 </a:t>
            </a:r>
            <a:r>
              <a:rPr lang="en-US" sz="2400" dirty="0" err="1"/>
              <a:t>piksel</a:t>
            </a:r>
            <a:r>
              <a:rPr lang="en-US" sz="2400" dirty="0"/>
              <a:t>, CNN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 dan </a:t>
            </a:r>
            <a:r>
              <a:rPr lang="en-US" sz="2400" dirty="0" err="1"/>
              <a:t>mengklasifikasikan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tulisan </a:t>
            </a:r>
            <a:r>
              <a:rPr lang="en-US" sz="2400" dirty="0" err="1"/>
              <a:t>tangan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dataset </a:t>
            </a:r>
            <a:r>
              <a:rPr lang="en-US" sz="2400" dirty="0" err="1"/>
              <a:t>ini</a:t>
            </a:r>
            <a:r>
              <a:rPr lang="en-US" sz="2400" dirty="0"/>
              <a:t>.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konvolusi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CNN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menangkap</a:t>
            </a:r>
            <a:r>
              <a:rPr lang="en-US" sz="2400" dirty="0"/>
              <a:t> </a:t>
            </a:r>
            <a:r>
              <a:rPr lang="en-US" sz="2400" dirty="0" err="1"/>
              <a:t>pola-pola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tepi</a:t>
            </a:r>
            <a:r>
              <a:rPr lang="en-US" sz="2400" dirty="0"/>
              <a:t> dan </a:t>
            </a:r>
            <a:r>
              <a:rPr lang="en-US" sz="2400" dirty="0" err="1"/>
              <a:t>tekstur</a:t>
            </a:r>
            <a:r>
              <a:rPr lang="en-US" sz="2400" dirty="0"/>
              <a:t>, </a:t>
            </a:r>
            <a:r>
              <a:rPr lang="en-US" sz="2400" dirty="0" err="1"/>
              <a:t>sementara</a:t>
            </a:r>
            <a:r>
              <a:rPr lang="en-US" sz="2400" dirty="0"/>
              <a:t>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penggabungan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dirty="0" err="1"/>
              <a:t>spasial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.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aktivasi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 err="1"/>
              <a:t>memperkenalkan</a:t>
            </a:r>
            <a:r>
              <a:rPr lang="en-US" sz="2400" dirty="0"/>
              <a:t> non-</a:t>
            </a:r>
            <a:r>
              <a:rPr lang="en-US" sz="2400" dirty="0" err="1"/>
              <a:t>linearitas</a:t>
            </a:r>
            <a:r>
              <a:rPr lang="en-US" sz="2400" dirty="0"/>
              <a:t> yang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representasi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</a:t>
            </a:r>
            <a:r>
              <a:rPr lang="en-US" sz="2400" dirty="0" err="1"/>
              <a:t>gambar</a:t>
            </a:r>
            <a:r>
              <a:rPr lang="en-US" sz="2400" dirty="0"/>
              <a:t>. Hasil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lapisan-lapisan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lapisan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output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demikian</a:t>
            </a:r>
            <a:r>
              <a:rPr lang="en-US" sz="2400" dirty="0"/>
              <a:t>, CNN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pada MNIST, </a:t>
            </a:r>
            <a:r>
              <a:rPr lang="en-US" sz="2400" dirty="0" err="1"/>
              <a:t>tetapi</a:t>
            </a:r>
            <a:r>
              <a:rPr lang="en-US" sz="2400" dirty="0"/>
              <a:t> juga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lanjut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36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Latar Belakang</vt:lpstr>
      <vt:lpstr>Tujuan</vt:lpstr>
      <vt:lpstr>MNIST</vt:lpstr>
      <vt:lpstr>CNN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ALFIN ANDREAS BASTIAN SITUMEANG</dc:creator>
  <cp:lastModifiedBy>ALFIN ANDREAS BASTIAN SITUMEANG</cp:lastModifiedBy>
  <cp:revision>1</cp:revision>
  <dcterms:created xsi:type="dcterms:W3CDTF">2024-06-20T12:09:21Z</dcterms:created>
  <dcterms:modified xsi:type="dcterms:W3CDTF">2024-06-20T12:24:18Z</dcterms:modified>
</cp:coreProperties>
</file>