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7" r:id="rId2"/>
    <p:sldId id="258" r:id="rId3"/>
    <p:sldId id="259" r:id="rId4"/>
    <p:sldId id="260" r:id="rId5"/>
    <p:sldId id="261" r:id="rId6"/>
    <p:sldId id="262" r:id="rId7"/>
    <p:sldId id="263" r:id="rId8"/>
    <p:sldId id="271" r:id="rId9"/>
    <p:sldId id="274" r:id="rId10"/>
    <p:sldId id="275" r:id="rId11"/>
    <p:sldId id="276" r:id="rId12"/>
    <p:sldId id="277" r:id="rId13"/>
    <p:sldId id="272"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470" autoAdjust="0"/>
  </p:normalViewPr>
  <p:slideViewPr>
    <p:cSldViewPr showGuides="1">
      <p:cViewPr varScale="1">
        <p:scale>
          <a:sx n="94" d="100"/>
          <a:sy n="94" d="100"/>
        </p:scale>
        <p:origin x="197" y="67"/>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7/5/2022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7/5/2022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7/5/2022</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7/5/2022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7/5/2022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7/5/2022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7/5/2022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7/5/2022</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7/5/2022</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7/5/2022</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7/5/2022</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7/5/2022</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7/5/2022</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5784" y="1269999"/>
            <a:ext cx="7086598" cy="1371601"/>
          </a:xfrm>
        </p:spPr>
        <p:txBody>
          <a:bodyPr/>
          <a:lstStyle/>
          <a:p>
            <a:r>
              <a:rPr lang="en-US" dirty="0" smtClean="0"/>
              <a:t>E-Tender</a:t>
            </a:r>
            <a:endParaRPr lang="en-US" dirty="0"/>
          </a:p>
        </p:txBody>
      </p:sp>
      <p:sp>
        <p:nvSpPr>
          <p:cNvPr id="3" name="Content Placeholder 2"/>
          <p:cNvSpPr>
            <a:spLocks noGrp="1"/>
          </p:cNvSpPr>
          <p:nvPr>
            <p:ph type="subTitle" idx="1"/>
          </p:nvPr>
        </p:nvSpPr>
        <p:spPr>
          <a:xfrm>
            <a:off x="738456" y="2705100"/>
            <a:ext cx="6781800" cy="1397000"/>
          </a:xfrm>
        </p:spPr>
        <p:txBody>
          <a:bodyPr/>
          <a:lstStyle/>
          <a:p>
            <a:r>
              <a:rPr lang="en-US" dirty="0" smtClean="0"/>
              <a:t>A </a:t>
            </a:r>
            <a:r>
              <a:rPr lang="en-US" dirty="0" err="1" smtClean="0"/>
              <a:t>blockchain</a:t>
            </a:r>
            <a:r>
              <a:rPr lang="en-US" dirty="0" smtClean="0"/>
              <a:t> </a:t>
            </a:r>
            <a:r>
              <a:rPr lang="en-US" smtClean="0"/>
              <a:t>based Auction system</a:t>
            </a:r>
            <a:endParaRPr lang="en-US" dirty="0"/>
          </a:p>
        </p:txBody>
      </p:sp>
      <p:sp>
        <p:nvSpPr>
          <p:cNvPr id="5" name="Subtitle 2"/>
          <p:cNvSpPr txBox="1">
            <a:spLocks/>
          </p:cNvSpPr>
          <p:nvPr/>
        </p:nvSpPr>
        <p:spPr>
          <a:xfrm>
            <a:off x="5256212" y="5562600"/>
            <a:ext cx="1828800" cy="106680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Consolas" pitchFamily="49"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9pPr>
          </a:lstStyle>
          <a:p>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Alfin</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Shaji</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MCA S3-A </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Roll No:13</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228600"/>
            <a:ext cx="8686801" cy="1066800"/>
          </a:xfrm>
        </p:spPr>
        <p:txBody>
          <a:bodyPr/>
          <a:lstStyle/>
          <a:p>
            <a:r>
              <a:rPr lang="en-US" dirty="0" smtClean="0"/>
              <a:t>Auction Creation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1513997"/>
            <a:ext cx="9296399" cy="5251013"/>
          </a:xfrm>
        </p:spPr>
      </p:pic>
    </p:spTree>
    <p:extLst>
      <p:ext uri="{BB962C8B-B14F-4D97-AF65-F5344CB8AC3E}">
        <p14:creationId xmlns:p14="http://schemas.microsoft.com/office/powerpoint/2010/main" val="2602922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25" y="228600"/>
            <a:ext cx="8686801" cy="1066800"/>
          </a:xfrm>
        </p:spPr>
        <p:txBody>
          <a:bodyPr/>
          <a:lstStyle/>
          <a:p>
            <a:r>
              <a:rPr lang="en-US" dirty="0" smtClean="0"/>
              <a:t>Placing bids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212" y="1484530"/>
            <a:ext cx="9294811" cy="5221070"/>
          </a:xfrm>
        </p:spPr>
      </p:pic>
    </p:spTree>
    <p:extLst>
      <p:ext uri="{BB962C8B-B14F-4D97-AF65-F5344CB8AC3E}">
        <p14:creationId xmlns:p14="http://schemas.microsoft.com/office/powerpoint/2010/main" val="839021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626" y="152400"/>
            <a:ext cx="8686801" cy="1066800"/>
          </a:xfrm>
        </p:spPr>
        <p:txBody>
          <a:bodyPr/>
          <a:lstStyle/>
          <a:p>
            <a:r>
              <a:rPr lang="en-US" dirty="0" smtClean="0"/>
              <a:t>Auction Allocation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1524000"/>
            <a:ext cx="9050865" cy="5091112"/>
          </a:xfrm>
        </p:spPr>
      </p:pic>
    </p:spTree>
    <p:extLst>
      <p:ext uri="{BB962C8B-B14F-4D97-AF65-F5344CB8AC3E}">
        <p14:creationId xmlns:p14="http://schemas.microsoft.com/office/powerpoint/2010/main" val="33866156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2" y="3429000"/>
            <a:ext cx="8686801" cy="1066800"/>
          </a:xfrm>
        </p:spPr>
        <p:txBody>
          <a:bodyPr/>
          <a:lstStyle/>
          <a:p>
            <a:r>
              <a:rPr lang="en-US" dirty="0" smtClean="0"/>
              <a:t>Thank You!!!</a:t>
            </a:r>
            <a:endParaRPr lang="en-US" dirty="0"/>
          </a:p>
        </p:txBody>
      </p:sp>
    </p:spTree>
    <p:extLst>
      <p:ext uri="{BB962C8B-B14F-4D97-AF65-F5344CB8AC3E}">
        <p14:creationId xmlns:p14="http://schemas.microsoft.com/office/powerpoint/2010/main" val="345326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 of the Topic:</a:t>
            </a:r>
          </a:p>
        </p:txBody>
      </p:sp>
      <p:sp>
        <p:nvSpPr>
          <p:cNvPr id="3" name="Content Placeholder 2"/>
          <p:cNvSpPr>
            <a:spLocks noGrp="1"/>
          </p:cNvSpPr>
          <p:nvPr>
            <p:ph idx="1"/>
          </p:nvPr>
        </p:nvSpPr>
        <p:spPr/>
        <p:txBody>
          <a:bodyPr/>
          <a:lstStyle/>
          <a:p>
            <a:r>
              <a:rPr lang="en-US" dirty="0"/>
              <a:t>In recent years, electronic bidding (E-bidding) has become an efficient and convenient </a:t>
            </a:r>
            <a:r>
              <a:rPr lang="en-US" dirty="0" smtClean="0"/>
              <a:t>service </a:t>
            </a:r>
            <a:r>
              <a:rPr lang="en-US" dirty="0"/>
              <a:t>to provide an </a:t>
            </a:r>
            <a:r>
              <a:rPr lang="en-US" dirty="0" smtClean="0"/>
              <a:t>open </a:t>
            </a:r>
            <a:r>
              <a:rPr lang="en-US" dirty="0"/>
              <a:t>environment for suppliers to protect the public </a:t>
            </a:r>
            <a:r>
              <a:rPr lang="en-US" dirty="0" smtClean="0"/>
              <a:t>interest. </a:t>
            </a:r>
          </a:p>
          <a:p>
            <a:r>
              <a:rPr lang="en-US" dirty="0" smtClean="0"/>
              <a:t>But lack </a:t>
            </a:r>
            <a:r>
              <a:rPr lang="en-US" dirty="0"/>
              <a:t>of transparency in the tendering process and assigning contracts to </a:t>
            </a:r>
            <a:r>
              <a:rPr lang="en-US" dirty="0" smtClean="0"/>
              <a:t>agencies </a:t>
            </a:r>
            <a:r>
              <a:rPr lang="en-US" dirty="0"/>
              <a:t>has led to unwise use of money and the spirit of </a:t>
            </a:r>
            <a:r>
              <a:rPr lang="en-US" dirty="0" smtClean="0"/>
              <a:t>speculation in both government as well as private sector.</a:t>
            </a:r>
          </a:p>
          <a:p>
            <a:r>
              <a:rPr lang="en-US" dirty="0" smtClean="0"/>
              <a:t>This project aims </a:t>
            </a:r>
            <a:r>
              <a:rPr lang="en-US" dirty="0"/>
              <a:t>to bring transparency in this system by making the records of tenders public using </a:t>
            </a:r>
            <a:r>
              <a:rPr lang="en-US" dirty="0" err="1"/>
              <a:t>Blockchain</a:t>
            </a:r>
            <a:r>
              <a:rPr lang="en-US" dirty="0"/>
              <a:t> </a:t>
            </a:r>
            <a:r>
              <a:rPr lang="en-US" dirty="0" smtClean="0"/>
              <a:t>technology.</a:t>
            </a:r>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the topic</a:t>
            </a:r>
            <a:endParaRPr lang="en-US" dirty="0"/>
          </a:p>
        </p:txBody>
      </p:sp>
      <p:sp>
        <p:nvSpPr>
          <p:cNvPr id="3" name="Content Placeholder 2"/>
          <p:cNvSpPr>
            <a:spLocks noGrp="1"/>
          </p:cNvSpPr>
          <p:nvPr>
            <p:ph idx="1"/>
          </p:nvPr>
        </p:nvSpPr>
        <p:spPr/>
        <p:txBody>
          <a:bodyPr/>
          <a:lstStyle/>
          <a:p>
            <a:r>
              <a:rPr lang="en-US" dirty="0"/>
              <a:t>This is a platform for tender creation and contract assignment process</a:t>
            </a:r>
            <a:r>
              <a:rPr lang="en-US" dirty="0" smtClean="0"/>
              <a:t>. Through </a:t>
            </a:r>
            <a:r>
              <a:rPr lang="en-US" dirty="0"/>
              <a:t>this we attempt to bring transparency in the process using a emerging Block-Chain Technology</a:t>
            </a:r>
            <a:r>
              <a:rPr lang="en-US" dirty="0" smtClean="0"/>
              <a:t>.</a:t>
            </a:r>
          </a:p>
          <a:p>
            <a:r>
              <a:rPr lang="en-US" dirty="0" smtClean="0"/>
              <a:t>Here when an organization call out a tenders, bidders can </a:t>
            </a:r>
            <a:r>
              <a:rPr lang="en-US" dirty="0" smtClean="0"/>
              <a:t>p</a:t>
            </a:r>
            <a:r>
              <a:rPr lang="en-US" dirty="0" smtClean="0"/>
              <a:t>lace </a:t>
            </a:r>
            <a:r>
              <a:rPr lang="en-US" dirty="0" smtClean="0"/>
              <a:t>the bids for the items. After the fixed amount of time, the tender will be allocated to the bidders who placed the highest bid amount.</a:t>
            </a:r>
          </a:p>
          <a:p>
            <a:r>
              <a:rPr lang="en-US" dirty="0" smtClean="0"/>
              <a:t>Here the bid amount is stored and transferred as </a:t>
            </a:r>
            <a:r>
              <a:rPr lang="en-US" dirty="0" err="1" smtClean="0"/>
              <a:t>blockchain</a:t>
            </a:r>
            <a:r>
              <a:rPr lang="en-US" dirty="0" smtClean="0"/>
              <a:t> so that the security of the data will be ensured and no third party is required.</a:t>
            </a: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study</a:t>
            </a:r>
            <a:endParaRPr lang="en-US" dirty="0"/>
          </a:p>
        </p:txBody>
      </p:sp>
      <p:sp>
        <p:nvSpPr>
          <p:cNvPr id="3" name="Content Placeholder 2"/>
          <p:cNvSpPr>
            <a:spLocks noGrp="1"/>
          </p:cNvSpPr>
          <p:nvPr>
            <p:ph idx="1"/>
          </p:nvPr>
        </p:nvSpPr>
        <p:spPr/>
        <p:txBody>
          <a:bodyPr/>
          <a:lstStyle/>
          <a:p>
            <a:r>
              <a:rPr lang="en-US" dirty="0"/>
              <a:t>T</a:t>
            </a:r>
            <a:r>
              <a:rPr lang="en-US" dirty="0" smtClean="0"/>
              <a:t>o </a:t>
            </a:r>
            <a:r>
              <a:rPr lang="en-US" dirty="0"/>
              <a:t>bring transparency in </a:t>
            </a:r>
            <a:r>
              <a:rPr lang="en-US" dirty="0" smtClean="0"/>
              <a:t>the </a:t>
            </a:r>
            <a:r>
              <a:rPr lang="en-US" dirty="0"/>
              <a:t>tender creation and contract assignment</a:t>
            </a:r>
            <a:r>
              <a:rPr lang="en-US" dirty="0" smtClean="0"/>
              <a:t> </a:t>
            </a:r>
            <a:r>
              <a:rPr lang="en-US" dirty="0"/>
              <a:t>process using a emerging Block-Chain Technology.</a:t>
            </a:r>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lstStyle/>
          <a:p>
            <a:r>
              <a:rPr lang="en-US" dirty="0"/>
              <a:t>In the </a:t>
            </a:r>
            <a:r>
              <a:rPr lang="en-US" dirty="0" smtClean="0"/>
              <a:t>traditional Electronic </a:t>
            </a:r>
            <a:r>
              <a:rPr lang="en-US" dirty="0"/>
              <a:t>bidding systems, the seller will sell an item and many buyers will bid for that item and the highest bidder will get the item. </a:t>
            </a:r>
            <a:endParaRPr lang="en-US" dirty="0" smtClean="0"/>
          </a:p>
          <a:p>
            <a:r>
              <a:rPr lang="en-US" dirty="0" smtClean="0"/>
              <a:t>One </a:t>
            </a:r>
            <a:r>
              <a:rPr lang="en-US" dirty="0"/>
              <a:t>of the main issue with this E-Bidding system is the introduction of third-party mainly a company or set of companies which will develop and host either the website or smartphone application. The Buyers and the Sellers have to trust this company because all the bidding process will be handled by the company. The company can manipulate the bidding process if it wants.</a:t>
            </a:r>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t>avoid the trust </a:t>
            </a:r>
            <a:r>
              <a:rPr lang="en-US" dirty="0" smtClean="0"/>
              <a:t>issues in tender allocation, a </a:t>
            </a:r>
            <a:r>
              <a:rPr lang="en-US" dirty="0" err="1"/>
              <a:t>blockchain</a:t>
            </a:r>
            <a:r>
              <a:rPr lang="en-US" dirty="0"/>
              <a:t> based electronic bidding system is </a:t>
            </a:r>
            <a:r>
              <a:rPr lang="en-US" dirty="0" smtClean="0"/>
              <a:t>introduced. </a:t>
            </a:r>
            <a:r>
              <a:rPr lang="en-US" dirty="0"/>
              <a:t>In this model, there is no need for third party. Smart Contract will handle all the bidding transactions. Since </a:t>
            </a:r>
            <a:r>
              <a:rPr lang="en-US" dirty="0" err="1"/>
              <a:t>blockchains</a:t>
            </a:r>
            <a:r>
              <a:rPr lang="en-US" dirty="0"/>
              <a:t> are known for its integrity this system makes sure that the integrity of the bidding process is preserved</a:t>
            </a:r>
            <a:r>
              <a:rPr lang="en-US" dirty="0" smtClean="0"/>
              <a:t>.</a:t>
            </a:r>
          </a:p>
          <a:p>
            <a:r>
              <a:rPr lang="en-US" dirty="0" err="1"/>
              <a:t>Blockchain</a:t>
            </a:r>
            <a:r>
              <a:rPr lang="en-US" dirty="0"/>
              <a:t> is a decentralized network in which unreliable peers interact among themselves and perform transactions. </a:t>
            </a:r>
            <a:r>
              <a:rPr lang="en-US" dirty="0" smtClean="0"/>
              <a:t>So all </a:t>
            </a:r>
            <a:r>
              <a:rPr lang="en-US" dirty="0"/>
              <a:t>the data and bidding amounts will be stored in the peer nodes. </a:t>
            </a:r>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lstStyle/>
          <a:p>
            <a:r>
              <a:rPr lang="en-US" dirty="0" err="1" smtClean="0"/>
              <a:t>Blockchain</a:t>
            </a:r>
            <a:r>
              <a:rPr lang="en-US" dirty="0" smtClean="0"/>
              <a:t> </a:t>
            </a:r>
            <a:r>
              <a:rPr lang="en-US" dirty="0"/>
              <a:t>is known for its tamper-proof mechanism, so no attacker can manipulate the data</a:t>
            </a:r>
            <a:r>
              <a:rPr lang="en-US" dirty="0" smtClean="0"/>
              <a:t>. It </a:t>
            </a:r>
            <a:r>
              <a:rPr lang="en-US" dirty="0"/>
              <a:t>maintains integrity. </a:t>
            </a:r>
            <a:endParaRPr lang="en-US" dirty="0" smtClean="0"/>
          </a:p>
          <a:p>
            <a:r>
              <a:rPr lang="en-US" dirty="0" smtClean="0"/>
              <a:t>In </a:t>
            </a:r>
            <a:r>
              <a:rPr lang="en-US" dirty="0"/>
              <a:t>the traditional system, if the </a:t>
            </a:r>
            <a:r>
              <a:rPr lang="en-US" dirty="0" smtClean="0"/>
              <a:t>third party </a:t>
            </a:r>
            <a:r>
              <a:rPr lang="en-US" dirty="0"/>
              <a:t>is down, the whole bidding process will collapse. In </a:t>
            </a:r>
            <a:r>
              <a:rPr lang="en-US" dirty="0" err="1"/>
              <a:t>blockchain</a:t>
            </a:r>
            <a:r>
              <a:rPr lang="en-US" dirty="0"/>
              <a:t> based network even if one node is down, others will hold the data and it will make </a:t>
            </a:r>
            <a:r>
              <a:rPr lang="en-US" dirty="0" smtClean="0"/>
              <a:t>the system more reliable.</a:t>
            </a:r>
            <a:endParaRPr lang="en-US" dirty="0"/>
          </a:p>
          <a:p>
            <a:endParaRPr lang="en-US" dirty="0"/>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a:bodyPr>
          <a:lstStyle/>
          <a:p>
            <a:r>
              <a:rPr lang="en-US" b="1" dirty="0" smtClean="0"/>
              <a:t>Transparency </a:t>
            </a:r>
            <a:r>
              <a:rPr lang="en-US" b="1" dirty="0"/>
              <a:t>in System</a:t>
            </a:r>
          </a:p>
          <a:p>
            <a:r>
              <a:rPr lang="en-US" b="1" dirty="0"/>
              <a:t>Diminishing Corruption</a:t>
            </a:r>
          </a:p>
          <a:p>
            <a:r>
              <a:rPr lang="en-US" b="1" dirty="0"/>
              <a:t>No one can view bids before closing date</a:t>
            </a:r>
          </a:p>
          <a:p>
            <a:r>
              <a:rPr lang="en-US" b="1" dirty="0"/>
              <a:t>Decentralized </a:t>
            </a:r>
            <a:r>
              <a:rPr lang="en-US" b="1" dirty="0" smtClean="0"/>
              <a:t>Database</a:t>
            </a:r>
            <a:endParaRPr lang="en-US" b="1" dirty="0"/>
          </a:p>
        </p:txBody>
      </p:sp>
    </p:spTree>
    <p:extLst>
      <p:ext uri="{BB962C8B-B14F-4D97-AF65-F5344CB8AC3E}">
        <p14:creationId xmlns:p14="http://schemas.microsoft.com/office/powerpoint/2010/main" val="346942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Auction creation</a:t>
            </a:r>
            <a:endParaRPr lang="en-US" dirty="0" smtClean="0"/>
          </a:p>
          <a:p>
            <a:r>
              <a:rPr lang="en-US" dirty="0" smtClean="0"/>
              <a:t>Placing </a:t>
            </a:r>
            <a:r>
              <a:rPr lang="en-US" dirty="0"/>
              <a:t>bids </a:t>
            </a:r>
            <a:endParaRPr lang="en-US" dirty="0"/>
          </a:p>
          <a:p>
            <a:r>
              <a:rPr lang="en-US" dirty="0" smtClean="0"/>
              <a:t>Auction</a:t>
            </a:r>
            <a:r>
              <a:rPr lang="en-US" dirty="0" smtClean="0"/>
              <a:t> allocation</a:t>
            </a:r>
            <a:endParaRPr lang="en-US" dirty="0"/>
          </a:p>
        </p:txBody>
      </p:sp>
    </p:spTree>
    <p:extLst>
      <p:ext uri="{BB962C8B-B14F-4D97-AF65-F5344CB8AC3E}">
        <p14:creationId xmlns:p14="http://schemas.microsoft.com/office/powerpoint/2010/main" val="191895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2244</TotalTime>
  <Words>509</Words>
  <Application>Microsoft Office PowerPoint</Application>
  <PresentationFormat>Custom</PresentationFormat>
  <Paragraphs>38</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Palatino Linotype</vt:lpstr>
      <vt:lpstr>Times New Roman</vt:lpstr>
      <vt:lpstr>Business strategy presentation</vt:lpstr>
      <vt:lpstr>E-Tender</vt:lpstr>
      <vt:lpstr>Relevance of the Topic:</vt:lpstr>
      <vt:lpstr>Description of the topic</vt:lpstr>
      <vt:lpstr>Objective of study</vt:lpstr>
      <vt:lpstr>Existing system</vt:lpstr>
      <vt:lpstr>Proposed System</vt:lpstr>
      <vt:lpstr>Proposed System</vt:lpstr>
      <vt:lpstr>Benefits</vt:lpstr>
      <vt:lpstr>Modules</vt:lpstr>
      <vt:lpstr>Auction Creation</vt:lpstr>
      <vt:lpstr>Placing bids</vt:lpstr>
      <vt:lpstr>Auction Allocation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Auction Bidding for Tenders:</dc:title>
  <dc:creator>Windows User</dc:creator>
  <cp:lastModifiedBy>Windows User</cp:lastModifiedBy>
  <cp:revision>24</cp:revision>
  <dcterms:created xsi:type="dcterms:W3CDTF">2022-05-16T05:39:53Z</dcterms:created>
  <dcterms:modified xsi:type="dcterms:W3CDTF">2022-07-05T09:49:38Z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