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85" r:id="rId4"/>
    <p:sldId id="257" r:id="rId5"/>
    <p:sldId id="263" r:id="rId6"/>
    <p:sldId id="284" r:id="rId7"/>
    <p:sldId id="262" r:id="rId8"/>
    <p:sldId id="259" r:id="rId9"/>
    <p:sldId id="261" r:id="rId10"/>
    <p:sldId id="286" r:id="rId11"/>
    <p:sldId id="287" r:id="rId12"/>
    <p:sldId id="288" r:id="rId13"/>
    <p:sldId id="289" r:id="rId14"/>
    <p:sldId id="267" r:id="rId15"/>
    <p:sldId id="290" r:id="rId16"/>
    <p:sldId id="291" r:id="rId17"/>
    <p:sldId id="292" r:id="rId18"/>
    <p:sldId id="264" r:id="rId19"/>
    <p:sldId id="293" r:id="rId20"/>
    <p:sldId id="294" r:id="rId21"/>
    <p:sldId id="295" r:id="rId22"/>
    <p:sldId id="296" r:id="rId23"/>
    <p:sldId id="297" r:id="rId24"/>
    <p:sldId id="298" r:id="rId25"/>
    <p:sldId id="278" r:id="rId26"/>
  </p:sldIdLst>
  <p:sldSz cx="9144000" cy="5143500" type="screen16x9"/>
  <p:notesSz cx="6858000" cy="9144000"/>
  <p:embeddedFontLs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Poppins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88F407-A672-4482-A1AA-A3A6CBC10F6C}">
  <a:tblStyle styleId="{5788F407-A672-4482-A1AA-A3A6CBC10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74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85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73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94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651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80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83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5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608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222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685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758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8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28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TINGKAT MINAT BACA DI KALANGAN MAHASISWA JURUSAN ILMU INFORMASI DAN PERPUSTAKAAN UNIVERSITAS AIRLANGGA 2019</a:t>
            </a: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6760" y="97104"/>
            <a:ext cx="6050365" cy="998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ADAPUN HASIL PENELITIAN TERDAHULU DENGAN PENELITIAN KAMI MEMILIKI PERSAMAAN DAN PERBEDAAN YAITU:</a:t>
            </a:r>
            <a:endParaRPr lang="id-ID" sz="2000"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6760" y="1165253"/>
            <a:ext cx="5924387" cy="3681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-US" b="1" dirty="0" err="1"/>
              <a:t>Persamaan</a:t>
            </a:r>
            <a:r>
              <a:rPr lang="en-US" b="1" dirty="0"/>
              <a:t> </a:t>
            </a:r>
            <a:endParaRPr lang="id-ID" b="1" dirty="0"/>
          </a:p>
          <a:p>
            <a:pPr marL="127000" indent="0">
              <a:buNone/>
            </a:pPr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juga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dikalangan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  <a:p>
            <a:pPr marL="127000" indent="0">
              <a:buNone/>
            </a:pPr>
            <a:endParaRPr lang="id-ID" dirty="0"/>
          </a:p>
          <a:p>
            <a:pPr>
              <a:buClrTx/>
            </a:pPr>
            <a:r>
              <a:rPr lang="en-US" b="1" dirty="0" err="1"/>
              <a:t>Perbedaan</a:t>
            </a:r>
            <a:r>
              <a:rPr lang="en-US" b="1" dirty="0"/>
              <a:t> </a:t>
            </a:r>
            <a:endParaRPr lang="id-ID" b="1" dirty="0"/>
          </a:p>
          <a:p>
            <a:pPr marL="127000" indent="0">
              <a:buNone/>
            </a:pPr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turunya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dikalangan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,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dikalangan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Perpustakaan</a:t>
            </a:r>
            <a:r>
              <a:rPr lang="en-US" dirty="0"/>
              <a:t> 2019 di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Airlangga</a:t>
            </a:r>
            <a:r>
              <a:rPr lang="en-US" dirty="0"/>
              <a:t> Surabaya.</a:t>
            </a:r>
            <a:endParaRPr lang="id-ID" dirty="0"/>
          </a:p>
          <a:p>
            <a:pPr marL="127000" indent="0" algn="just">
              <a:buNone/>
            </a:pPr>
            <a:endParaRPr lang="id-ID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577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6760" y="4796"/>
            <a:ext cx="6050365" cy="583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KAJIAN TEORI</a:t>
            </a: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1655" y="469338"/>
            <a:ext cx="5868368" cy="4542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US" b="1" dirty="0" err="1"/>
              <a:t>Minat</a:t>
            </a:r>
            <a:endParaRPr lang="id-ID" dirty="0"/>
          </a:p>
          <a:p>
            <a:pPr marL="127000" indent="0" algn="just">
              <a:buNone/>
            </a:pP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dan </a:t>
            </a:r>
            <a:r>
              <a:rPr lang="en-US" dirty="0" err="1"/>
              <a:t>kegairahan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keinginan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menaruh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(John M. Echols &amp; Hasan Shadily , 1996: 327). </a:t>
            </a:r>
          </a:p>
          <a:p>
            <a:pPr marL="127000" indent="0" algn="just">
              <a:buNone/>
            </a:pPr>
            <a:endParaRPr lang="en-US" dirty="0"/>
          </a:p>
          <a:p>
            <a:pPr lvl="0" algn="just">
              <a:buClrTx/>
              <a:buFont typeface="Courier New" panose="02070309020205020404" pitchFamily="49" charset="0"/>
              <a:buChar char="o"/>
            </a:pPr>
            <a:r>
              <a:rPr lang="en-US" b="1" dirty="0" err="1"/>
              <a:t>Membaca</a:t>
            </a:r>
            <a:endParaRPr lang="id-ID" dirty="0"/>
          </a:p>
          <a:p>
            <a:pPr marL="127000" indent="0" algn="just">
              <a:buNone/>
            </a:pPr>
            <a:r>
              <a:rPr lang="en-US" dirty="0" err="1"/>
              <a:t>Menurut</a:t>
            </a:r>
            <a:r>
              <a:rPr lang="en-US" dirty="0"/>
              <a:t> Rahim (2008 : 2)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yang </a:t>
            </a:r>
            <a:r>
              <a:rPr lang="en-US" dirty="0" err="1"/>
              <a:t>rumit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melafalkan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visual, </a:t>
            </a:r>
            <a:r>
              <a:rPr lang="en-US" dirty="0" err="1"/>
              <a:t>berpikir</a:t>
            </a:r>
            <a:r>
              <a:rPr lang="en-US" dirty="0"/>
              <a:t>, </a:t>
            </a:r>
            <a:r>
              <a:rPr lang="en-US" dirty="0" err="1"/>
              <a:t>psikolinguistik</a:t>
            </a:r>
            <a:r>
              <a:rPr lang="en-US" dirty="0"/>
              <a:t>, dan </a:t>
            </a:r>
            <a:r>
              <a:rPr lang="en-US" dirty="0" err="1"/>
              <a:t>metakognitif</a:t>
            </a:r>
            <a:r>
              <a:rPr lang="en-US" dirty="0"/>
              <a:t>. </a:t>
            </a:r>
          </a:p>
          <a:p>
            <a:pPr marL="127000" indent="0">
              <a:buNone/>
            </a:pPr>
            <a:endParaRPr lang="id-ID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75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6760" y="4796"/>
            <a:ext cx="6050365" cy="583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LANJUTAN</a:t>
            </a:r>
            <a:endParaRPr lang="id-ID"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1655" y="469338"/>
            <a:ext cx="5868368" cy="4542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Tx/>
              <a:buFont typeface="Courier New" panose="02070309020205020404" pitchFamily="49" charset="0"/>
              <a:buChar char="o"/>
            </a:pPr>
            <a:r>
              <a:rPr lang="en-US" b="1" dirty="0" err="1"/>
              <a:t>Hakikat</a:t>
            </a:r>
            <a:r>
              <a:rPr lang="en-US" b="1" dirty="0"/>
              <a:t> </a:t>
            </a:r>
            <a:r>
              <a:rPr lang="en-US" b="1" dirty="0" err="1"/>
              <a:t>minat</a:t>
            </a:r>
            <a:r>
              <a:rPr lang="en-US" b="1" dirty="0"/>
              <a:t> </a:t>
            </a:r>
            <a:r>
              <a:rPr lang="en-US" b="1" dirty="0" err="1"/>
              <a:t>baca</a:t>
            </a:r>
            <a:endParaRPr lang="id-ID" dirty="0"/>
          </a:p>
          <a:p>
            <a:pPr marL="127000" indent="0" algn="just">
              <a:buClrTx/>
              <a:buNone/>
            </a:pPr>
            <a:r>
              <a:rPr lang="en-US" dirty="0"/>
              <a:t>Pada </a:t>
            </a:r>
            <a:r>
              <a:rPr lang="en-US" dirty="0" err="1"/>
              <a:t>hakikatnya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dorongan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kata </a:t>
            </a:r>
            <a:r>
              <a:rPr lang="en-US" dirty="0" err="1"/>
              <a:t>isi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bacaan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,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dituangkan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bacaan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Jadi,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ketekunan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dan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intelektualitas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dan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senang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</a:t>
            </a:r>
            <a:endParaRPr lang="id-ID" dirty="0"/>
          </a:p>
          <a:p>
            <a:pPr marL="127000" indent="0">
              <a:buNone/>
            </a:pPr>
            <a:endParaRPr lang="id-ID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970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312588" y="2563851"/>
            <a:ext cx="4518823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KERANGKA </a:t>
            </a:r>
            <a:r>
              <a:rPr lang="id-ID" sz="4800" dirty="0"/>
              <a:t>K</a:t>
            </a:r>
            <a:r>
              <a:rPr lang="en-US" sz="4800" dirty="0"/>
              <a:t>ONSEPTUAL</a:t>
            </a:r>
            <a:endParaRPr lang="id-ID" sz="4800"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78152" cy="5012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KERANGKA </a:t>
            </a:r>
            <a:r>
              <a:rPr lang="id-ID" dirty="0"/>
              <a:t>K</a:t>
            </a:r>
            <a:r>
              <a:rPr lang="en-US" dirty="0"/>
              <a:t>ONSEPTUAL</a:t>
            </a:r>
            <a:br>
              <a:rPr lang="en-US" dirty="0"/>
            </a:br>
            <a:endParaRPr lang="id-ID"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3584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19" name="image1.png">
            <a:extLst>
              <a:ext uri="{FF2B5EF4-FFF2-40B4-BE49-F238E27FC236}">
                <a16:creationId xmlns:a16="http://schemas.microsoft.com/office/drawing/2014/main" id="{9375CEE3-40E0-4141-B172-18DB242A9D4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768657"/>
            <a:ext cx="7824997" cy="3339001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312588" y="1954799"/>
            <a:ext cx="4518823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HIPOTESIS</a:t>
            </a:r>
            <a:endParaRPr lang="id-ID"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4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3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8FDABF3-8A66-4CCF-B563-468E0419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436"/>
            <a:ext cx="3252997" cy="1156554"/>
          </a:xfrm>
        </p:spPr>
        <p:txBody>
          <a:bodyPr/>
          <a:lstStyle/>
          <a:p>
            <a:r>
              <a:rPr lang="en-US" dirty="0"/>
              <a:t>HIPOTESIS</a:t>
            </a:r>
            <a:br>
              <a:rPr lang="id-ID" dirty="0"/>
            </a:b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8D236D7-685B-4A4D-B832-DD285012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24" y="606903"/>
            <a:ext cx="6207815" cy="3969547"/>
          </a:xfrm>
        </p:spPr>
        <p:txBody>
          <a:bodyPr/>
          <a:lstStyle/>
          <a:p>
            <a:pPr marL="127000" indent="0" algn="just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teori-teori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127000" indent="0" algn="just">
              <a:buNone/>
            </a:pPr>
            <a:endParaRPr lang="id-ID" dirty="0"/>
          </a:p>
          <a:p>
            <a:pPr algn="just">
              <a:buClrTx/>
              <a:buFont typeface="Courier New" panose="02070309020205020404" pitchFamily="49" charset="0"/>
              <a:buChar char="o"/>
            </a:pPr>
            <a:r>
              <a:rPr lang="en-US" dirty="0"/>
              <a:t>H0: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Airlangga</a:t>
            </a:r>
            <a:r>
              <a:rPr lang="en-US" dirty="0"/>
              <a:t> </a:t>
            </a:r>
            <a:r>
              <a:rPr lang="en-US" dirty="0" err="1"/>
              <a:t>angkatan</a:t>
            </a:r>
            <a:r>
              <a:rPr lang="en-US" dirty="0"/>
              <a:t> 2019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endParaRPr lang="en-US" dirty="0"/>
          </a:p>
          <a:p>
            <a:pPr algn="just">
              <a:buClrTx/>
              <a:buFont typeface="Courier New" panose="02070309020205020404" pitchFamily="49" charset="0"/>
              <a:buChar char="o"/>
            </a:pPr>
            <a:endParaRPr lang="id-ID" dirty="0"/>
          </a:p>
          <a:p>
            <a:pPr algn="just">
              <a:buClrTx/>
              <a:buFont typeface="Courier New" panose="02070309020205020404" pitchFamily="49" charset="0"/>
              <a:buChar char="o"/>
            </a:pPr>
            <a:r>
              <a:rPr lang="en-US" dirty="0"/>
              <a:t>H1: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Airlangga</a:t>
            </a:r>
            <a:r>
              <a:rPr lang="en-US" dirty="0"/>
              <a:t> </a:t>
            </a:r>
            <a:r>
              <a:rPr lang="en-US" dirty="0" err="1"/>
              <a:t>angkatan</a:t>
            </a:r>
            <a:r>
              <a:rPr lang="en-US" dirty="0"/>
              <a:t>  2019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id-ID" dirty="0"/>
              <a:t>.</a:t>
            </a:r>
          </a:p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27BC1D73-016E-4796-BB7B-62EB9F882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297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312588" y="2375585"/>
            <a:ext cx="4518823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PROSEDUR </a:t>
            </a:r>
            <a:r>
              <a:rPr lang="id-ID" dirty="0"/>
              <a:t>PENELITIAN</a:t>
            </a:r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5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0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0786" y="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JENIS PENELITIAN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786" y="595044"/>
            <a:ext cx="5977158" cy="419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d-ID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Jenis penelitian yang digunakan dalam penelitian ini adalah deskriptif dengan pendekatan kuantitatif, </a:t>
            </a:r>
            <a:r>
              <a:rPr lang="id-ID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id-ID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penelitian ini bermaksud untuk membuat deskripsi,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gambaran, secara sistematis, faktual dan akurat mengenai fakta-fakta, sifat-sifat serta hubungan antar fenomena yang diselidiki. Tujuan penelitian ini adalah peneliti ingin menjelaskan, memaparkan secara objektif mengenai “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Tingkat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Baca Di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Airlangga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Angkatan 2019</a:t>
            </a:r>
            <a:r>
              <a:rPr lang="id-ID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0785" y="0"/>
            <a:ext cx="5595087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dirty="0"/>
              <a:t>LOKASI PENELITIAN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785" y="595044"/>
            <a:ext cx="6046339" cy="317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 dilakukan di fakultas ilmu sosial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Airlangga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Surabaya, 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jurusan ilmu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69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345516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KELOMPOK 17</a:t>
            </a:r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787" y="1318571"/>
            <a:ext cx="6204087" cy="2541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dirty="0" err="1"/>
              <a:t>Rosidah</a:t>
            </a:r>
            <a:r>
              <a:rPr lang="en-US" dirty="0"/>
              <a:t> Maharani </a:t>
            </a:r>
            <a:r>
              <a:rPr lang="en-US" dirty="0" err="1"/>
              <a:t>Alfi</a:t>
            </a:r>
            <a:r>
              <a:rPr lang="en-US" dirty="0"/>
              <a:t> </a:t>
            </a:r>
            <a:r>
              <a:rPr lang="en-US" dirty="0" err="1"/>
              <a:t>Rahmah</a:t>
            </a:r>
            <a:r>
              <a:rPr lang="en-US" dirty="0"/>
              <a:t>		(071911633034)</a:t>
            </a:r>
          </a:p>
          <a:p>
            <a:pPr marL="0" indent="0" algn="ctr">
              <a:buNone/>
            </a:pPr>
            <a:r>
              <a:rPr lang="en-US" dirty="0" err="1"/>
              <a:t>Sinta</a:t>
            </a:r>
            <a:r>
              <a:rPr lang="en-US" dirty="0"/>
              <a:t> </a:t>
            </a:r>
            <a:r>
              <a:rPr lang="en-US" dirty="0" err="1"/>
              <a:t>Nurazizah</a:t>
            </a:r>
            <a:r>
              <a:rPr lang="en-US" dirty="0"/>
              <a:t>				(071911633035)</a:t>
            </a:r>
          </a:p>
          <a:p>
            <a:pPr marL="0" indent="0" algn="ctr">
              <a:buNone/>
            </a:pPr>
            <a:r>
              <a:rPr lang="en-US" dirty="0" err="1"/>
              <a:t>Tutik</a:t>
            </a:r>
            <a:r>
              <a:rPr lang="en-US" dirty="0"/>
              <a:t> </a:t>
            </a:r>
            <a:r>
              <a:rPr lang="en-US" dirty="0" err="1"/>
              <a:t>Anjarwati</a:t>
            </a:r>
            <a:r>
              <a:rPr lang="en-US" dirty="0"/>
              <a:t>				(071911633065)</a:t>
            </a:r>
          </a:p>
          <a:p>
            <a:pPr marL="0" indent="0" algn="ctr">
              <a:buNone/>
            </a:pPr>
            <a:r>
              <a:rPr lang="en-US" dirty="0"/>
              <a:t>Eva </a:t>
            </a:r>
            <a:r>
              <a:rPr lang="en-US" dirty="0" err="1"/>
              <a:t>Krisjayanti</a:t>
            </a:r>
            <a:r>
              <a:rPr lang="en-US" dirty="0"/>
              <a:t>				(071911633066)</a:t>
            </a:r>
          </a:p>
          <a:p>
            <a:pPr marL="0" indent="0" algn="ctr">
              <a:buNone/>
            </a:pPr>
            <a:r>
              <a:rPr lang="en-US" dirty="0" err="1"/>
              <a:t>Khoirul</a:t>
            </a:r>
            <a:r>
              <a:rPr lang="en-US" dirty="0"/>
              <a:t> Falah </a:t>
            </a:r>
            <a:r>
              <a:rPr lang="en-US" dirty="0" err="1"/>
              <a:t>Saktiko</a:t>
            </a:r>
            <a:r>
              <a:rPr lang="en-US" dirty="0"/>
              <a:t>			(071911633099)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0785" y="67831"/>
            <a:ext cx="638461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POPULASI DAN SAMPEL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785" y="947960"/>
            <a:ext cx="5960534" cy="317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Populasi dalam penelitian ini adalah seluruh mahasiswa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Airlangga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Sedangkan yang menjadi sampel dalam penelitian ini adalah terdiri dari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mahasiswa yang aktif.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337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0785" y="67831"/>
            <a:ext cx="638461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VARIABEL</a:t>
            </a:r>
            <a:endParaRPr lang="id-ID"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785" y="947960"/>
            <a:ext cx="5960534" cy="3827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dan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terikat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terpengaruh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 Pada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terikat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ungkapkan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jelaskan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(X1)</a:t>
            </a:r>
            <a:endParaRPr lang="id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(X2)</a:t>
            </a:r>
            <a:endParaRPr lang="id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Ketersediaan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beragam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(X3)</a:t>
            </a:r>
            <a:endParaRPr lang="id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terikat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(Y)</a:t>
            </a:r>
            <a:endParaRPr lang="id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71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0785" y="67831"/>
            <a:ext cx="638461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INDIKATOR PENELITIAN</a:t>
            </a:r>
            <a:endParaRPr lang="id-ID"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785" y="947960"/>
            <a:ext cx="5960534" cy="3827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Indikator-indikator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1)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Kesadaran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perihal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2320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0" y="26750"/>
            <a:ext cx="638461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3200" dirty="0"/>
              <a:t>TEKNIK PENGUMPULAN DATA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785" y="947960"/>
            <a:ext cx="5960534" cy="3827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Tx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angkatan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Airlangga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angkatan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Airlangga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disebarkan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(Google Forms). </a:t>
            </a:r>
            <a:endParaRPr lang="id-ID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endParaRPr lang="id-ID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angkatan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berkumpul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mengerjakan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galeri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Airlangga.Observasi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melengkapi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kami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d-ID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4233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0" y="26750"/>
            <a:ext cx="638461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SKALA PENILAIAN </a:t>
            </a:r>
            <a:endParaRPr lang="id-ID"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785" y="947960"/>
            <a:ext cx="5960534" cy="3827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>
              <a:buClrTx/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Likert. </a:t>
            </a:r>
            <a:r>
              <a:rPr lang="en-US" dirty="0" err="1"/>
              <a:t>Dengan</a:t>
            </a:r>
            <a:r>
              <a:rPr lang="en-US" dirty="0"/>
              <a:t> m</a:t>
            </a:r>
            <a:r>
              <a:rPr lang="id-ID" dirty="0" err="1"/>
              <a:t>enetapkan</a:t>
            </a:r>
            <a:r>
              <a:rPr lang="id-ID" dirty="0"/>
              <a:t> kriteria skor untuk setiap item alternatif jawaban dengan menggunakan skala </a:t>
            </a:r>
            <a:r>
              <a:rPr lang="id-ID" dirty="0" err="1"/>
              <a:t>Likert</a:t>
            </a:r>
            <a:r>
              <a:rPr lang="id-ID" dirty="0"/>
              <a:t> yaitu skor tertinggi 4 dan skor terendah 1. Untuk kriteria skor variabel untuk pernyataan lihat Tabel 3.3.</a:t>
            </a:r>
            <a:endParaRPr lang="en-US" dirty="0"/>
          </a:p>
          <a:p>
            <a:pPr marL="158750" indent="0" algn="just">
              <a:buClrTx/>
              <a:buNone/>
            </a:pPr>
            <a:endParaRPr lang="id-ID" dirty="0"/>
          </a:p>
          <a:p>
            <a:pPr marL="158750" indent="0" algn="ctr">
              <a:buClrTx/>
              <a:buNone/>
            </a:pPr>
            <a:r>
              <a:rPr lang="en-US" dirty="0"/>
              <a:t> </a:t>
            </a:r>
            <a:r>
              <a:rPr lang="en-US" b="1" dirty="0" err="1"/>
              <a:t>Tabel</a:t>
            </a:r>
            <a:r>
              <a:rPr lang="en-US" b="1" dirty="0"/>
              <a:t> 3.3</a:t>
            </a:r>
            <a:endParaRPr lang="id-ID" b="1" dirty="0"/>
          </a:p>
          <a:p>
            <a:pPr marL="158750" indent="0" algn="ctr">
              <a:buNone/>
            </a:pPr>
            <a:r>
              <a:rPr lang="en-US" b="1" dirty="0" err="1"/>
              <a:t>Kriteria</a:t>
            </a:r>
            <a:r>
              <a:rPr lang="en-US" b="1" dirty="0"/>
              <a:t> Skor </a:t>
            </a:r>
            <a:r>
              <a:rPr lang="en-US" b="1" dirty="0" err="1"/>
              <a:t>Variabel</a:t>
            </a:r>
            <a:r>
              <a:rPr lang="en-US" b="1" dirty="0"/>
              <a:t> X</a:t>
            </a:r>
            <a:r>
              <a:rPr lang="en-US" b="1" baseline="-25000" dirty="0"/>
              <a:t>1</a:t>
            </a:r>
            <a:r>
              <a:rPr lang="en-US" b="1" dirty="0"/>
              <a:t>, X</a:t>
            </a:r>
            <a:r>
              <a:rPr lang="en-US" b="1" baseline="-25000" dirty="0"/>
              <a:t>2</a:t>
            </a:r>
            <a:r>
              <a:rPr lang="en-US" b="1" dirty="0"/>
              <a:t>, dan Y </a:t>
            </a:r>
            <a:r>
              <a:rPr lang="en-US" b="1" dirty="0" err="1"/>
              <a:t>Pernyataan</a:t>
            </a:r>
            <a:endParaRPr lang="id-ID" dirty="0"/>
          </a:p>
          <a:p>
            <a:pPr marL="158750" indent="0" algn="just">
              <a:buClrTx/>
              <a:buNone/>
            </a:pPr>
            <a:endParaRPr lang="id-ID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4FA455F-3424-457D-AF33-EAD9FC85B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85482"/>
              </p:ext>
            </p:extLst>
          </p:nvPr>
        </p:nvGraphicFramePr>
        <p:xfrm>
          <a:off x="919142" y="2643130"/>
          <a:ext cx="4378960" cy="17506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{5788F407-A672-4482-A1AA-A3A6CBC10F6C}</a:tableStyleId>
              </a:tblPr>
              <a:tblGrid>
                <a:gridCol w="3389630">
                  <a:extLst>
                    <a:ext uri="{9D8B030D-6E8A-4147-A177-3AD203B41FA5}">
                      <a16:colId xmlns:a16="http://schemas.microsoft.com/office/drawing/2014/main" val="1541814878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1386614067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60450" marR="0" algn="l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Alternatif Jawaban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120" marR="318135" algn="ctr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Skor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77489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7945" marR="0" algn="l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r>
                        <a:rPr lang="id-ID" sz="1200">
                          <a:effectLst/>
                        </a:rPr>
                        <a:t>= Tinggi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7292229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7945" marR="0" algn="l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 = </a:t>
                      </a:r>
                      <a:r>
                        <a:rPr lang="en-US" sz="1200">
                          <a:effectLst/>
                        </a:rPr>
                        <a:t>Sedang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251351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7945" marR="0" algn="l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id-ID" sz="1200">
                          <a:effectLst/>
                        </a:rPr>
                        <a:t> = </a:t>
                      </a:r>
                      <a:r>
                        <a:rPr lang="en-US" sz="1200">
                          <a:effectLst/>
                        </a:rPr>
                        <a:t>Rendah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5684798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67945" marR="0" algn="l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TS</a:t>
                      </a: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id-ID" sz="1200" dirty="0">
                          <a:effectLst/>
                        </a:rPr>
                        <a:t>=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Sama </a:t>
                      </a:r>
                      <a:r>
                        <a:rPr lang="en-US" sz="1200" dirty="0" err="1">
                          <a:effectLst/>
                        </a:rPr>
                        <a:t>Sekali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353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2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268000" y="1991850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1895539" y="2232001"/>
            <a:ext cx="5352921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PENDAHULUAN</a:t>
            </a:r>
            <a:endParaRPr lang="id-ID"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1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3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0" y="16184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LATAR BELAKANG</a:t>
            </a:r>
            <a:endParaRPr lang="id-ID" dirty="0"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0" y="528394"/>
            <a:ext cx="6085211" cy="425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Tx/>
            </a:pP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proses </a:t>
            </a:r>
            <a:r>
              <a:rPr lang="en-US" dirty="0" err="1"/>
              <a:t>penyerapan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memahami</a:t>
            </a:r>
            <a:r>
              <a:rPr lang="en-US" dirty="0"/>
              <a:t>, </a:t>
            </a:r>
            <a:r>
              <a:rPr lang="en-US" dirty="0" err="1"/>
              <a:t>menganalisis</a:t>
            </a:r>
            <a:r>
              <a:rPr lang="en-US" dirty="0"/>
              <a:t> dan </a:t>
            </a:r>
            <a:r>
              <a:rPr lang="en-US" dirty="0" err="1"/>
              <a:t>mengevaluasi</a:t>
            </a:r>
            <a:r>
              <a:rPr lang="en-US" dirty="0"/>
              <a:t>.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yang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kemauan</a:t>
            </a:r>
            <a:r>
              <a:rPr lang="en-US" dirty="0"/>
              <a:t>, </a:t>
            </a:r>
            <a:r>
              <a:rPr lang="en-US" dirty="0" err="1"/>
              <a:t>aktivitas</a:t>
            </a:r>
            <a:r>
              <a:rPr lang="en-US" dirty="0"/>
              <a:t>, dan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senang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,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</a:t>
            </a:r>
          </a:p>
          <a:p>
            <a:pPr algn="just">
              <a:buClrTx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Pawit</a:t>
            </a:r>
            <a:r>
              <a:rPr lang="en-US" dirty="0"/>
              <a:t> M. Yusuf (1990:56)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kesenangan</a:t>
            </a:r>
            <a:r>
              <a:rPr lang="en-US" dirty="0"/>
              <a:t> dan </a:t>
            </a:r>
            <a:r>
              <a:rPr lang="en-US" dirty="0" err="1"/>
              <a:t>perhatian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pengharapan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kemanfaatannya</a:t>
            </a:r>
            <a:r>
              <a:rPr lang="en-US" dirty="0"/>
              <a:t>.</a:t>
            </a:r>
            <a:endParaRPr lang="id-ID" dirty="0"/>
          </a:p>
          <a:p>
            <a:pPr algn="just">
              <a:buClrTx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Ase</a:t>
            </a:r>
            <a:r>
              <a:rPr lang="en-US" dirty="0"/>
              <a:t> S. </a:t>
            </a:r>
            <a:r>
              <a:rPr lang="en-US" dirty="0" err="1"/>
              <a:t>Muchyidin</a:t>
            </a:r>
            <a:r>
              <a:rPr lang="en-US" dirty="0"/>
              <a:t> (1980)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penafsiran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dan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terhadapnya</a:t>
            </a:r>
            <a:r>
              <a:rPr lang="en-US" dirty="0"/>
              <a:t>. </a:t>
            </a:r>
          </a:p>
          <a:p>
            <a:pPr algn="just">
              <a:buClrTx/>
            </a:pPr>
            <a:endParaRPr lang="en-US" dirty="0"/>
          </a:p>
          <a:p>
            <a:pPr>
              <a:buClrTx/>
            </a:pPr>
            <a:endParaRPr lang="en-US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id-ID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0" y="4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RUMUSAN MASALAH</a:t>
            </a:r>
            <a:endParaRPr lang="id-ID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238" y="535300"/>
            <a:ext cx="5997706" cy="225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ClrTx/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?</a:t>
            </a:r>
            <a:endParaRPr lang="id-ID" dirty="0"/>
          </a:p>
          <a:p>
            <a:pPr marL="482600" lvl="0" indent="-342900">
              <a:buClrTx/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Perpustakaan</a:t>
            </a:r>
            <a:r>
              <a:rPr lang="en-US" dirty="0"/>
              <a:t>?</a:t>
            </a:r>
            <a:endParaRPr lang="id-ID" dirty="0"/>
          </a:p>
          <a:p>
            <a:pPr marL="482600" lvl="0" indent="-342900">
              <a:buClrTx/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Perpustakaan</a:t>
            </a:r>
            <a:r>
              <a:rPr lang="en-US" dirty="0"/>
              <a:t>?</a:t>
            </a:r>
            <a:endParaRPr lang="id-ID" dirty="0"/>
          </a:p>
          <a:p>
            <a:pPr marL="482600" lvl="0" indent="-342900">
              <a:buClrTx/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?</a:t>
            </a:r>
            <a:endParaRPr lang="id-ID" dirty="0"/>
          </a:p>
          <a:p>
            <a:pPr lvl="0"/>
            <a:endParaRPr lang="id-ID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0" y="4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TUJUAN </a:t>
            </a:r>
            <a:endParaRPr lang="id-ID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238" y="535300"/>
            <a:ext cx="5997706" cy="225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ClrTx/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endParaRPr lang="id-ID" dirty="0"/>
          </a:p>
          <a:p>
            <a:pPr marL="482600" indent="-342900">
              <a:buClrTx/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Perpustakaan</a:t>
            </a:r>
            <a:endParaRPr lang="id-ID" dirty="0"/>
          </a:p>
          <a:p>
            <a:pPr marL="482600" indent="-342900">
              <a:buClrTx/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Perpustakaan</a:t>
            </a:r>
            <a:endParaRPr lang="id-ID" dirty="0"/>
          </a:p>
          <a:p>
            <a:pPr marL="482600" indent="-342900">
              <a:buClrTx/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endParaRPr lang="id-ID" dirty="0"/>
          </a:p>
          <a:p>
            <a:pPr lvl="0"/>
            <a:endParaRPr lang="id-ID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72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-100317" y="25720"/>
            <a:ext cx="5441060" cy="709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MANFAAT PENELITIAN </a:t>
            </a:r>
            <a:endParaRPr lang="id-ID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-1" y="552648"/>
            <a:ext cx="6703092" cy="4565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2713" lvl="3" indent="0">
              <a:buClrTx/>
              <a:buNone/>
            </a:pPr>
            <a:r>
              <a:rPr lang="en-US" sz="1400" dirty="0"/>
              <a:t>1. </a:t>
            </a:r>
            <a:r>
              <a:rPr lang="en-US" sz="1400" b="1" dirty="0" err="1"/>
              <a:t>Manfaat</a:t>
            </a:r>
            <a:r>
              <a:rPr lang="en-US" sz="1400" b="1" dirty="0"/>
              <a:t> </a:t>
            </a:r>
            <a:r>
              <a:rPr lang="en-US" sz="1400" b="1" dirty="0" err="1"/>
              <a:t>Teoritis</a:t>
            </a:r>
            <a:r>
              <a:rPr lang="en-US" sz="1400" b="1" dirty="0"/>
              <a:t> </a:t>
            </a:r>
            <a:endParaRPr lang="id-ID" sz="1400" b="1" dirty="0"/>
          </a:p>
          <a:p>
            <a:pPr marL="330200" algn="just"/>
            <a:r>
              <a:rPr lang="en-US" sz="1400" dirty="0" err="1"/>
              <a:t>Diharapkan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kontribusi</a:t>
            </a:r>
            <a:r>
              <a:rPr lang="en-US" sz="1400" dirty="0"/>
              <a:t> </a:t>
            </a:r>
            <a:r>
              <a:rPr lang="en-US" sz="1400" dirty="0" err="1"/>
              <a:t>ilmiah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macam</a:t>
            </a:r>
            <a:r>
              <a:rPr lang="en-US" sz="1400" dirty="0"/>
              <a:t> </a:t>
            </a:r>
            <a:r>
              <a:rPr lang="en-US" sz="1400" dirty="0" err="1"/>
              <a:t>upaya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proses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minat</a:t>
            </a:r>
            <a:r>
              <a:rPr lang="en-US" sz="1400" dirty="0"/>
              <a:t> pada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dirty="0" err="1"/>
              <a:t>Ilmu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Dan </a:t>
            </a:r>
            <a:r>
              <a:rPr lang="en-US" sz="1400" dirty="0" err="1"/>
              <a:t>Perpustakaan</a:t>
            </a:r>
            <a:r>
              <a:rPr lang="en-US" sz="1400" dirty="0"/>
              <a:t>.</a:t>
            </a:r>
          </a:p>
          <a:p>
            <a:pPr marL="127000" indent="0" algn="just">
              <a:buClrTx/>
              <a:buNone/>
            </a:pPr>
            <a:r>
              <a:rPr lang="en-US" sz="1400" dirty="0"/>
              <a:t>2. </a:t>
            </a:r>
            <a:r>
              <a:rPr lang="en-US" sz="1400" b="1" dirty="0" err="1"/>
              <a:t>Manfaat</a:t>
            </a:r>
            <a:r>
              <a:rPr lang="en-US" sz="1400" b="1" dirty="0"/>
              <a:t> </a:t>
            </a:r>
            <a:r>
              <a:rPr lang="en-US" sz="1400" b="1" dirty="0" err="1"/>
              <a:t>Praktis</a:t>
            </a:r>
            <a:r>
              <a:rPr lang="en-US" sz="1400" b="1" dirty="0"/>
              <a:t> Hasil </a:t>
            </a:r>
            <a:r>
              <a:rPr lang="en-US" sz="1400" b="1" dirty="0" err="1"/>
              <a:t>penelitian</a:t>
            </a:r>
            <a:r>
              <a:rPr lang="en-US" sz="1400" b="1" dirty="0"/>
              <a:t> </a:t>
            </a:r>
            <a:r>
              <a:rPr lang="en-US" sz="1400" b="1" dirty="0" err="1"/>
              <a:t>ini</a:t>
            </a:r>
            <a:r>
              <a:rPr lang="en-US" sz="1400" b="1" dirty="0"/>
              <a:t> </a:t>
            </a:r>
            <a:r>
              <a:rPr lang="en-US" sz="1400" b="1" dirty="0" err="1"/>
              <a:t>diharapkan</a:t>
            </a:r>
            <a:r>
              <a:rPr lang="en-US" sz="1400" b="1" dirty="0"/>
              <a:t> </a:t>
            </a:r>
            <a:r>
              <a:rPr lang="en-US" sz="1400" b="1" dirty="0" err="1"/>
              <a:t>dapat</a:t>
            </a:r>
            <a:r>
              <a:rPr lang="en-US" sz="1400" b="1" dirty="0"/>
              <a:t> </a:t>
            </a:r>
            <a:r>
              <a:rPr lang="en-US" sz="1400" b="1" dirty="0" err="1"/>
              <a:t>bermanfaat</a:t>
            </a:r>
            <a:r>
              <a:rPr lang="en-US" sz="1400" b="1" dirty="0"/>
              <a:t> </a:t>
            </a:r>
            <a:r>
              <a:rPr lang="en-US" sz="1400" b="1" dirty="0" err="1"/>
              <a:t>bagi</a:t>
            </a:r>
            <a:r>
              <a:rPr lang="en-US" sz="1400" b="1" dirty="0"/>
              <a:t>:</a:t>
            </a:r>
            <a:endParaRPr lang="id-ID" sz="1400" b="1" dirty="0"/>
          </a:p>
          <a:p>
            <a:pPr marL="127000" indent="0" algn="just">
              <a:buNone/>
            </a:pPr>
            <a:r>
              <a:rPr lang="en-US" sz="1400" b="1" dirty="0"/>
              <a:t>a. </a:t>
            </a:r>
            <a:r>
              <a:rPr lang="en-US" sz="1400" b="1" dirty="0" err="1"/>
              <a:t>Mahasiswa</a:t>
            </a:r>
            <a:r>
              <a:rPr lang="en-US" sz="1400" b="1" dirty="0"/>
              <a:t> </a:t>
            </a:r>
            <a:endParaRPr lang="id-ID" sz="1400" b="1" dirty="0"/>
          </a:p>
          <a:p>
            <a:pPr algn="just"/>
            <a:r>
              <a:rPr lang="en-US" sz="1400" dirty="0" err="1"/>
              <a:t>Sebagai</a:t>
            </a:r>
            <a:r>
              <a:rPr lang="en-US" sz="1400" dirty="0"/>
              <a:t> proses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minat</a:t>
            </a:r>
            <a:r>
              <a:rPr lang="en-US" sz="1400" dirty="0"/>
              <a:t> </a:t>
            </a:r>
            <a:r>
              <a:rPr lang="en-US" sz="1400" dirty="0" err="1"/>
              <a:t>baca</a:t>
            </a:r>
            <a:r>
              <a:rPr lang="en-US" sz="1400" dirty="0"/>
              <a:t> pada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dirty="0" err="1"/>
              <a:t>Ilmu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id-ID" sz="1400" dirty="0"/>
              <a:t>d</a:t>
            </a:r>
            <a:r>
              <a:rPr lang="en-US" sz="1400" dirty="0"/>
              <a:t>an </a:t>
            </a:r>
            <a:r>
              <a:rPr lang="en-US" sz="1400" dirty="0" err="1"/>
              <a:t>Perpustakaan</a:t>
            </a:r>
            <a:r>
              <a:rPr lang="en-US" sz="1400" dirty="0"/>
              <a:t> </a:t>
            </a:r>
            <a:r>
              <a:rPr lang="en-US" sz="1400" dirty="0" err="1"/>
              <a:t>angkatan</a:t>
            </a:r>
            <a:r>
              <a:rPr lang="en-US" sz="1400" dirty="0"/>
              <a:t> 2019</a:t>
            </a:r>
            <a:r>
              <a:rPr lang="id-ID" sz="1400" dirty="0"/>
              <a:t>,</a:t>
            </a:r>
            <a:r>
              <a:rPr lang="en-US" sz="1400" dirty="0"/>
              <a:t> </a:t>
            </a:r>
            <a:r>
              <a:rPr lang="en-US" sz="1400" dirty="0" err="1"/>
              <a:t>Universitas</a:t>
            </a:r>
            <a:r>
              <a:rPr lang="en-US" sz="1400" dirty="0"/>
              <a:t> </a:t>
            </a:r>
            <a:r>
              <a:rPr lang="en-US" sz="1400" dirty="0" err="1"/>
              <a:t>Airlangga</a:t>
            </a:r>
            <a:r>
              <a:rPr lang="en-US" sz="1400" dirty="0"/>
              <a:t>.</a:t>
            </a:r>
            <a:endParaRPr lang="id-ID" sz="1400" dirty="0"/>
          </a:p>
          <a:p>
            <a:pPr marL="127000" indent="0" algn="just">
              <a:buNone/>
            </a:pPr>
            <a:r>
              <a:rPr lang="en-US" sz="1400" b="1" dirty="0"/>
              <a:t>b. </a:t>
            </a:r>
            <a:r>
              <a:rPr lang="en-US" sz="1400" b="1" dirty="0" err="1"/>
              <a:t>Peneliti</a:t>
            </a:r>
            <a:r>
              <a:rPr lang="en-US" sz="1400" b="1" dirty="0"/>
              <a:t> </a:t>
            </a:r>
            <a:endParaRPr lang="id-ID" sz="1400" b="1" dirty="0"/>
          </a:p>
          <a:p>
            <a:pPr algn="just"/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</a:t>
            </a:r>
            <a:r>
              <a:rPr lang="en-US" sz="1400" dirty="0" err="1"/>
              <a:t>wawasan</a:t>
            </a:r>
            <a:r>
              <a:rPr lang="en-US" sz="1400" dirty="0"/>
              <a:t>, </a:t>
            </a:r>
            <a:r>
              <a:rPr lang="en-US" sz="1400" dirty="0" err="1"/>
              <a:t>pengetahuan</a:t>
            </a:r>
            <a:r>
              <a:rPr lang="en-US" sz="1400" dirty="0"/>
              <a:t>, dan </a:t>
            </a:r>
            <a:r>
              <a:rPr lang="en-US" sz="1400" dirty="0" err="1"/>
              <a:t>pengalaman</a:t>
            </a:r>
            <a:r>
              <a:rPr lang="en-US" sz="1400" dirty="0"/>
              <a:t> yang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upaya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minat</a:t>
            </a:r>
            <a:r>
              <a:rPr lang="en-US" sz="1400" dirty="0"/>
              <a:t> </a:t>
            </a:r>
            <a:r>
              <a:rPr lang="en-US" sz="1400" dirty="0" err="1"/>
              <a:t>baca</a:t>
            </a:r>
            <a:r>
              <a:rPr lang="en-US" sz="1400" dirty="0"/>
              <a:t> dan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menerapkannya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masa </a:t>
            </a:r>
            <a:r>
              <a:rPr lang="en-US" sz="1400" dirty="0" err="1"/>
              <a:t>mendatang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upaya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mengajak</a:t>
            </a:r>
            <a:r>
              <a:rPr lang="en-US" sz="1400" dirty="0"/>
              <a:t>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dirty="0" err="1"/>
              <a:t>gemar</a:t>
            </a:r>
            <a:r>
              <a:rPr lang="en-US" sz="1400" dirty="0"/>
              <a:t> </a:t>
            </a:r>
            <a:r>
              <a:rPr lang="en-US" sz="1400" dirty="0" err="1"/>
              <a:t>membaca</a:t>
            </a:r>
            <a:r>
              <a:rPr lang="en-US" sz="1400" dirty="0"/>
              <a:t>.</a:t>
            </a:r>
            <a:endParaRPr lang="id-ID" sz="1400" dirty="0"/>
          </a:p>
          <a:p>
            <a:pPr marL="127000" indent="0" algn="just">
              <a:buNone/>
            </a:pPr>
            <a:r>
              <a:rPr lang="en-US" sz="1400" b="1" dirty="0"/>
              <a:t>c. </a:t>
            </a:r>
            <a:r>
              <a:rPr lang="en-US" sz="1400" b="1" dirty="0" err="1"/>
              <a:t>Umum</a:t>
            </a:r>
            <a:r>
              <a:rPr lang="en-US" sz="1400" b="1" dirty="0"/>
              <a:t> </a:t>
            </a:r>
            <a:endParaRPr lang="id-ID" sz="1400" b="1" dirty="0"/>
          </a:p>
          <a:p>
            <a:pPr algn="just"/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dijadikan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pertimbangan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para </a:t>
            </a:r>
            <a:r>
              <a:rPr lang="en-US" sz="1400" dirty="0" err="1"/>
              <a:t>peneliti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penelitian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mendatang</a:t>
            </a:r>
            <a:r>
              <a:rPr lang="en-US" sz="1400" dirty="0"/>
              <a:t>.</a:t>
            </a:r>
            <a:endParaRPr lang="id-ID" sz="1400" dirty="0"/>
          </a:p>
          <a:p>
            <a:r>
              <a:rPr lang="id-ID" sz="1400" dirty="0"/>
              <a:t> </a:t>
            </a:r>
          </a:p>
          <a:p>
            <a:r>
              <a:rPr lang="id-ID" dirty="0"/>
              <a:t> </a:t>
            </a:r>
          </a:p>
          <a:p>
            <a:pPr marL="330200" algn="just"/>
            <a:endParaRPr lang="id-ID" dirty="0">
              <a:effectLst/>
            </a:endParaRPr>
          </a:p>
        </p:txBody>
      </p:sp>
      <p:grpSp>
        <p:nvGrpSpPr>
          <p:cNvPr id="207" name="Google Shape;207;p20"/>
          <p:cNvGrpSpPr/>
          <p:nvPr/>
        </p:nvGrpSpPr>
        <p:grpSpPr>
          <a:xfrm>
            <a:off x="7277465" y="74335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7175288" y="2039648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6861674" y="475885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8652449" y="1804315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8978795" y="1579438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6673397" y="1258550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57175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dirty="0"/>
              <a:t>TINJAUAN PUSTAKA</a:t>
            </a:r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</a:t>
            </a:r>
            <a:r>
              <a:rPr lang="id-ID" dirty="0"/>
              <a:t>TUDI TERDAHULU</a:t>
            </a: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6760" y="533851"/>
            <a:ext cx="5924387" cy="4313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just">
              <a:buNone/>
            </a:pPr>
            <a:r>
              <a:rPr lang="en-US" dirty="0"/>
              <a:t>Pada</a:t>
            </a:r>
            <a:r>
              <a:rPr lang="id-ID" dirty="0"/>
              <a:t> p</a:t>
            </a:r>
            <a:r>
              <a:rPr lang="en-US" dirty="0" err="1"/>
              <a:t>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surve</a:t>
            </a:r>
            <a:r>
              <a:rPr lang="id-ID" dirty="0"/>
              <a:t>i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mengungkap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Pendidikan (FIP) U</a:t>
            </a:r>
            <a:r>
              <a:rPr lang="id-ID" dirty="0" err="1"/>
              <a:t>niversitas</a:t>
            </a:r>
            <a:r>
              <a:rPr lang="id-ID" dirty="0"/>
              <a:t> </a:t>
            </a:r>
            <a:r>
              <a:rPr lang="en-US" dirty="0"/>
              <a:t>N</a:t>
            </a:r>
            <a:r>
              <a:rPr lang="id-ID" dirty="0" err="1"/>
              <a:t>egeri</a:t>
            </a:r>
            <a:r>
              <a:rPr lang="id-ID" dirty="0"/>
              <a:t> </a:t>
            </a:r>
            <a:r>
              <a:rPr lang="en-US" dirty="0"/>
              <a:t>Y</a:t>
            </a:r>
            <a:r>
              <a:rPr lang="id-ID" dirty="0" err="1"/>
              <a:t>ogyakarta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,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pada </a:t>
            </a:r>
            <a:r>
              <a:rPr lang="id-ID" dirty="0"/>
              <a:t>F</a:t>
            </a:r>
            <a:r>
              <a:rPr lang="en-US" dirty="0" err="1"/>
              <a:t>akultas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lmu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endidikan</a:t>
            </a:r>
            <a:r>
              <a:rPr lang="en-US" dirty="0"/>
              <a:t> (FIP) UNY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subyek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semester 3, 5 dan 7.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mengungkap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FIP UNY,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diungkap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, </a:t>
            </a:r>
            <a:r>
              <a:rPr lang="en-US" dirty="0" err="1"/>
              <a:t>buku-buku</a:t>
            </a:r>
            <a:r>
              <a:rPr lang="en-US" dirty="0"/>
              <a:t> yang </a:t>
            </a:r>
            <a:r>
              <a:rPr lang="en-US" dirty="0" err="1"/>
              <a:t>dibaca</a:t>
            </a:r>
            <a:r>
              <a:rPr lang="en-US" dirty="0"/>
              <a:t>,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kampus</a:t>
            </a:r>
            <a:r>
              <a:rPr lang="en-US" dirty="0"/>
              <a:t>,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FIP UNY.</a:t>
            </a:r>
            <a:endParaRPr lang="id-ID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1261</Words>
  <Application>Microsoft Office PowerPoint</Application>
  <PresentationFormat>Peragaan Layar (16:9)</PresentationFormat>
  <Paragraphs>126</Paragraphs>
  <Slides>25</Slides>
  <Notes>24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25</vt:i4>
      </vt:variant>
    </vt:vector>
  </HeadingPairs>
  <TitlesOfParts>
    <vt:vector size="32" baseType="lpstr">
      <vt:lpstr>Times New Roman</vt:lpstr>
      <vt:lpstr>Arial</vt:lpstr>
      <vt:lpstr>Wingdings</vt:lpstr>
      <vt:lpstr>Poppins Light</vt:lpstr>
      <vt:lpstr>Poppins</vt:lpstr>
      <vt:lpstr>Courier New</vt:lpstr>
      <vt:lpstr>Cymbeline template</vt:lpstr>
      <vt:lpstr>TINGKAT MINAT BACA DI KALANGAN MAHASISWA JURUSAN ILMU INFORMASI DAN PERPUSTAKAAN UNIVERSITAS AIRLANGGA 2019</vt:lpstr>
      <vt:lpstr>KELOMPOK 17</vt:lpstr>
      <vt:lpstr>PENDAHULUAN</vt:lpstr>
      <vt:lpstr>LATAR BELAKANG</vt:lpstr>
      <vt:lpstr>RUMUSAN MASALAH</vt:lpstr>
      <vt:lpstr>TUJUAN </vt:lpstr>
      <vt:lpstr>MANFAAT PENELITIAN </vt:lpstr>
      <vt:lpstr>TINJAUAN PUSTAKA</vt:lpstr>
      <vt:lpstr>STUDI TERDAHULU</vt:lpstr>
      <vt:lpstr>ADAPUN HASIL PENELITIAN TERDAHULU DENGAN PENELITIAN KAMI MEMILIKI PERSAMAAN DAN PERBEDAAN YAITU:</vt:lpstr>
      <vt:lpstr>KAJIAN TEORI</vt:lpstr>
      <vt:lpstr>LANJUTAN</vt:lpstr>
      <vt:lpstr>KERANGKA KONSEPTUAL</vt:lpstr>
      <vt:lpstr>KERANGKA KONSEPTUAL </vt:lpstr>
      <vt:lpstr>HIPOTESIS</vt:lpstr>
      <vt:lpstr>HIPOTESIS </vt:lpstr>
      <vt:lpstr>PROSEDUR PENELITIAN</vt:lpstr>
      <vt:lpstr>JENIS PENELITIAN</vt:lpstr>
      <vt:lpstr>LOKASI PENELITIAN</vt:lpstr>
      <vt:lpstr>POPULASI DAN SAMPEL</vt:lpstr>
      <vt:lpstr>VARIABEL</vt:lpstr>
      <vt:lpstr>INDIKATOR PENELITIAN</vt:lpstr>
      <vt:lpstr>TEKNIK PENGUMPULAN DATA</vt:lpstr>
      <vt:lpstr>SKALA PENILAIAN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TINGKAT MINAT BACA DI KALANGAN MAHASISWA JURUSAN ILMU INFORMASI DAN PERPUSTAKAAN UNIVERSITAS AIRLANGGA 2019</dc:title>
  <dc:creator>KHOIRUL FALAH</dc:creator>
  <cp:lastModifiedBy>fal s</cp:lastModifiedBy>
  <cp:revision>15</cp:revision>
  <dcterms:modified xsi:type="dcterms:W3CDTF">2020-05-20T13:16:03Z</dcterms:modified>
</cp:coreProperties>
</file>