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79" r:id="rId9"/>
    <p:sldId id="263" r:id="rId10"/>
    <p:sldId id="264" r:id="rId11"/>
    <p:sldId id="272" r:id="rId12"/>
    <p:sldId id="278"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FFCC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3" d="100"/>
          <a:sy n="43" d="100"/>
        </p:scale>
        <p:origin x="-852"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6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6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6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7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7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7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0519236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048581" name="bg object 16"/>
          <p:cNvSpPr/>
          <p:nvPr/>
        </p:nvSpPr>
        <p:spPr>
          <a:xfrm>
            <a:off x="0" y="2"/>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DF4"/>
          </a:solidFill>
        </p:spPr>
        <p:txBody>
          <a:bodyPr wrap="square" lIns="0" tIns="0" rIns="0" bIns="0" rtlCol="0"/>
          <a:lstStyle/>
          <a:p>
            <a:endParaRPr/>
          </a:p>
        </p:txBody>
      </p:sp>
      <p:sp>
        <p:nvSpPr>
          <p:cNvPr id="1048582" name="Holder 2"/>
          <p:cNvSpPr>
            <a:spLocks noGrp="1"/>
          </p:cNvSpPr>
          <p:nvPr>
            <p:ph type="ctrTitle"/>
          </p:nvPr>
        </p:nvSpPr>
        <p:spPr>
          <a:xfrm>
            <a:off x="4048546" y="3038663"/>
            <a:ext cx="10190907" cy="2149475"/>
          </a:xfrm>
          <a:prstGeom prst="rect">
            <a:avLst/>
          </a:prstGeom>
        </p:spPr>
        <p:txBody>
          <a:bodyPr wrap="square" lIns="0" tIns="0" rIns="0" bIns="0">
            <a:spAutoFit/>
          </a:bodyPr>
          <a:lstStyle>
            <a:lvl1pPr>
              <a:defRPr sz="7000" b="0" i="0">
                <a:solidFill>
                  <a:srgbClr val="C29973"/>
                </a:solidFill>
                <a:latin typeface="DejaVu Sans"/>
                <a:cs typeface="DejaVu Sans"/>
              </a:defRPr>
            </a:lvl1pPr>
          </a:lstStyle>
          <a:p>
            <a:endParaRPr/>
          </a:p>
        </p:txBody>
      </p:sp>
      <p:sp>
        <p:nvSpPr>
          <p:cNvPr id="1048583" name="Holder 3"/>
          <p:cNvSpPr>
            <a:spLocks noGrp="1"/>
          </p:cNvSpPr>
          <p:nvPr>
            <p:ph type="subTitle" idx="4"/>
          </p:nvPr>
        </p:nvSpPr>
        <p:spPr>
          <a:xfrm>
            <a:off x="2063536" y="5538201"/>
            <a:ext cx="14160927" cy="1739900"/>
          </a:xfrm>
          <a:prstGeom prst="rect">
            <a:avLst/>
          </a:prstGeom>
        </p:spPr>
        <p:txBody>
          <a:bodyPr wrap="square" lIns="0" tIns="0" rIns="0" bIns="0">
            <a:spAutoFit/>
          </a:bodyPr>
          <a:lstStyle>
            <a:lvl1pPr>
              <a:defRPr sz="3000" b="0" i="0">
                <a:solidFill>
                  <a:srgbClr val="C29973"/>
                </a:solidFill>
                <a:latin typeface="DejaVu Sans"/>
                <a:cs typeface="DejaVu Sans"/>
              </a:defRPr>
            </a:lvl1pPr>
          </a:lstStyle>
          <a:p>
            <a:endParaRPr/>
          </a:p>
        </p:txBody>
      </p:sp>
      <p:sp>
        <p:nvSpPr>
          <p:cNvPr id="104858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8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26-Apr-20</a:t>
            </a:fld>
            <a:endParaRPr lang="en-US"/>
          </a:p>
        </p:txBody>
      </p:sp>
      <p:sp>
        <p:nvSpPr>
          <p:cNvPr id="104858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3300" b="0" i="1">
                <a:solidFill>
                  <a:srgbClr val="C29973"/>
                </a:solidFill>
                <a:latin typeface="Nimbus Roman No9 L"/>
                <a:cs typeface="Nimbus Roman No9 L"/>
              </a:defRPr>
            </a:lvl1pPr>
          </a:lstStyle>
          <a:p>
            <a:endParaRPr/>
          </a:p>
        </p:txBody>
      </p:sp>
      <p:sp>
        <p:nvSpPr>
          <p:cNvPr id="1048592" name="Holder 3"/>
          <p:cNvSpPr>
            <a:spLocks noGrp="1"/>
          </p:cNvSpPr>
          <p:nvPr>
            <p:ph type="body" idx="1"/>
          </p:nvPr>
        </p:nvSpPr>
        <p:spPr/>
        <p:txBody>
          <a:bodyPr lIns="0" tIns="0" rIns="0" bIns="0"/>
          <a:lstStyle>
            <a:lvl1pPr>
              <a:defRPr sz="3000" b="0" i="0">
                <a:solidFill>
                  <a:srgbClr val="C29973"/>
                </a:solidFill>
                <a:latin typeface="DejaVu Sans"/>
                <a:cs typeface="DejaVu Sans"/>
              </a:defRPr>
            </a:lvl1p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26-Apr-20</a:t>
            </a:fld>
            <a:endParaRPr lang="en-US"/>
          </a:p>
        </p:txBody>
      </p:sp>
      <p:sp>
        <p:nvSpPr>
          <p:cNvPr id="1048595"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048645" name="bg object 16"/>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C29973"/>
          </a:solidFill>
        </p:spPr>
        <p:txBody>
          <a:bodyPr wrap="square" lIns="0" tIns="0" rIns="0" bIns="0" rtlCol="0"/>
          <a:lstStyle/>
          <a:p>
            <a:endParaRPr/>
          </a:p>
        </p:txBody>
      </p:sp>
      <p:sp>
        <p:nvSpPr>
          <p:cNvPr id="1048646" name="Holder 2"/>
          <p:cNvSpPr>
            <a:spLocks noGrp="1"/>
          </p:cNvSpPr>
          <p:nvPr>
            <p:ph type="title"/>
          </p:nvPr>
        </p:nvSpPr>
        <p:spPr/>
        <p:txBody>
          <a:bodyPr lIns="0" tIns="0" rIns="0" bIns="0"/>
          <a:lstStyle>
            <a:lvl1pPr>
              <a:defRPr sz="3300" b="0" i="1">
                <a:solidFill>
                  <a:srgbClr val="C29973"/>
                </a:solidFill>
                <a:latin typeface="Nimbus Roman No9 L"/>
                <a:cs typeface="Nimbus Roman No9 L"/>
              </a:defRPr>
            </a:lvl1pPr>
          </a:lstStyle>
          <a:p>
            <a:endParaRPr/>
          </a:p>
        </p:txBody>
      </p:sp>
      <p:sp>
        <p:nvSpPr>
          <p:cNvPr id="1048647" name="Holder 3"/>
          <p:cNvSpPr>
            <a:spLocks noGrp="1"/>
          </p:cNvSpPr>
          <p:nvPr>
            <p:ph sz="half" idx="2"/>
          </p:nvPr>
        </p:nvSpPr>
        <p:spPr>
          <a:xfrm>
            <a:off x="914400" y="2366010"/>
            <a:ext cx="7955280" cy="6789420"/>
          </a:xfrm>
          <a:prstGeom prst="rect">
            <a:avLst/>
          </a:prstGeom>
        </p:spPr>
        <p:txBody>
          <a:bodyPr wrap="square" lIns="0" tIns="0" rIns="0" bIns="0">
            <a:spAutoFit/>
          </a:bodyPr>
          <a:lstStyle/>
          <a:p>
            <a:endParaRPr/>
          </a:p>
        </p:txBody>
      </p:sp>
      <p:sp>
        <p:nvSpPr>
          <p:cNvPr id="1048648" name="Holder 4"/>
          <p:cNvSpPr>
            <a:spLocks noGrp="1"/>
          </p:cNvSpPr>
          <p:nvPr>
            <p:ph sz="half" idx="3"/>
          </p:nvPr>
        </p:nvSpPr>
        <p:spPr>
          <a:xfrm>
            <a:off x="9418320" y="2366010"/>
            <a:ext cx="7955280" cy="6789420"/>
          </a:xfrm>
          <a:prstGeom prst="rect">
            <a:avLst/>
          </a:prstGeom>
        </p:spPr>
        <p:txBody>
          <a:bodyPr wrap="square" lIns="0" tIns="0" rIns="0" bIns="0">
            <a:spAutoFit/>
          </a:bodyPr>
          <a:lstStyle/>
          <a:p>
            <a:endParaRPr/>
          </a:p>
        </p:txBody>
      </p:sp>
      <p:sp>
        <p:nvSpPr>
          <p:cNvPr id="104864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5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26-Apr-20</a:t>
            </a:fld>
            <a:endParaRPr lang="en-US"/>
          </a:p>
        </p:txBody>
      </p:sp>
      <p:sp>
        <p:nvSpPr>
          <p:cNvPr id="1048651"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763" name="Holder 2"/>
          <p:cNvSpPr>
            <a:spLocks noGrp="1"/>
          </p:cNvSpPr>
          <p:nvPr>
            <p:ph type="title"/>
          </p:nvPr>
        </p:nvSpPr>
        <p:spPr/>
        <p:txBody>
          <a:bodyPr lIns="0" tIns="0" rIns="0" bIns="0"/>
          <a:lstStyle>
            <a:lvl1pPr>
              <a:defRPr sz="3300" b="0" i="1">
                <a:solidFill>
                  <a:srgbClr val="C29973"/>
                </a:solidFill>
                <a:latin typeface="Nimbus Roman No9 L"/>
                <a:cs typeface="Nimbus Roman No9 L"/>
              </a:defRPr>
            </a:lvl1pPr>
          </a:lstStyle>
          <a:p>
            <a:endParaRPr/>
          </a:p>
        </p:txBody>
      </p:sp>
      <p:sp>
        <p:nvSpPr>
          <p:cNvPr id="1048764"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65"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26-Apr-20</a:t>
            </a:fld>
            <a:endParaRPr lang="en-US"/>
          </a:p>
        </p:txBody>
      </p:sp>
      <p:sp>
        <p:nvSpPr>
          <p:cNvPr id="1048766"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8"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26-Apr-20</a:t>
            </a:fld>
            <a:endParaRPr lang="en-US"/>
          </a:p>
        </p:txBody>
      </p:sp>
      <p:sp>
        <p:nvSpPr>
          <p:cNvPr id="1048690"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Holder 2"/>
          <p:cNvSpPr>
            <a:spLocks noGrp="1"/>
          </p:cNvSpPr>
          <p:nvPr>
            <p:ph type="title"/>
          </p:nvPr>
        </p:nvSpPr>
        <p:spPr>
          <a:xfrm>
            <a:off x="2946908" y="1322139"/>
            <a:ext cx="12394183" cy="528319"/>
          </a:xfrm>
          <a:prstGeom prst="rect">
            <a:avLst/>
          </a:prstGeom>
        </p:spPr>
        <p:txBody>
          <a:bodyPr wrap="square" lIns="0" tIns="0" rIns="0" bIns="0">
            <a:spAutoFit/>
          </a:bodyPr>
          <a:lstStyle>
            <a:lvl1pPr>
              <a:defRPr sz="3300" b="0" i="1">
                <a:solidFill>
                  <a:srgbClr val="C29973"/>
                </a:solidFill>
                <a:latin typeface="Nimbus Roman No9 L"/>
                <a:cs typeface="Nimbus Roman No9 L"/>
              </a:defRPr>
            </a:lvl1pPr>
          </a:lstStyle>
          <a:p>
            <a:endParaRPr/>
          </a:p>
        </p:txBody>
      </p:sp>
      <p:sp>
        <p:nvSpPr>
          <p:cNvPr id="1048577" name="Holder 3"/>
          <p:cNvSpPr>
            <a:spLocks noGrp="1"/>
          </p:cNvSpPr>
          <p:nvPr>
            <p:ph type="body" idx="1"/>
          </p:nvPr>
        </p:nvSpPr>
        <p:spPr>
          <a:xfrm>
            <a:off x="2039493" y="2183651"/>
            <a:ext cx="14209013" cy="5619750"/>
          </a:xfrm>
          <a:prstGeom prst="rect">
            <a:avLst/>
          </a:prstGeom>
        </p:spPr>
        <p:txBody>
          <a:bodyPr wrap="square" lIns="0" tIns="0" rIns="0" bIns="0">
            <a:spAutoFit/>
          </a:bodyPr>
          <a:lstStyle>
            <a:lvl1pPr>
              <a:defRPr sz="3000" b="0" i="0">
                <a:solidFill>
                  <a:srgbClr val="C29973"/>
                </a:solidFill>
                <a:latin typeface="DejaVu Sans"/>
                <a:cs typeface="DejaVu Sans"/>
              </a:defRPr>
            </a:lvl1pPr>
          </a:lstStyle>
          <a:p>
            <a:endParaRPr/>
          </a:p>
        </p:txBody>
      </p:sp>
      <p:sp>
        <p:nvSpPr>
          <p:cNvPr id="1048578"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79"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26-Apr-20</a:t>
            </a:fld>
            <a:endParaRPr lang="en-US"/>
          </a:p>
        </p:txBody>
      </p:sp>
      <p:sp>
        <p:nvSpPr>
          <p:cNvPr id="1048580"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object 3"/>
          <p:cNvSpPr/>
          <p:nvPr/>
        </p:nvSpPr>
        <p:spPr>
          <a:xfrm>
            <a:off x="0" y="0"/>
            <a:ext cx="5153025" cy="10287000"/>
          </a:xfrm>
          <a:custGeom>
            <a:avLst/>
            <a:gdLst/>
            <a:ahLst/>
            <a:cxnLst/>
            <a:rect l="l" t="t" r="r" b="b"/>
            <a:pathLst>
              <a:path w="5153025" h="10287000">
                <a:moveTo>
                  <a:pt x="0" y="10286999"/>
                </a:moveTo>
                <a:lnTo>
                  <a:pt x="0" y="0"/>
                </a:lnTo>
                <a:lnTo>
                  <a:pt x="5152485" y="0"/>
                </a:lnTo>
                <a:lnTo>
                  <a:pt x="5152485" y="10286999"/>
                </a:lnTo>
                <a:lnTo>
                  <a:pt x="0" y="10286999"/>
                </a:lnTo>
                <a:close/>
              </a:path>
            </a:pathLst>
          </a:custGeom>
          <a:solidFill>
            <a:srgbClr val="C29973">
              <a:alpha val="49798"/>
            </a:srgbClr>
          </a:solidFill>
        </p:spPr>
        <p:txBody>
          <a:bodyPr wrap="square" lIns="0" tIns="0" rIns="0" bIns="0" rtlCol="0"/>
          <a:lstStyle/>
          <a:p>
            <a:endParaRPr/>
          </a:p>
        </p:txBody>
      </p:sp>
      <p:sp>
        <p:nvSpPr>
          <p:cNvPr id="1048588" name="object 6"/>
          <p:cNvSpPr/>
          <p:nvPr/>
        </p:nvSpPr>
        <p:spPr>
          <a:xfrm>
            <a:off x="8993283" y="7246612"/>
            <a:ext cx="9305290" cy="904875"/>
          </a:xfrm>
          <a:custGeom>
            <a:avLst/>
            <a:gdLst/>
            <a:ahLst/>
            <a:cxnLst/>
            <a:rect l="l" t="t" r="r" b="b"/>
            <a:pathLst>
              <a:path w="9305290" h="904875">
                <a:moveTo>
                  <a:pt x="0" y="0"/>
                </a:moveTo>
                <a:lnTo>
                  <a:pt x="9304876" y="0"/>
                </a:lnTo>
                <a:lnTo>
                  <a:pt x="9304876" y="904874"/>
                </a:lnTo>
                <a:lnTo>
                  <a:pt x="0" y="904874"/>
                </a:lnTo>
                <a:lnTo>
                  <a:pt x="0" y="0"/>
                </a:lnTo>
                <a:close/>
              </a:path>
            </a:pathLst>
          </a:custGeom>
          <a:solidFill>
            <a:srgbClr val="C29973"/>
          </a:solidFill>
        </p:spPr>
        <p:txBody>
          <a:bodyPr wrap="square" lIns="0" tIns="0" rIns="0" bIns="0" rtlCol="0"/>
          <a:lstStyle/>
          <a:p>
            <a:endParaRPr dirty="0"/>
          </a:p>
        </p:txBody>
      </p:sp>
      <p:sp>
        <p:nvSpPr>
          <p:cNvPr id="1048589" name="object 7"/>
          <p:cNvSpPr txBox="1"/>
          <p:nvPr/>
        </p:nvSpPr>
        <p:spPr>
          <a:xfrm>
            <a:off x="9317580" y="2135513"/>
            <a:ext cx="8631778" cy="5528500"/>
          </a:xfrm>
          <a:prstGeom prst="rect">
            <a:avLst/>
          </a:prstGeom>
        </p:spPr>
        <p:txBody>
          <a:bodyPr vert="horz" wrap="square" lIns="0" tIns="70485" rIns="0" bIns="0" rtlCol="0">
            <a:spAutoFit/>
          </a:bodyPr>
          <a:lstStyle/>
          <a:p>
            <a:pPr marL="12700" marR="5080" algn="just">
              <a:lnSpc>
                <a:spcPts val="11930"/>
              </a:lnSpc>
              <a:spcBef>
                <a:spcPts val="555"/>
              </a:spcBef>
            </a:pPr>
            <a:r>
              <a:rPr lang="en-US" sz="5400" b="1" dirty="0">
                <a:solidFill>
                  <a:schemeClr val="accent2">
                    <a:lumMod val="60000"/>
                    <a:lumOff val="40000"/>
                  </a:schemeClr>
                </a:solidFill>
                <a:latin typeface="DejaVu Sans"/>
              </a:rPr>
              <a:t>PANCASILA SEBAGAI LANDASAN POLITIK LUAR NEGERI</a:t>
            </a:r>
            <a:endParaRPr sz="5400" b="1" dirty="0">
              <a:solidFill>
                <a:schemeClr val="accent2">
                  <a:lumMod val="60000"/>
                  <a:lumOff val="40000"/>
                </a:schemeClr>
              </a:solidFill>
              <a:latin typeface="DejaVu Sans"/>
            </a:endParaRPr>
          </a:p>
        </p:txBody>
      </p:sp>
      <p:sp>
        <p:nvSpPr>
          <p:cNvPr id="1048590" name="object 8"/>
          <p:cNvSpPr txBox="1"/>
          <p:nvPr/>
        </p:nvSpPr>
        <p:spPr>
          <a:xfrm>
            <a:off x="9285383" y="7472990"/>
            <a:ext cx="4360545" cy="590042"/>
          </a:xfrm>
          <a:prstGeom prst="rect">
            <a:avLst/>
          </a:prstGeom>
        </p:spPr>
        <p:txBody>
          <a:bodyPr vert="horz" wrap="square" lIns="0" tIns="12700" rIns="0" bIns="0" rtlCol="0">
            <a:spAutoFit/>
          </a:bodyPr>
          <a:lstStyle/>
          <a:p>
            <a:pPr marL="12700">
              <a:lnSpc>
                <a:spcPct val="100000"/>
              </a:lnSpc>
              <a:spcBef>
                <a:spcPts val="100"/>
              </a:spcBef>
            </a:pPr>
            <a:r>
              <a:rPr lang="en-US" sz="2800" i="1" spc="100" dirty="0">
                <a:solidFill>
                  <a:srgbClr val="FAFDF4"/>
                </a:solidFill>
                <a:latin typeface="Nimbus Roman No9 L"/>
                <a:cs typeface="Nimbus Roman No9 L"/>
              </a:rPr>
              <a:t>KELOMPOK 12</a:t>
            </a:r>
            <a:endParaRPr sz="2800" dirty="0">
              <a:latin typeface="Nimbus Roman No9 L"/>
              <a:cs typeface="Nimbus Roman No9 L"/>
            </a:endParaRPr>
          </a:p>
        </p:txBody>
      </p:sp>
      <p:pic>
        <p:nvPicPr>
          <p:cNvPr id="2097152" name="Picture 9"/>
          <p:cNvPicPr>
            <a:picLocks noChangeAspect="1"/>
          </p:cNvPicPr>
          <p:nvPr/>
        </p:nvPicPr>
        <p:blipFill>
          <a:blip r:embed="rId2"/>
          <a:stretch>
            <a:fillRect/>
          </a:stretch>
        </p:blipFill>
        <p:spPr>
          <a:xfrm>
            <a:off x="969162" y="1019175"/>
            <a:ext cx="8051830" cy="82486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6" name="object 5"/>
          <p:cNvSpPr/>
          <p:nvPr/>
        </p:nvSpPr>
        <p:spPr>
          <a:xfrm>
            <a:off x="16257268" y="0"/>
            <a:ext cx="2030730" cy="10287000"/>
          </a:xfrm>
          <a:custGeom>
            <a:avLst/>
            <a:gdLst/>
            <a:ahLst/>
            <a:cxnLst/>
            <a:rect l="l" t="t" r="r" b="b"/>
            <a:pathLst>
              <a:path w="2030730" h="10287000">
                <a:moveTo>
                  <a:pt x="2030730" y="0"/>
                </a:moveTo>
                <a:lnTo>
                  <a:pt x="2030730" y="10286999"/>
                </a:lnTo>
                <a:lnTo>
                  <a:pt x="0" y="10286999"/>
                </a:lnTo>
                <a:lnTo>
                  <a:pt x="0" y="0"/>
                </a:lnTo>
                <a:lnTo>
                  <a:pt x="2030730" y="0"/>
                </a:lnTo>
                <a:close/>
              </a:path>
            </a:pathLst>
          </a:custGeom>
          <a:solidFill>
            <a:srgbClr val="C29973">
              <a:alpha val="49798"/>
            </a:srgbClr>
          </a:solidFill>
        </p:spPr>
        <p:txBody>
          <a:bodyPr wrap="square" lIns="0" tIns="0" rIns="0" bIns="0" rtlCol="0"/>
          <a:lstStyle/>
          <a:p>
            <a:endParaRPr/>
          </a:p>
        </p:txBody>
      </p:sp>
      <p:sp>
        <p:nvSpPr>
          <p:cNvPr id="1048637" name="Title 20"/>
          <p:cNvSpPr>
            <a:spLocks noGrp="1"/>
          </p:cNvSpPr>
          <p:nvPr>
            <p:ph type="title"/>
          </p:nvPr>
        </p:nvSpPr>
        <p:spPr>
          <a:xfrm>
            <a:off x="1143000" y="723900"/>
            <a:ext cx="14579091" cy="7571303"/>
          </a:xfrm>
        </p:spPr>
        <p:txBody>
          <a:bodyPr/>
          <a:lstStyle/>
          <a:p>
            <a:r>
              <a:rPr lang="id-ID" sz="4200" b="1" i="0" dirty="0" smtClean="0"/>
              <a:t>An</a:t>
            </a:r>
            <a:r>
              <a:rPr lang="id-ID" sz="4400" b="1" i="0" dirty="0" smtClean="0"/>
              <a:t>caman Yang Dihadapi Oleh Negara Indonesia Dalam 				Melakukan Politik Luar Negeri</a:t>
            </a:r>
            <a:r>
              <a:rPr lang="id-ID" sz="4400" i="0" dirty="0" smtClean="0"/>
              <a:t/>
            </a:r>
            <a:br>
              <a:rPr lang="id-ID" sz="4400" i="0" dirty="0" smtClean="0"/>
            </a:br>
            <a:r>
              <a:rPr lang="id-ID" sz="4400" i="0" dirty="0" smtClean="0"/>
              <a:t/>
            </a:r>
            <a:br>
              <a:rPr lang="id-ID" sz="4400" i="0" dirty="0" smtClean="0"/>
            </a:br>
            <a:r>
              <a:rPr lang="id-ID" sz="3000" i="0" dirty="0" smtClean="0">
                <a:latin typeface="DejaVu Sans"/>
              </a:rPr>
              <a:t>Ada beberapa ancaman yang dihadapi oleh Negara Indonesia dalam melakukan politik luar negeri, contohnya tindakan terorisme. Bisa dikatakan paham-paham radikal tersebut datang dari luar negeri dan kemudian Indonesia menjadi target akan tindak terorisme dengan tujuan beberapa hal mulai dari ingin mengganti ideologi Indonesia.</a:t>
            </a:r>
            <a:br>
              <a:rPr lang="id-ID" sz="3000" i="0" dirty="0" smtClean="0">
                <a:latin typeface="DejaVu Sans"/>
              </a:rPr>
            </a:br>
            <a:r>
              <a:rPr lang="id-ID" sz="3000" i="0" dirty="0" smtClean="0">
                <a:latin typeface="DejaVu Sans"/>
              </a:rPr>
              <a:t/>
            </a:r>
            <a:br>
              <a:rPr lang="id-ID" sz="3000" i="0" dirty="0" smtClean="0">
                <a:latin typeface="DejaVu Sans"/>
              </a:rPr>
            </a:br>
            <a:r>
              <a:rPr lang="id-ID" sz="3000" i="0" dirty="0" smtClean="0">
                <a:latin typeface="DejaVu Sans"/>
              </a:rPr>
              <a:t>Ancaman yang selanjutnya yaitu, negara lain terlalu ikut campur dengan urusan negara. Negara lain dilarang untuk ikut terlibat dalam urusan negara yang dapat menimbulkan hasutan untuk memecah belah hingga konflik vertikal yang menyebabkan perang saudara. Dalam UUD 1945 telah diatur bahwa negara berhak menentukan nasib dan urusan bangsa secara individu tanpa adanya campur tangan dari pihak asing tanpa terkecuali.</a:t>
            </a:r>
            <a:r>
              <a:rPr lang="en-US" sz="3000" i="0" dirty="0" smtClean="0">
                <a:latin typeface="DejaVu Sans"/>
              </a:rPr>
              <a:t/>
            </a:r>
            <a:br>
              <a:rPr lang="en-US" sz="3000" i="0" dirty="0" smtClean="0">
                <a:latin typeface="DejaVu Sans"/>
              </a:rPr>
            </a:br>
            <a:endParaRPr lang="id-ID" sz="3000" i="0" dirty="0">
              <a:latin typeface="DejaVu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714" name="object 2"/>
          <p:cNvSpPr/>
          <p:nvPr/>
        </p:nvSpPr>
        <p:spPr>
          <a:xfrm>
            <a:off x="0" y="2"/>
            <a:ext cx="18287999" cy="10286999"/>
          </a:xfrm>
          <a:prstGeom prst="rect">
            <a:avLst/>
          </a:prstGeom>
          <a:blipFill>
            <a:blip r:embed="rId2" cstate="print"/>
            <a:stretch>
              <a:fillRect/>
            </a:stretch>
          </a:blipFill>
        </p:spPr>
        <p:txBody>
          <a:bodyPr wrap="square" lIns="0" tIns="0" rIns="0" bIns="0" rtlCol="0"/>
          <a:lstStyle/>
          <a:p>
            <a:endParaRPr/>
          </a:p>
        </p:txBody>
      </p:sp>
      <p:sp>
        <p:nvSpPr>
          <p:cNvPr id="1048715" name="object 3"/>
          <p:cNvSpPr txBox="1">
            <a:spLocks noGrp="1"/>
          </p:cNvSpPr>
          <p:nvPr>
            <p:ph type="title"/>
          </p:nvPr>
        </p:nvSpPr>
        <p:spPr>
          <a:xfrm>
            <a:off x="1028700" y="419100"/>
            <a:ext cx="9983470" cy="1923731"/>
          </a:xfrm>
          <a:prstGeom prst="rect">
            <a:avLst/>
          </a:prstGeom>
          <a:ln w="60893">
            <a:solidFill>
              <a:srgbClr val="FAFDF4"/>
            </a:solidFill>
          </a:ln>
        </p:spPr>
        <p:txBody>
          <a:bodyPr vert="horz" wrap="square" lIns="0" tIns="941069" rIns="0" bIns="0" rtlCol="0">
            <a:spAutoFit/>
          </a:bodyPr>
          <a:lstStyle/>
          <a:p>
            <a:pPr marL="835660" marR="2129155">
              <a:lnSpc>
                <a:spcPts val="8320"/>
              </a:lnSpc>
              <a:spcBef>
                <a:spcPts val="7409"/>
              </a:spcBef>
            </a:pPr>
            <a:r>
              <a:rPr lang="en-US" sz="5900" b="1" i="0" dirty="0" smtClean="0">
                <a:solidFill>
                  <a:schemeClr val="bg1"/>
                </a:solidFill>
                <a:latin typeface="DejaVu Sans"/>
                <a:cs typeface="DejaVu Sans"/>
              </a:rPr>
              <a:t>KESIMPULAN</a:t>
            </a:r>
            <a:endParaRPr sz="5900" b="1" i="0" dirty="0">
              <a:solidFill>
                <a:schemeClr val="bg1"/>
              </a:solidFill>
              <a:latin typeface="DejaVu Sans"/>
              <a:cs typeface="DejaVu Sans"/>
            </a:endParaRPr>
          </a:p>
        </p:txBody>
      </p:sp>
      <p:sp>
        <p:nvSpPr>
          <p:cNvPr id="1048716" name="object 4"/>
          <p:cNvSpPr/>
          <p:nvPr/>
        </p:nvSpPr>
        <p:spPr>
          <a:xfrm>
            <a:off x="1028700" y="2705099"/>
            <a:ext cx="17259300" cy="6547533"/>
          </a:xfrm>
          <a:custGeom>
            <a:avLst/>
            <a:gdLst/>
            <a:ahLst/>
            <a:cxnLst/>
            <a:rect l="l" t="t" r="r" b="b"/>
            <a:pathLst>
              <a:path w="17259300" h="1323975">
                <a:moveTo>
                  <a:pt x="0" y="0"/>
                </a:moveTo>
                <a:lnTo>
                  <a:pt x="17259299" y="0"/>
                </a:lnTo>
                <a:lnTo>
                  <a:pt x="17259299" y="1323974"/>
                </a:lnTo>
                <a:lnTo>
                  <a:pt x="0" y="1323974"/>
                </a:lnTo>
                <a:lnTo>
                  <a:pt x="0" y="0"/>
                </a:lnTo>
                <a:close/>
              </a:path>
            </a:pathLst>
          </a:custGeom>
          <a:solidFill>
            <a:srgbClr val="FAFDF4"/>
          </a:solidFill>
        </p:spPr>
        <p:txBody>
          <a:bodyPr wrap="square" lIns="0" tIns="0" rIns="0" bIns="0" rtlCol="0"/>
          <a:lstStyle/>
          <a:p>
            <a:endParaRPr/>
          </a:p>
        </p:txBody>
      </p:sp>
      <p:sp>
        <p:nvSpPr>
          <p:cNvPr id="3" name="TextBox 2"/>
          <p:cNvSpPr txBox="1"/>
          <p:nvPr/>
        </p:nvSpPr>
        <p:spPr>
          <a:xfrm>
            <a:off x="1028700" y="2808031"/>
            <a:ext cx="13677900" cy="3785652"/>
          </a:xfrm>
          <a:prstGeom prst="rect">
            <a:avLst/>
          </a:prstGeom>
          <a:noFill/>
        </p:spPr>
        <p:txBody>
          <a:bodyPr wrap="square" rtlCol="0">
            <a:spAutoFit/>
          </a:bodyPr>
          <a:lstStyle/>
          <a:p>
            <a:pPr lvl="0"/>
            <a:endParaRPr lang="en-US" sz="3000" dirty="0" smtClean="0">
              <a:solidFill>
                <a:srgbClr val="996633"/>
              </a:solidFill>
              <a:latin typeface="DejaVu Sans"/>
            </a:endParaRPr>
          </a:p>
          <a:p>
            <a:pPr lvl="0"/>
            <a:r>
              <a:rPr lang="id-ID" sz="3000" dirty="0" smtClean="0">
                <a:solidFill>
                  <a:srgbClr val="996633"/>
                </a:solidFill>
                <a:latin typeface="DejaVu Sans"/>
              </a:rPr>
              <a:t>Politik </a:t>
            </a:r>
            <a:r>
              <a:rPr lang="id-ID" sz="3000" dirty="0">
                <a:solidFill>
                  <a:srgbClr val="996633"/>
                </a:solidFill>
                <a:latin typeface="DejaVu Sans"/>
              </a:rPr>
              <a:t>bebas aktif indonesia memiliki 3 landasan untuk mengatur dan menjadi pedoman dalam menjalankan politik luar negerinya. Namun, di era globalisasi ini politik luar negeri indonesia mengalami berbagai macam kendala yang harus dihadapi. Selain itu, dalam menjalankan politik luar negeri pastinya memiliki ancaman baik dari </a:t>
            </a:r>
            <a:r>
              <a:rPr lang="en-US" sz="3000" dirty="0" err="1" smtClean="0">
                <a:solidFill>
                  <a:srgbClr val="996633"/>
                </a:solidFill>
                <a:latin typeface="DejaVu Sans"/>
              </a:rPr>
              <a:t>pihak</a:t>
            </a:r>
            <a:r>
              <a:rPr lang="en-US" sz="3000" dirty="0" smtClean="0">
                <a:solidFill>
                  <a:srgbClr val="996633"/>
                </a:solidFill>
                <a:latin typeface="DejaVu Sans"/>
              </a:rPr>
              <a:t> </a:t>
            </a:r>
            <a:r>
              <a:rPr lang="id-ID" sz="3000" dirty="0" smtClean="0">
                <a:solidFill>
                  <a:srgbClr val="996633"/>
                </a:solidFill>
                <a:latin typeface="DejaVu Sans"/>
              </a:rPr>
              <a:t>dalam </a:t>
            </a:r>
            <a:r>
              <a:rPr lang="id-ID" sz="3000" dirty="0">
                <a:solidFill>
                  <a:srgbClr val="996633"/>
                </a:solidFill>
                <a:latin typeface="DejaVu Sans"/>
              </a:rPr>
              <a:t>maupun </a:t>
            </a:r>
            <a:r>
              <a:rPr lang="id-ID" sz="3000" dirty="0" smtClean="0">
                <a:solidFill>
                  <a:srgbClr val="996633"/>
                </a:solidFill>
                <a:latin typeface="DejaVu Sans"/>
              </a:rPr>
              <a:t>luar</a:t>
            </a:r>
            <a:r>
              <a:rPr lang="en-US" sz="3000" dirty="0" smtClean="0">
                <a:solidFill>
                  <a:srgbClr val="996633"/>
                </a:solidFill>
                <a:latin typeface="DejaVu Sans"/>
              </a:rPr>
              <a:t>. </a:t>
            </a:r>
            <a:r>
              <a:rPr lang="id-ID" sz="3000" dirty="0" smtClean="0">
                <a:solidFill>
                  <a:srgbClr val="996633"/>
                </a:solidFill>
                <a:latin typeface="DejaVu Sans"/>
              </a:rPr>
              <a:t>Walaupun </a:t>
            </a:r>
            <a:r>
              <a:rPr lang="id-ID" sz="3000" dirty="0">
                <a:solidFill>
                  <a:srgbClr val="996633"/>
                </a:solidFill>
                <a:latin typeface="DejaVu Sans"/>
              </a:rPr>
              <a:t>demikian politik luar negeri indonesia dapat berjalan dengan baik dengan berlandaskan pada ideologi bangsa indonesia yaitu </a:t>
            </a:r>
            <a:r>
              <a:rPr lang="id-ID" sz="3000" dirty="0" smtClean="0">
                <a:solidFill>
                  <a:srgbClr val="996633"/>
                </a:solidFill>
                <a:latin typeface="DejaVu Sans"/>
              </a:rPr>
              <a:t>pancasila</a:t>
            </a:r>
            <a:r>
              <a:rPr lang="en-US" sz="3000" dirty="0" smtClean="0">
                <a:solidFill>
                  <a:srgbClr val="996633"/>
                </a:solidFill>
                <a:latin typeface="DejaVu Sans"/>
              </a:rPr>
              <a:t>.</a:t>
            </a:r>
            <a:endParaRPr lang="id-ID" sz="3000" dirty="0">
              <a:solidFill>
                <a:srgbClr val="996633"/>
              </a:solidFill>
              <a:latin typeface="DejaVu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object 2"/>
          <p:cNvGrpSpPr/>
          <p:nvPr/>
        </p:nvGrpSpPr>
        <p:grpSpPr>
          <a:xfrm>
            <a:off x="0" y="3"/>
            <a:ext cx="9406255" cy="10287000"/>
            <a:chOff x="0" y="3"/>
            <a:chExt cx="9406255" cy="10287000"/>
          </a:xfrm>
        </p:grpSpPr>
        <p:sp>
          <p:nvSpPr>
            <p:cNvPr id="1048757" name="object 3"/>
            <p:cNvSpPr/>
            <p:nvPr/>
          </p:nvSpPr>
          <p:spPr>
            <a:xfrm>
              <a:off x="0" y="3928386"/>
              <a:ext cx="9405900" cy="6358612"/>
            </a:xfrm>
            <a:prstGeom prst="rect">
              <a:avLst/>
            </a:prstGeom>
            <a:blipFill>
              <a:blip r:embed="rId2" cstate="print"/>
              <a:stretch>
                <a:fillRect/>
              </a:stretch>
            </a:blipFill>
          </p:spPr>
          <p:txBody>
            <a:bodyPr wrap="square" lIns="0" tIns="0" rIns="0" bIns="0" rtlCol="0"/>
            <a:lstStyle/>
            <a:p>
              <a:endParaRPr/>
            </a:p>
          </p:txBody>
        </p:sp>
        <p:sp>
          <p:nvSpPr>
            <p:cNvPr id="1048758" name="object 4"/>
            <p:cNvSpPr/>
            <p:nvPr/>
          </p:nvSpPr>
          <p:spPr>
            <a:xfrm>
              <a:off x="0" y="3"/>
              <a:ext cx="9402445" cy="4039870"/>
            </a:xfrm>
            <a:custGeom>
              <a:avLst/>
              <a:gdLst/>
              <a:ahLst/>
              <a:cxnLst/>
              <a:rect l="l" t="t" r="r" b="b"/>
              <a:pathLst>
                <a:path w="9402445" h="4039870">
                  <a:moveTo>
                    <a:pt x="0" y="0"/>
                  </a:moveTo>
                  <a:lnTo>
                    <a:pt x="9402039" y="0"/>
                  </a:lnTo>
                  <a:lnTo>
                    <a:pt x="9402039" y="4039260"/>
                  </a:lnTo>
                  <a:lnTo>
                    <a:pt x="0" y="4039260"/>
                  </a:lnTo>
                  <a:lnTo>
                    <a:pt x="0" y="0"/>
                  </a:lnTo>
                  <a:close/>
                </a:path>
              </a:pathLst>
            </a:custGeom>
            <a:solidFill>
              <a:srgbClr val="FAFDF4"/>
            </a:solidFill>
          </p:spPr>
          <p:txBody>
            <a:bodyPr wrap="square" lIns="0" tIns="0" rIns="0" bIns="0" rtlCol="0"/>
            <a:lstStyle/>
            <a:p>
              <a:endParaRPr/>
            </a:p>
          </p:txBody>
        </p:sp>
      </p:grpSp>
      <p:sp>
        <p:nvSpPr>
          <p:cNvPr id="1048759" name="object 5"/>
          <p:cNvSpPr txBox="1">
            <a:spLocks noGrp="1"/>
          </p:cNvSpPr>
          <p:nvPr>
            <p:ph type="title"/>
          </p:nvPr>
        </p:nvSpPr>
        <p:spPr>
          <a:xfrm>
            <a:off x="1075752" y="974899"/>
            <a:ext cx="3589654" cy="1120177"/>
          </a:xfrm>
          <a:prstGeom prst="rect">
            <a:avLst/>
          </a:prstGeom>
        </p:spPr>
        <p:txBody>
          <a:bodyPr vert="horz" wrap="square" lIns="0" tIns="55244" rIns="0" bIns="0" rtlCol="0">
            <a:spAutoFit/>
          </a:bodyPr>
          <a:lstStyle/>
          <a:p>
            <a:pPr marL="12700" marR="5080">
              <a:lnSpc>
                <a:spcPts val="8330"/>
              </a:lnSpc>
              <a:spcBef>
                <a:spcPts val="434"/>
              </a:spcBef>
            </a:pPr>
            <a:r>
              <a:rPr sz="7000" i="0" spc="-1135" dirty="0" smtClean="0">
                <a:latin typeface="DejaVu Sans"/>
                <a:cs typeface="DejaVu Sans"/>
              </a:rPr>
              <a:t>S</a:t>
            </a:r>
            <a:r>
              <a:rPr lang="en-US" sz="7000" i="0" spc="-1135" dirty="0" smtClean="0">
                <a:latin typeface="DejaVu Sans"/>
                <a:cs typeface="DejaVu Sans"/>
              </a:rPr>
              <a:t>ARAN</a:t>
            </a:r>
            <a:endParaRPr sz="7000" dirty="0">
              <a:latin typeface="DejaVu Sans"/>
              <a:cs typeface="DejaVu Sans"/>
            </a:endParaRPr>
          </a:p>
        </p:txBody>
      </p:sp>
      <p:sp>
        <p:nvSpPr>
          <p:cNvPr id="1048760" name="object 6"/>
          <p:cNvSpPr txBox="1"/>
          <p:nvPr/>
        </p:nvSpPr>
        <p:spPr>
          <a:xfrm>
            <a:off x="10377533" y="876300"/>
            <a:ext cx="5815965" cy="8220199"/>
          </a:xfrm>
          <a:prstGeom prst="rect">
            <a:avLst/>
          </a:prstGeom>
        </p:spPr>
        <p:txBody>
          <a:bodyPr vert="horz" wrap="square" lIns="0" tIns="12700" rIns="0" bIns="0" rtlCol="0">
            <a:spAutoFit/>
          </a:bodyPr>
          <a:lstStyle/>
          <a:p>
            <a:pPr marL="12700">
              <a:lnSpc>
                <a:spcPct val="100000"/>
              </a:lnSpc>
              <a:spcBef>
                <a:spcPts val="2820"/>
              </a:spcBef>
            </a:pPr>
            <a:r>
              <a:rPr lang="id-ID" sz="3000" spc="-170" dirty="0" smtClean="0">
                <a:solidFill>
                  <a:srgbClr val="FAFDF4"/>
                </a:solidFill>
                <a:latin typeface="DejaVu Sans"/>
                <a:cs typeface="DejaVu Sans"/>
              </a:rPr>
              <a:t>Langkah </a:t>
            </a:r>
            <a:r>
              <a:rPr lang="id-ID" sz="3000" spc="-170" dirty="0">
                <a:solidFill>
                  <a:srgbClr val="FAFDF4"/>
                </a:solidFill>
                <a:latin typeface="DejaVu Sans"/>
                <a:cs typeface="DejaVu Sans"/>
              </a:rPr>
              <a:t>dan sifat yang telah ditularkan oleh negara Indonesia bagi dunia internasional seharusnya dapat menjadi contoh nyata bahwa semuanya dapat diselesaikan dengan langkah yang baik-baik, tidak semua permasalahan harus dilakukan dengan tindakan fisik dan bersifat memaksa. </a:t>
            </a:r>
            <a:endParaRPr lang="en-US" sz="3000" spc="-170" dirty="0" smtClean="0">
              <a:solidFill>
                <a:srgbClr val="FAFDF4"/>
              </a:solidFill>
              <a:latin typeface="DejaVu Sans"/>
              <a:cs typeface="DejaVu Sans"/>
            </a:endParaRPr>
          </a:p>
          <a:p>
            <a:pPr marL="12700">
              <a:lnSpc>
                <a:spcPct val="100000"/>
              </a:lnSpc>
              <a:spcBef>
                <a:spcPts val="2820"/>
              </a:spcBef>
            </a:pPr>
            <a:r>
              <a:rPr lang="id-ID" sz="3000" spc="-170" dirty="0" smtClean="0">
                <a:solidFill>
                  <a:srgbClr val="FAFDF4"/>
                </a:solidFill>
                <a:latin typeface="DejaVu Sans"/>
                <a:cs typeface="DejaVu Sans"/>
              </a:rPr>
              <a:t>Bagi </a:t>
            </a:r>
            <a:r>
              <a:rPr lang="id-ID" sz="3000" spc="-170" dirty="0">
                <a:solidFill>
                  <a:srgbClr val="FAFDF4"/>
                </a:solidFill>
                <a:latin typeface="DejaVu Sans"/>
                <a:cs typeface="DejaVu Sans"/>
              </a:rPr>
              <a:t>pemerintah Indonesia, diperlukan suatu tindakan pencegahan terhadap manufer politik luar negeri memperketat kerjasama dengan negara negara sahabat contohnya. Langkah selektif dalam menjalin kerja sama dengan suatu negara juga akan mencegah suatu manufer politik yang membahayakan kestabilan negara.</a:t>
            </a:r>
            <a:endParaRPr sz="3000" dirty="0">
              <a:latin typeface="DejaVu Sans"/>
              <a:cs typeface="DejaVu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039872"/>
            <a:ext cx="9405900" cy="62471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6" name="object 2"/>
          <p:cNvSpPr/>
          <p:nvPr/>
        </p:nvSpPr>
        <p:spPr>
          <a:xfrm>
            <a:off x="-20781" y="-34637"/>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DF4"/>
          </a:solidFill>
        </p:spPr>
        <p:txBody>
          <a:bodyPr wrap="square" lIns="0" tIns="0" rIns="0" bIns="0" rtlCol="0"/>
          <a:lstStyle/>
          <a:p>
            <a:endParaRPr/>
          </a:p>
        </p:txBody>
      </p:sp>
      <p:grpSp>
        <p:nvGrpSpPr>
          <p:cNvPr id="34" name="object 3"/>
          <p:cNvGrpSpPr/>
          <p:nvPr/>
        </p:nvGrpSpPr>
        <p:grpSpPr>
          <a:xfrm>
            <a:off x="-2528454" y="-34638"/>
            <a:ext cx="11727815" cy="10321637"/>
            <a:chOff x="0" y="0"/>
            <a:chExt cx="11727815" cy="10287000"/>
          </a:xfrm>
        </p:grpSpPr>
        <p:sp>
          <p:nvSpPr>
            <p:cNvPr id="1048597" name="object 4"/>
            <p:cNvSpPr/>
            <p:nvPr/>
          </p:nvSpPr>
          <p:spPr>
            <a:xfrm>
              <a:off x="2211770" y="1028700"/>
              <a:ext cx="9515475" cy="8248650"/>
            </a:xfrm>
            <a:custGeom>
              <a:avLst/>
              <a:gdLst/>
              <a:ahLst/>
              <a:cxnLst/>
              <a:rect l="l" t="t" r="r" b="b"/>
              <a:pathLst>
                <a:path w="9515475" h="8248650">
                  <a:moveTo>
                    <a:pt x="9515474" y="8248649"/>
                  </a:moveTo>
                  <a:lnTo>
                    <a:pt x="0" y="8248649"/>
                  </a:lnTo>
                  <a:lnTo>
                    <a:pt x="0" y="0"/>
                  </a:lnTo>
                  <a:lnTo>
                    <a:pt x="9515474" y="0"/>
                  </a:lnTo>
                  <a:lnTo>
                    <a:pt x="9515474" y="8248649"/>
                  </a:lnTo>
                  <a:close/>
                </a:path>
              </a:pathLst>
            </a:custGeom>
            <a:solidFill>
              <a:srgbClr val="C29973">
                <a:alpha val="6669"/>
              </a:srgbClr>
            </a:solidFill>
          </p:spPr>
          <p:txBody>
            <a:bodyPr wrap="square" lIns="0" tIns="0" rIns="0" bIns="0" rtlCol="0"/>
            <a:lstStyle/>
            <a:p>
              <a:endParaRPr/>
            </a:p>
          </p:txBody>
        </p:sp>
        <p:sp>
          <p:nvSpPr>
            <p:cNvPr id="1048598" name="object 5"/>
            <p:cNvSpPr/>
            <p:nvPr/>
          </p:nvSpPr>
          <p:spPr>
            <a:xfrm>
              <a:off x="0" y="0"/>
              <a:ext cx="2219960" cy="10287000"/>
            </a:xfrm>
            <a:custGeom>
              <a:avLst/>
              <a:gdLst/>
              <a:ahLst/>
              <a:cxnLst/>
              <a:rect l="l" t="t" r="r" b="b"/>
              <a:pathLst>
                <a:path w="2219960" h="10287000">
                  <a:moveTo>
                    <a:pt x="0" y="10286998"/>
                  </a:moveTo>
                  <a:lnTo>
                    <a:pt x="0" y="0"/>
                  </a:lnTo>
                  <a:lnTo>
                    <a:pt x="2219726" y="0"/>
                  </a:lnTo>
                  <a:lnTo>
                    <a:pt x="2219726" y="10286998"/>
                  </a:lnTo>
                  <a:lnTo>
                    <a:pt x="0" y="10286998"/>
                  </a:lnTo>
                  <a:close/>
                </a:path>
              </a:pathLst>
            </a:custGeom>
            <a:solidFill>
              <a:srgbClr val="C29973">
                <a:alpha val="49798"/>
              </a:srgbClr>
            </a:solidFill>
          </p:spPr>
          <p:txBody>
            <a:bodyPr wrap="square" lIns="0" tIns="0" rIns="0" bIns="0" rtlCol="0"/>
            <a:lstStyle/>
            <a:p>
              <a:endParaRPr/>
            </a:p>
          </p:txBody>
        </p:sp>
      </p:grpSp>
      <p:sp>
        <p:nvSpPr>
          <p:cNvPr id="1048599" name="object 7"/>
          <p:cNvSpPr txBox="1">
            <a:spLocks noGrp="1"/>
          </p:cNvSpPr>
          <p:nvPr>
            <p:ph type="title"/>
          </p:nvPr>
        </p:nvSpPr>
        <p:spPr>
          <a:xfrm>
            <a:off x="874183" y="2192011"/>
            <a:ext cx="6737315" cy="2675254"/>
          </a:xfrm>
          <a:prstGeom prst="rect">
            <a:avLst/>
          </a:prstGeom>
        </p:spPr>
        <p:txBody>
          <a:bodyPr vert="horz" wrap="square" lIns="0" tIns="12700" rIns="0" bIns="0" rtlCol="0">
            <a:spAutoFit/>
          </a:bodyPr>
          <a:lstStyle/>
          <a:p>
            <a:pPr marL="12700">
              <a:lnSpc>
                <a:spcPct val="100000"/>
              </a:lnSpc>
              <a:spcBef>
                <a:spcPts val="100"/>
              </a:spcBef>
            </a:pPr>
            <a:r>
              <a:rPr lang="en-US" sz="7000" i="0" spc="-1085" dirty="0">
                <a:latin typeface="DejaVu Sans"/>
                <a:cs typeface="DejaVu Sans"/>
              </a:rPr>
              <a:t>NAMA</a:t>
            </a:r>
            <a:r>
              <a:rPr lang="id-ID" sz="7000" i="0" spc="-1085" dirty="0">
                <a:latin typeface="DejaVu Sans"/>
                <a:cs typeface="DejaVu Sans"/>
              </a:rPr>
              <a:t>  </a:t>
            </a:r>
            <a:r>
              <a:rPr lang="en-US" sz="7000" i="0" spc="-1085" dirty="0">
                <a:latin typeface="DejaVu Sans"/>
                <a:cs typeface="DejaVu Sans"/>
              </a:rPr>
              <a:t>ANGGOTA</a:t>
            </a:r>
            <a:endParaRPr sz="7000" dirty="0">
              <a:latin typeface="DejaVu Sans"/>
              <a:cs typeface="DejaVu Sans"/>
            </a:endParaRPr>
          </a:p>
        </p:txBody>
      </p:sp>
      <p:sp>
        <p:nvSpPr>
          <p:cNvPr id="1048600" name="object 8"/>
          <p:cNvSpPr txBox="1"/>
          <p:nvPr/>
        </p:nvSpPr>
        <p:spPr>
          <a:xfrm>
            <a:off x="352904" y="4480000"/>
            <a:ext cx="8970423" cy="3116238"/>
          </a:xfrm>
          <a:prstGeom prst="rect">
            <a:avLst/>
          </a:prstGeom>
        </p:spPr>
        <p:txBody>
          <a:bodyPr vert="horz" wrap="square" lIns="0" tIns="12700" rIns="0" bIns="0" rtlCol="0">
            <a:spAutoFit/>
          </a:bodyPr>
          <a:lstStyle/>
          <a:p>
            <a:pPr marL="12700" marR="661035">
              <a:lnSpc>
                <a:spcPct val="125000"/>
              </a:lnSpc>
              <a:spcBef>
                <a:spcPts val="100"/>
              </a:spcBef>
            </a:pPr>
            <a:r>
              <a:rPr lang="en-US" sz="3200" spc="-75" dirty="0" err="1">
                <a:solidFill>
                  <a:srgbClr val="C29973"/>
                </a:solidFill>
                <a:latin typeface="DejaVu Sans"/>
                <a:cs typeface="DejaVu Sans"/>
              </a:rPr>
              <a:t>Rahajeng</a:t>
            </a:r>
            <a:r>
              <a:rPr lang="en-US" sz="3200" spc="-75" dirty="0">
                <a:solidFill>
                  <a:srgbClr val="C29973"/>
                </a:solidFill>
                <a:latin typeface="DejaVu Sans"/>
                <a:cs typeface="DejaVu Sans"/>
              </a:rPr>
              <a:t> </a:t>
            </a:r>
            <a:r>
              <a:rPr lang="en-US" sz="3200" spc="-75" dirty="0" err="1">
                <a:solidFill>
                  <a:srgbClr val="C29973"/>
                </a:solidFill>
                <a:latin typeface="DejaVu Sans"/>
                <a:cs typeface="DejaVu Sans"/>
              </a:rPr>
              <a:t>Sekar</a:t>
            </a:r>
            <a:r>
              <a:rPr lang="id-ID" sz="3200" spc="-75" dirty="0">
                <a:solidFill>
                  <a:srgbClr val="C29973"/>
                </a:solidFill>
                <a:latin typeface="DejaVu Sans"/>
                <a:cs typeface="DejaVu Sans"/>
              </a:rPr>
              <a:t> W N 	</a:t>
            </a:r>
            <a:r>
              <a:rPr lang="en-US" sz="3200" spc="-75" dirty="0">
                <a:solidFill>
                  <a:srgbClr val="C29973"/>
                </a:solidFill>
                <a:latin typeface="DejaVu Sans"/>
                <a:cs typeface="DejaVu Sans"/>
              </a:rPr>
              <a:t>071911633033</a:t>
            </a:r>
          </a:p>
          <a:p>
            <a:pPr marL="12700" marR="661035">
              <a:lnSpc>
                <a:spcPct val="125000"/>
              </a:lnSpc>
              <a:spcBef>
                <a:spcPts val="100"/>
              </a:spcBef>
            </a:pPr>
            <a:r>
              <a:rPr lang="en-US" sz="3200" spc="-125" dirty="0" err="1">
                <a:solidFill>
                  <a:srgbClr val="C29973"/>
                </a:solidFill>
                <a:latin typeface="DejaVu Sans"/>
                <a:cs typeface="DejaVu Sans"/>
              </a:rPr>
              <a:t>Rosidah</a:t>
            </a:r>
            <a:r>
              <a:rPr lang="en-US" sz="3200" spc="-125" dirty="0">
                <a:solidFill>
                  <a:srgbClr val="C29973"/>
                </a:solidFill>
                <a:latin typeface="DejaVu Sans"/>
                <a:cs typeface="DejaVu Sans"/>
              </a:rPr>
              <a:t> Maharani </a:t>
            </a:r>
            <a:r>
              <a:rPr lang="en-US" sz="3200" spc="-125" dirty="0" err="1">
                <a:solidFill>
                  <a:srgbClr val="C29973"/>
                </a:solidFill>
                <a:latin typeface="DejaVu Sans"/>
                <a:cs typeface="DejaVu Sans"/>
              </a:rPr>
              <a:t>Alfi</a:t>
            </a:r>
            <a:r>
              <a:rPr lang="en-US" sz="3200" spc="-125" dirty="0">
                <a:solidFill>
                  <a:srgbClr val="C29973"/>
                </a:solidFill>
                <a:latin typeface="DejaVu Sans"/>
                <a:cs typeface="DejaVu Sans"/>
              </a:rPr>
              <a:t> </a:t>
            </a:r>
            <a:r>
              <a:rPr lang="id-ID" sz="3200" spc="-125" dirty="0">
                <a:solidFill>
                  <a:srgbClr val="C29973"/>
                </a:solidFill>
                <a:latin typeface="DejaVu Sans"/>
                <a:cs typeface="DejaVu Sans"/>
              </a:rPr>
              <a:t>	</a:t>
            </a:r>
            <a:r>
              <a:rPr lang="en-US" sz="3200" spc="-125" dirty="0" smtClean="0">
                <a:solidFill>
                  <a:srgbClr val="C29973"/>
                </a:solidFill>
                <a:latin typeface="DejaVu Sans"/>
                <a:cs typeface="DejaVu Sans"/>
              </a:rPr>
              <a:t>071911633034</a:t>
            </a:r>
            <a:endParaRPr lang="en-US" sz="3200" spc="-125" dirty="0">
              <a:solidFill>
                <a:srgbClr val="C29973"/>
              </a:solidFill>
              <a:latin typeface="DejaVu Sans"/>
              <a:cs typeface="DejaVu Sans"/>
            </a:endParaRPr>
          </a:p>
          <a:p>
            <a:pPr marL="12700" marR="661035">
              <a:lnSpc>
                <a:spcPct val="125000"/>
              </a:lnSpc>
              <a:spcBef>
                <a:spcPts val="100"/>
              </a:spcBef>
            </a:pPr>
            <a:r>
              <a:rPr lang="en-US" sz="3200" spc="-135" dirty="0" err="1">
                <a:solidFill>
                  <a:srgbClr val="C29973"/>
                </a:solidFill>
                <a:latin typeface="DejaVu Sans"/>
                <a:cs typeface="DejaVu Sans"/>
              </a:rPr>
              <a:t>Alfito</a:t>
            </a:r>
            <a:r>
              <a:rPr lang="en-US" sz="3200" spc="-135" dirty="0">
                <a:solidFill>
                  <a:srgbClr val="C29973"/>
                </a:solidFill>
                <a:latin typeface="DejaVu Sans"/>
                <a:cs typeface="DejaVu Sans"/>
              </a:rPr>
              <a:t> Nur </a:t>
            </a:r>
            <a:r>
              <a:rPr lang="en-US" sz="3200" spc="-135" dirty="0" err="1">
                <a:solidFill>
                  <a:srgbClr val="C29973"/>
                </a:solidFill>
                <a:latin typeface="DejaVu Sans"/>
                <a:cs typeface="DejaVu Sans"/>
              </a:rPr>
              <a:t>Arafah</a:t>
            </a:r>
            <a:r>
              <a:rPr lang="en-US" sz="3200" spc="-135" dirty="0">
                <a:solidFill>
                  <a:srgbClr val="C29973"/>
                </a:solidFill>
                <a:latin typeface="DejaVu Sans"/>
                <a:cs typeface="DejaVu Sans"/>
              </a:rPr>
              <a:t> </a:t>
            </a:r>
            <a:r>
              <a:rPr lang="id-ID" sz="3200" spc="-135" dirty="0">
                <a:solidFill>
                  <a:srgbClr val="C29973"/>
                </a:solidFill>
                <a:latin typeface="DejaVu Sans"/>
                <a:cs typeface="DejaVu Sans"/>
              </a:rPr>
              <a:t>		</a:t>
            </a:r>
            <a:r>
              <a:rPr lang="en-US" sz="3200" spc="-135" dirty="0">
                <a:solidFill>
                  <a:srgbClr val="C29973"/>
                </a:solidFill>
                <a:latin typeface="DejaVu Sans"/>
                <a:cs typeface="DejaVu Sans"/>
              </a:rPr>
              <a:t>071911633054</a:t>
            </a:r>
            <a:endParaRPr sz="3200" dirty="0">
              <a:latin typeface="DejaVu Sans"/>
              <a:cs typeface="DejaVu Sans"/>
            </a:endParaRPr>
          </a:p>
          <a:p>
            <a:pPr marL="12700" marR="5080">
              <a:lnSpc>
                <a:spcPct val="125000"/>
              </a:lnSpc>
            </a:pPr>
            <a:r>
              <a:rPr lang="en-US" sz="3200" spc="-85" dirty="0" err="1">
                <a:solidFill>
                  <a:srgbClr val="C29973"/>
                </a:solidFill>
                <a:latin typeface="DejaVu Sans"/>
                <a:cs typeface="DejaVu Sans"/>
              </a:rPr>
              <a:t>Isnaeni</a:t>
            </a:r>
            <a:r>
              <a:rPr lang="en-US" sz="3200" spc="-85" dirty="0">
                <a:solidFill>
                  <a:srgbClr val="C29973"/>
                </a:solidFill>
                <a:latin typeface="DejaVu Sans"/>
                <a:cs typeface="DejaVu Sans"/>
              </a:rPr>
              <a:t> Nur Fatimah </a:t>
            </a:r>
            <a:r>
              <a:rPr lang="en-US" sz="3200" spc="-85" dirty="0" smtClean="0">
                <a:solidFill>
                  <a:srgbClr val="C29973"/>
                </a:solidFill>
                <a:latin typeface="DejaVu Sans"/>
                <a:cs typeface="DejaVu Sans"/>
              </a:rPr>
              <a:t>	</a:t>
            </a:r>
            <a:r>
              <a:rPr lang="id-ID" sz="3200" spc="-85" dirty="0">
                <a:solidFill>
                  <a:srgbClr val="C29973"/>
                </a:solidFill>
                <a:latin typeface="DejaVu Sans"/>
                <a:cs typeface="DejaVu Sans"/>
              </a:rPr>
              <a:t>	</a:t>
            </a:r>
            <a:r>
              <a:rPr lang="en-US" sz="3200" spc="-85" dirty="0">
                <a:solidFill>
                  <a:srgbClr val="C29973"/>
                </a:solidFill>
                <a:latin typeface="DejaVu Sans"/>
                <a:cs typeface="DejaVu Sans"/>
              </a:rPr>
              <a:t>071911633090</a:t>
            </a:r>
          </a:p>
          <a:p>
            <a:pPr marL="12700" marR="5080">
              <a:lnSpc>
                <a:spcPct val="125000"/>
              </a:lnSpc>
            </a:pPr>
            <a:r>
              <a:rPr lang="en-US" sz="3200" spc="-85" dirty="0" err="1">
                <a:solidFill>
                  <a:srgbClr val="C29973"/>
                </a:solidFill>
                <a:latin typeface="DejaVu Sans"/>
                <a:cs typeface="DejaVu Sans"/>
              </a:rPr>
              <a:t>Fatchorrahman</a:t>
            </a:r>
            <a:r>
              <a:rPr lang="en-US" sz="3200" spc="-85" dirty="0">
                <a:solidFill>
                  <a:srgbClr val="C29973"/>
                </a:solidFill>
                <a:latin typeface="DejaVu Sans"/>
                <a:cs typeface="DejaVu Sans"/>
              </a:rPr>
              <a:t> Zain </a:t>
            </a:r>
            <a:r>
              <a:rPr lang="id-ID" sz="3200" spc="-85" dirty="0">
                <a:solidFill>
                  <a:srgbClr val="C29973"/>
                </a:solidFill>
                <a:latin typeface="DejaVu Sans"/>
                <a:cs typeface="DejaVu Sans"/>
              </a:rPr>
              <a:t>	</a:t>
            </a:r>
            <a:r>
              <a:rPr lang="en-US" sz="3200" spc="-85" dirty="0" smtClean="0">
                <a:solidFill>
                  <a:srgbClr val="C29973"/>
                </a:solidFill>
                <a:latin typeface="DejaVu Sans"/>
                <a:cs typeface="DejaVu Sans"/>
              </a:rPr>
              <a:t>	071911633094</a:t>
            </a:r>
            <a:endParaRPr sz="3200" dirty="0">
              <a:latin typeface="DejaVu Sans"/>
              <a:cs typeface="DejaVu Sans"/>
            </a:endParaRPr>
          </a:p>
        </p:txBody>
      </p:sp>
      <p:pic>
        <p:nvPicPr>
          <p:cNvPr id="2097153" name="Picture 2" descr="Topik &amp; Tokoh: Landasan Politik Luar Negeri Indonesia"/>
          <p:cNvPicPr>
            <a:picLocks noChangeAspect="1" noChangeArrowheads="1"/>
          </p:cNvPicPr>
          <p:nvPr/>
        </p:nvPicPr>
        <p:blipFill>
          <a:blip r:embed="rId2"/>
          <a:srcRect/>
          <a:stretch>
            <a:fillRect/>
          </a:stretch>
        </p:blipFill>
        <p:spPr bwMode="auto">
          <a:xfrm>
            <a:off x="9185526" y="2141905"/>
            <a:ext cx="8970423" cy="598766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1" name="object 2"/>
          <p:cNvSpPr/>
          <p:nvPr/>
        </p:nvSpPr>
        <p:spPr>
          <a:xfrm>
            <a:off x="0" y="0"/>
            <a:ext cx="18287999" cy="10286999"/>
          </a:xfrm>
          <a:prstGeom prst="rect">
            <a:avLst/>
          </a:prstGeom>
          <a:blipFill>
            <a:blip r:embed="rId2" cstate="print"/>
            <a:stretch>
              <a:fillRect/>
            </a:stretch>
          </a:blipFill>
        </p:spPr>
        <p:txBody>
          <a:bodyPr wrap="square" lIns="0" tIns="0" rIns="0" bIns="0" rtlCol="0"/>
          <a:lstStyle/>
          <a:p>
            <a:endParaRPr/>
          </a:p>
        </p:txBody>
      </p:sp>
      <p:sp>
        <p:nvSpPr>
          <p:cNvPr id="1048603" name="object 4"/>
          <p:cNvSpPr txBox="1"/>
          <p:nvPr/>
        </p:nvSpPr>
        <p:spPr>
          <a:xfrm>
            <a:off x="4950663" y="2781300"/>
            <a:ext cx="9558655" cy="2923888"/>
          </a:xfrm>
          <a:prstGeom prst="rect">
            <a:avLst/>
          </a:prstGeom>
        </p:spPr>
        <p:txBody>
          <a:bodyPr vert="horz" wrap="square" lIns="0" tIns="12700" rIns="0" bIns="0" rtlCol="0">
            <a:spAutoFit/>
          </a:bodyPr>
          <a:lstStyle/>
          <a:p>
            <a:pPr marL="12700" marR="5080">
              <a:lnSpc>
                <a:spcPct val="111500"/>
              </a:lnSpc>
              <a:spcBef>
                <a:spcPts val="100"/>
              </a:spcBef>
            </a:pPr>
            <a:r>
              <a:rPr lang="en-US" sz="2800" dirty="0">
                <a:solidFill>
                  <a:schemeClr val="bg1"/>
                </a:solidFill>
                <a:latin typeface="Clarendon BT" panose="02040704040505020204" pitchFamily="18" charset="0"/>
              </a:rPr>
              <a:t>Di </a:t>
            </a:r>
            <a:r>
              <a:rPr lang="en-US" sz="2800" dirty="0" err="1">
                <a:solidFill>
                  <a:schemeClr val="bg1"/>
                </a:solidFill>
                <a:latin typeface="Clarendon BT" panose="02040704040505020204" pitchFamily="18" charset="0"/>
              </a:rPr>
              <a:t>atas</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landasan</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idiil</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Pancasila</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ini</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kita</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bisa</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membangun</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budinya</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bangsa</a:t>
            </a:r>
            <a:r>
              <a:rPr lang="en-US" sz="2800" dirty="0">
                <a:solidFill>
                  <a:schemeClr val="bg1"/>
                </a:solidFill>
                <a:latin typeface="Clarendon BT" panose="02040704040505020204" pitchFamily="18" charset="0"/>
              </a:rPr>
              <a:t> Indonesia yang </a:t>
            </a:r>
            <a:r>
              <a:rPr lang="en-US" sz="2800" dirty="0" err="1">
                <a:solidFill>
                  <a:schemeClr val="bg1"/>
                </a:solidFill>
                <a:latin typeface="Clarendon BT" panose="02040704040505020204" pitchFamily="18" charset="0"/>
              </a:rPr>
              <a:t>setinggi-tingginya</a:t>
            </a:r>
            <a:r>
              <a:rPr lang="en-US" sz="2800" dirty="0">
                <a:solidFill>
                  <a:schemeClr val="bg1"/>
                </a:solidFill>
                <a:latin typeface="Clarendon BT" panose="02040704040505020204" pitchFamily="18" charset="0"/>
              </a:rPr>
              <a:t>. Dan </a:t>
            </a:r>
            <a:r>
              <a:rPr lang="en-US" sz="2800" dirty="0" err="1">
                <a:solidFill>
                  <a:schemeClr val="bg1"/>
                </a:solidFill>
                <a:latin typeface="Clarendon BT" panose="02040704040505020204" pitchFamily="18" charset="0"/>
              </a:rPr>
              <a:t>inilah</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keyakinan</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kita</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hanya</a:t>
            </a:r>
            <a:r>
              <a:rPr lang="en-US" sz="2800" dirty="0">
                <a:solidFill>
                  <a:schemeClr val="bg1"/>
                </a:solidFill>
                <a:latin typeface="Clarendon BT" panose="02040704040505020204" pitchFamily="18" charset="0"/>
              </a:rPr>
              <a:t> di </a:t>
            </a:r>
            <a:r>
              <a:rPr lang="en-US" sz="2800" dirty="0" err="1">
                <a:solidFill>
                  <a:schemeClr val="bg1"/>
                </a:solidFill>
                <a:latin typeface="Clarendon BT" panose="02040704040505020204" pitchFamily="18" charset="0"/>
              </a:rPr>
              <a:t>atas</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landasan</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idiil</a:t>
            </a:r>
            <a:r>
              <a:rPr lang="en-US" sz="2800" dirty="0">
                <a:solidFill>
                  <a:schemeClr val="bg1"/>
                </a:solidFill>
                <a:latin typeface="Clarendon BT" panose="02040704040505020204" pitchFamily="18" charset="0"/>
              </a:rPr>
              <a:t> yang </a:t>
            </a:r>
            <a:r>
              <a:rPr lang="en-US" sz="2800" dirty="0" err="1">
                <a:solidFill>
                  <a:schemeClr val="bg1"/>
                </a:solidFill>
                <a:latin typeface="Clarendon BT" panose="02040704040505020204" pitchFamily="18" charset="0"/>
              </a:rPr>
              <a:t>bernama</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Pancasila</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itu</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kita</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bisa</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membangun</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kita</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punya</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budi</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dan</a:t>
            </a:r>
            <a:r>
              <a:rPr lang="en-US" sz="2800" dirty="0">
                <a:solidFill>
                  <a:schemeClr val="bg1"/>
                </a:solidFill>
                <a:latin typeface="Clarendon BT" panose="02040704040505020204" pitchFamily="18" charset="0"/>
              </a:rPr>
              <a:t> </a:t>
            </a:r>
            <a:r>
              <a:rPr lang="en-US" sz="2800" dirty="0" err="1">
                <a:solidFill>
                  <a:schemeClr val="bg1"/>
                </a:solidFill>
                <a:latin typeface="Clarendon BT" panose="02040704040505020204" pitchFamily="18" charset="0"/>
              </a:rPr>
              <a:t>daya</a:t>
            </a:r>
            <a:r>
              <a:rPr lang="en-US" sz="2800" dirty="0">
                <a:solidFill>
                  <a:schemeClr val="bg1"/>
                </a:solidFill>
                <a:latin typeface="Clarendon BT" panose="02040704040505020204" pitchFamily="18" charset="0"/>
              </a:rPr>
              <a:t> yang </a:t>
            </a:r>
            <a:r>
              <a:rPr lang="en-US" sz="2800" dirty="0" err="1">
                <a:solidFill>
                  <a:schemeClr val="bg1"/>
                </a:solidFill>
                <a:latin typeface="Clarendon BT" panose="02040704040505020204" pitchFamily="18" charset="0"/>
              </a:rPr>
              <a:t>sesempurna-sempurnanya</a:t>
            </a:r>
            <a:r>
              <a:rPr lang="en-US" sz="2800" dirty="0">
                <a:solidFill>
                  <a:schemeClr val="bg1"/>
                </a:solidFill>
                <a:latin typeface="Clarendon BT" panose="02040704040505020204" pitchFamily="18" charset="0"/>
              </a:rPr>
              <a:t>.</a:t>
            </a:r>
            <a:endParaRPr sz="2800" dirty="0">
              <a:solidFill>
                <a:schemeClr val="bg1"/>
              </a:solidFill>
              <a:latin typeface="Clarendon BT" panose="02040704040505020204" pitchFamily="18" charset="0"/>
            </a:endParaRPr>
          </a:p>
        </p:txBody>
      </p:sp>
      <p:sp>
        <p:nvSpPr>
          <p:cNvPr id="1048604" name="object 5"/>
          <p:cNvSpPr txBox="1"/>
          <p:nvPr/>
        </p:nvSpPr>
        <p:spPr>
          <a:xfrm>
            <a:off x="5047012" y="5947229"/>
            <a:ext cx="6610350" cy="967231"/>
          </a:xfrm>
          <a:prstGeom prst="rect">
            <a:avLst/>
          </a:prstGeom>
          <a:solidFill>
            <a:srgbClr val="FAFDF4"/>
          </a:solidFill>
        </p:spPr>
        <p:txBody>
          <a:bodyPr vert="horz" wrap="square" lIns="0" tIns="287655" rIns="0" bIns="0" rtlCol="0">
            <a:spAutoFit/>
          </a:bodyPr>
          <a:lstStyle/>
          <a:p>
            <a:pPr marL="344805">
              <a:lnSpc>
                <a:spcPct val="100000"/>
              </a:lnSpc>
              <a:spcBef>
                <a:spcPts val="2265"/>
              </a:spcBef>
            </a:pPr>
            <a:r>
              <a:rPr lang="en-US" sz="3300" i="1" spc="220" dirty="0" err="1">
                <a:solidFill>
                  <a:srgbClr val="C29973"/>
                </a:solidFill>
                <a:latin typeface="Nimbus Roman No9 L"/>
                <a:cs typeface="Nimbus Roman No9 L"/>
              </a:rPr>
              <a:t>Soekarno</a:t>
            </a:r>
            <a:endParaRPr sz="3300" dirty="0">
              <a:latin typeface="Nimbus Roman No9 L"/>
              <a:cs typeface="Nimbus Roman No9 L"/>
            </a:endParaRPr>
          </a:p>
        </p:txBody>
      </p:sp>
      <p:sp>
        <p:nvSpPr>
          <p:cNvPr id="1048605" name="object 6"/>
          <p:cNvSpPr/>
          <p:nvPr/>
        </p:nvSpPr>
        <p:spPr>
          <a:xfrm>
            <a:off x="1351699" y="1028712"/>
            <a:ext cx="2247265" cy="8229600"/>
          </a:xfrm>
          <a:custGeom>
            <a:avLst/>
            <a:gdLst/>
            <a:ahLst/>
            <a:cxnLst/>
            <a:rect l="l" t="t" r="r" b="b"/>
            <a:pathLst>
              <a:path w="2247265" h="8229600">
                <a:moveTo>
                  <a:pt x="429704" y="490956"/>
                </a:moveTo>
                <a:lnTo>
                  <a:pt x="424599" y="446684"/>
                </a:lnTo>
                <a:lnTo>
                  <a:pt x="410070" y="406031"/>
                </a:lnTo>
                <a:lnTo>
                  <a:pt x="387273" y="370179"/>
                </a:lnTo>
                <a:lnTo>
                  <a:pt x="357365" y="340258"/>
                </a:lnTo>
                <a:lnTo>
                  <a:pt x="321525" y="317461"/>
                </a:lnTo>
                <a:lnTo>
                  <a:pt x="280885" y="302920"/>
                </a:lnTo>
                <a:lnTo>
                  <a:pt x="236626" y="297815"/>
                </a:lnTo>
                <a:lnTo>
                  <a:pt x="204901" y="300443"/>
                </a:lnTo>
                <a:lnTo>
                  <a:pt x="174853" y="308025"/>
                </a:lnTo>
                <a:lnTo>
                  <a:pt x="146888" y="320116"/>
                </a:lnTo>
                <a:lnTo>
                  <a:pt x="121399" y="336257"/>
                </a:lnTo>
                <a:lnTo>
                  <a:pt x="126072" y="298665"/>
                </a:lnTo>
                <a:lnTo>
                  <a:pt x="137718" y="261061"/>
                </a:lnTo>
                <a:lnTo>
                  <a:pt x="156362" y="223469"/>
                </a:lnTo>
                <a:lnTo>
                  <a:pt x="181991" y="185864"/>
                </a:lnTo>
                <a:lnTo>
                  <a:pt x="214655" y="148259"/>
                </a:lnTo>
                <a:lnTo>
                  <a:pt x="254330" y="110655"/>
                </a:lnTo>
                <a:lnTo>
                  <a:pt x="301053" y="73037"/>
                </a:lnTo>
                <a:lnTo>
                  <a:pt x="354825" y="35433"/>
                </a:lnTo>
                <a:lnTo>
                  <a:pt x="332155" y="228"/>
                </a:lnTo>
                <a:lnTo>
                  <a:pt x="279107" y="34912"/>
                </a:lnTo>
                <a:lnTo>
                  <a:pt x="230670" y="70167"/>
                </a:lnTo>
                <a:lnTo>
                  <a:pt x="186842" y="105968"/>
                </a:lnTo>
                <a:lnTo>
                  <a:pt x="147624" y="142341"/>
                </a:lnTo>
                <a:lnTo>
                  <a:pt x="113030" y="179273"/>
                </a:lnTo>
                <a:lnTo>
                  <a:pt x="83045" y="216750"/>
                </a:lnTo>
                <a:lnTo>
                  <a:pt x="57670" y="254800"/>
                </a:lnTo>
                <a:lnTo>
                  <a:pt x="36906" y="293395"/>
                </a:lnTo>
                <a:lnTo>
                  <a:pt x="20764" y="332562"/>
                </a:lnTo>
                <a:lnTo>
                  <a:pt x="9232" y="372287"/>
                </a:lnTo>
                <a:lnTo>
                  <a:pt x="2311" y="412559"/>
                </a:lnTo>
                <a:lnTo>
                  <a:pt x="0" y="453390"/>
                </a:lnTo>
                <a:lnTo>
                  <a:pt x="3860" y="506971"/>
                </a:lnTo>
                <a:lnTo>
                  <a:pt x="15417" y="554418"/>
                </a:lnTo>
                <a:lnTo>
                  <a:pt x="34683" y="595706"/>
                </a:lnTo>
                <a:lnTo>
                  <a:pt x="61658" y="630859"/>
                </a:lnTo>
                <a:lnTo>
                  <a:pt x="94513" y="658952"/>
                </a:lnTo>
                <a:lnTo>
                  <a:pt x="131470" y="679018"/>
                </a:lnTo>
                <a:lnTo>
                  <a:pt x="172529" y="691045"/>
                </a:lnTo>
                <a:lnTo>
                  <a:pt x="217665" y="695058"/>
                </a:lnTo>
                <a:lnTo>
                  <a:pt x="262572" y="691832"/>
                </a:lnTo>
                <a:lnTo>
                  <a:pt x="302907" y="682155"/>
                </a:lnTo>
                <a:lnTo>
                  <a:pt x="338683" y="666038"/>
                </a:lnTo>
                <a:lnTo>
                  <a:pt x="369912" y="643458"/>
                </a:lnTo>
                <a:lnTo>
                  <a:pt x="413308" y="586511"/>
                </a:lnTo>
                <a:lnTo>
                  <a:pt x="427786" y="518312"/>
                </a:lnTo>
                <a:lnTo>
                  <a:pt x="427685" y="517321"/>
                </a:lnTo>
                <a:lnTo>
                  <a:pt x="429133" y="504278"/>
                </a:lnTo>
                <a:lnTo>
                  <a:pt x="429552" y="497662"/>
                </a:lnTo>
                <a:lnTo>
                  <a:pt x="429704" y="490956"/>
                </a:lnTo>
                <a:close/>
              </a:path>
              <a:path w="2247265" h="8229600">
                <a:moveTo>
                  <a:pt x="914400" y="490969"/>
                </a:moveTo>
                <a:lnTo>
                  <a:pt x="909307" y="446697"/>
                </a:lnTo>
                <a:lnTo>
                  <a:pt x="894778" y="406044"/>
                </a:lnTo>
                <a:lnTo>
                  <a:pt x="871982" y="370166"/>
                </a:lnTo>
                <a:lnTo>
                  <a:pt x="842086" y="340258"/>
                </a:lnTo>
                <a:lnTo>
                  <a:pt x="806234" y="317449"/>
                </a:lnTo>
                <a:lnTo>
                  <a:pt x="765606" y="302907"/>
                </a:lnTo>
                <a:lnTo>
                  <a:pt x="721347" y="297802"/>
                </a:lnTo>
                <a:lnTo>
                  <a:pt x="685647" y="301129"/>
                </a:lnTo>
                <a:lnTo>
                  <a:pt x="652145" y="310680"/>
                </a:lnTo>
                <a:lnTo>
                  <a:pt x="621423" y="325856"/>
                </a:lnTo>
                <a:lnTo>
                  <a:pt x="594055" y="346011"/>
                </a:lnTo>
                <a:lnTo>
                  <a:pt x="594055" y="344830"/>
                </a:lnTo>
                <a:lnTo>
                  <a:pt x="593864" y="343814"/>
                </a:lnTo>
                <a:lnTo>
                  <a:pt x="593864" y="342595"/>
                </a:lnTo>
                <a:lnTo>
                  <a:pt x="597522" y="304203"/>
                </a:lnTo>
                <a:lnTo>
                  <a:pt x="608482" y="265811"/>
                </a:lnTo>
                <a:lnTo>
                  <a:pt x="626770" y="227418"/>
                </a:lnTo>
                <a:lnTo>
                  <a:pt x="652360" y="189014"/>
                </a:lnTo>
                <a:lnTo>
                  <a:pt x="685266" y="150609"/>
                </a:lnTo>
                <a:lnTo>
                  <a:pt x="725500" y="112217"/>
                </a:lnTo>
                <a:lnTo>
                  <a:pt x="773036" y="73812"/>
                </a:lnTo>
                <a:lnTo>
                  <a:pt x="827887" y="35407"/>
                </a:lnTo>
                <a:lnTo>
                  <a:pt x="805230" y="228"/>
                </a:lnTo>
                <a:lnTo>
                  <a:pt x="752182" y="34912"/>
                </a:lnTo>
                <a:lnTo>
                  <a:pt x="703732" y="70167"/>
                </a:lnTo>
                <a:lnTo>
                  <a:pt x="659904" y="105981"/>
                </a:lnTo>
                <a:lnTo>
                  <a:pt x="620699" y="142341"/>
                </a:lnTo>
                <a:lnTo>
                  <a:pt x="586092" y="179273"/>
                </a:lnTo>
                <a:lnTo>
                  <a:pt x="556107" y="216763"/>
                </a:lnTo>
                <a:lnTo>
                  <a:pt x="530733" y="254800"/>
                </a:lnTo>
                <a:lnTo>
                  <a:pt x="509968" y="293408"/>
                </a:lnTo>
                <a:lnTo>
                  <a:pt x="493826" y="332574"/>
                </a:lnTo>
                <a:lnTo>
                  <a:pt x="482282" y="372300"/>
                </a:lnTo>
                <a:lnTo>
                  <a:pt x="475373" y="412584"/>
                </a:lnTo>
                <a:lnTo>
                  <a:pt x="473062" y="453428"/>
                </a:lnTo>
                <a:lnTo>
                  <a:pt x="476910" y="507009"/>
                </a:lnTo>
                <a:lnTo>
                  <a:pt x="488467" y="554443"/>
                </a:lnTo>
                <a:lnTo>
                  <a:pt x="507746" y="595744"/>
                </a:lnTo>
                <a:lnTo>
                  <a:pt x="534733" y="630885"/>
                </a:lnTo>
                <a:lnTo>
                  <a:pt x="567588" y="658990"/>
                </a:lnTo>
                <a:lnTo>
                  <a:pt x="604532" y="679056"/>
                </a:lnTo>
                <a:lnTo>
                  <a:pt x="645579" y="691095"/>
                </a:lnTo>
                <a:lnTo>
                  <a:pt x="690714" y="695109"/>
                </a:lnTo>
                <a:lnTo>
                  <a:pt x="735622" y="691883"/>
                </a:lnTo>
                <a:lnTo>
                  <a:pt x="775970" y="682193"/>
                </a:lnTo>
                <a:lnTo>
                  <a:pt x="811745" y="666064"/>
                </a:lnTo>
                <a:lnTo>
                  <a:pt x="842962" y="643458"/>
                </a:lnTo>
                <a:lnTo>
                  <a:pt x="852652" y="633260"/>
                </a:lnTo>
                <a:lnTo>
                  <a:pt x="863371" y="621436"/>
                </a:lnTo>
                <a:lnTo>
                  <a:pt x="887831" y="588670"/>
                </a:lnTo>
                <a:lnTo>
                  <a:pt x="911263" y="525792"/>
                </a:lnTo>
                <a:lnTo>
                  <a:pt x="914400" y="490969"/>
                </a:lnTo>
                <a:close/>
              </a:path>
              <a:path w="2247265" h="8229600">
                <a:moveTo>
                  <a:pt x="2247176" y="0"/>
                </a:moveTo>
                <a:lnTo>
                  <a:pt x="2199551" y="0"/>
                </a:lnTo>
                <a:lnTo>
                  <a:pt x="2199551" y="8229600"/>
                </a:lnTo>
                <a:lnTo>
                  <a:pt x="2247176" y="8229600"/>
                </a:lnTo>
                <a:lnTo>
                  <a:pt x="2247176" y="0"/>
                </a:lnTo>
                <a:close/>
              </a:path>
            </a:pathLst>
          </a:custGeom>
          <a:solidFill>
            <a:srgbClr val="FAFDF4"/>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6" name="object 2"/>
          <p:cNvSpPr/>
          <p:nvPr/>
        </p:nvSpPr>
        <p:spPr>
          <a:xfrm>
            <a:off x="1212908" y="0"/>
            <a:ext cx="17075150" cy="10287000"/>
          </a:xfrm>
          <a:custGeom>
            <a:avLst/>
            <a:gdLst/>
            <a:ahLst/>
            <a:cxnLst/>
            <a:rect l="l" t="t" r="r" b="b"/>
            <a:pathLst>
              <a:path w="17075150" h="10287000">
                <a:moveTo>
                  <a:pt x="0" y="10286999"/>
                </a:moveTo>
                <a:lnTo>
                  <a:pt x="17075090" y="10286999"/>
                </a:lnTo>
                <a:lnTo>
                  <a:pt x="17075090" y="0"/>
                </a:lnTo>
                <a:lnTo>
                  <a:pt x="0" y="0"/>
                </a:lnTo>
                <a:lnTo>
                  <a:pt x="0" y="10286999"/>
                </a:lnTo>
                <a:close/>
              </a:path>
            </a:pathLst>
          </a:custGeom>
          <a:solidFill>
            <a:srgbClr val="FAFDF4"/>
          </a:solidFill>
        </p:spPr>
        <p:txBody>
          <a:bodyPr wrap="square" lIns="0" tIns="0" rIns="0" bIns="0" rtlCol="0"/>
          <a:lstStyle/>
          <a:p>
            <a:endParaRPr/>
          </a:p>
        </p:txBody>
      </p:sp>
      <p:sp>
        <p:nvSpPr>
          <p:cNvPr id="1048607" name="object 3"/>
          <p:cNvSpPr txBox="1">
            <a:spLocks noGrp="1"/>
          </p:cNvSpPr>
          <p:nvPr>
            <p:ph type="title"/>
          </p:nvPr>
        </p:nvSpPr>
        <p:spPr>
          <a:xfrm>
            <a:off x="2328036" y="879819"/>
            <a:ext cx="6400165" cy="2848610"/>
          </a:xfrm>
          <a:prstGeom prst="rect">
            <a:avLst/>
          </a:prstGeom>
        </p:spPr>
        <p:txBody>
          <a:bodyPr vert="horz" wrap="square" lIns="0" tIns="12700" rIns="0" bIns="0" rtlCol="0">
            <a:spAutoFit/>
          </a:bodyPr>
          <a:lstStyle/>
          <a:p>
            <a:pPr marL="12700">
              <a:lnSpc>
                <a:spcPct val="100000"/>
              </a:lnSpc>
              <a:spcBef>
                <a:spcPts val="100"/>
              </a:spcBef>
            </a:pPr>
            <a:r>
              <a:rPr lang="en-US" sz="7000" i="0" spc="-1095" dirty="0">
                <a:latin typeface="DejaVu Sans"/>
                <a:cs typeface="DejaVu Sans"/>
              </a:rPr>
              <a:t>L a t a r   </a:t>
            </a:r>
            <a:br>
              <a:rPr lang="en-US" sz="7000" i="0" spc="-1095" dirty="0">
                <a:latin typeface="DejaVu Sans"/>
                <a:cs typeface="DejaVu Sans"/>
              </a:rPr>
            </a:br>
            <a:r>
              <a:rPr lang="en-US" sz="7000" i="0" spc="-1095" dirty="0">
                <a:latin typeface="DejaVu Sans"/>
                <a:cs typeface="DejaVu Sans"/>
              </a:rPr>
              <a:t>B e l a k a n g</a:t>
            </a:r>
            <a:endParaRPr sz="7000" dirty="0">
              <a:latin typeface="DejaVu Sans"/>
              <a:cs typeface="DejaVu Sans"/>
            </a:endParaRPr>
          </a:p>
        </p:txBody>
      </p:sp>
      <p:sp>
        <p:nvSpPr>
          <p:cNvPr id="1048608" name="object 4"/>
          <p:cNvSpPr/>
          <p:nvPr/>
        </p:nvSpPr>
        <p:spPr>
          <a:xfrm>
            <a:off x="2340668" y="2120330"/>
            <a:ext cx="15947390" cy="1152525"/>
          </a:xfrm>
          <a:custGeom>
            <a:avLst/>
            <a:gdLst/>
            <a:ahLst/>
            <a:cxnLst/>
            <a:rect l="l" t="t" r="r" b="b"/>
            <a:pathLst>
              <a:path w="15947390" h="1152525">
                <a:moveTo>
                  <a:pt x="15947262" y="1152524"/>
                </a:moveTo>
                <a:lnTo>
                  <a:pt x="0" y="1152524"/>
                </a:lnTo>
                <a:lnTo>
                  <a:pt x="0" y="0"/>
                </a:lnTo>
                <a:lnTo>
                  <a:pt x="15947262" y="0"/>
                </a:lnTo>
                <a:lnTo>
                  <a:pt x="15947262" y="1152524"/>
                </a:lnTo>
                <a:close/>
              </a:path>
            </a:pathLst>
          </a:custGeom>
          <a:solidFill>
            <a:srgbClr val="C29973">
              <a:alpha val="6669"/>
            </a:srgbClr>
          </a:solidFill>
        </p:spPr>
        <p:txBody>
          <a:bodyPr wrap="square" lIns="0" tIns="0" rIns="0" bIns="0" rtlCol="0"/>
          <a:lstStyle/>
          <a:p>
            <a:endParaRPr/>
          </a:p>
        </p:txBody>
      </p:sp>
      <p:sp>
        <p:nvSpPr>
          <p:cNvPr id="1048609" name="object 6"/>
          <p:cNvSpPr txBox="1"/>
          <p:nvPr/>
        </p:nvSpPr>
        <p:spPr>
          <a:xfrm>
            <a:off x="2314181" y="3692084"/>
            <a:ext cx="14320519" cy="3564889"/>
          </a:xfrm>
          <a:prstGeom prst="rect">
            <a:avLst/>
          </a:prstGeom>
        </p:spPr>
        <p:txBody>
          <a:bodyPr vert="horz" wrap="square" lIns="0" tIns="12700" rIns="0" bIns="0" rtlCol="0">
            <a:spAutoFit/>
          </a:bodyPr>
          <a:lstStyle/>
          <a:p>
            <a:pPr marL="12700" marR="5080" algn="just">
              <a:lnSpc>
                <a:spcPct val="125000"/>
              </a:lnSpc>
              <a:spcBef>
                <a:spcPts val="100"/>
              </a:spcBef>
            </a:pPr>
            <a:r>
              <a:rPr lang="en-US" sz="3000" spc="-145" dirty="0" err="1">
                <a:solidFill>
                  <a:srgbClr val="C29973"/>
                </a:solidFill>
                <a:latin typeface="DejaVu Sans"/>
                <a:cs typeface="DejaVu Sans"/>
              </a:rPr>
              <a:t>Setelah</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situasi</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Perang</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Dunia</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Kedua</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dimana</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dunia</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terbagi</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menjadi</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dua</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kelompok</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besar</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yaitu</a:t>
            </a:r>
            <a:r>
              <a:rPr lang="en-US" sz="3000" spc="-145" dirty="0">
                <a:solidFill>
                  <a:srgbClr val="C29973"/>
                </a:solidFill>
                <a:latin typeface="DejaVu Sans"/>
                <a:cs typeface="DejaVu Sans"/>
              </a:rPr>
              <a:t> Blok Barat </a:t>
            </a:r>
            <a:r>
              <a:rPr lang="en-US" sz="3000" spc="-145" dirty="0" err="1">
                <a:solidFill>
                  <a:srgbClr val="C29973"/>
                </a:solidFill>
                <a:latin typeface="DejaVu Sans"/>
                <a:cs typeface="DejaVu Sans"/>
              </a:rPr>
              <a:t>dan</a:t>
            </a:r>
            <a:r>
              <a:rPr lang="en-US" sz="3000" spc="-145" dirty="0">
                <a:solidFill>
                  <a:srgbClr val="C29973"/>
                </a:solidFill>
                <a:latin typeface="DejaVu Sans"/>
                <a:cs typeface="DejaVu Sans"/>
              </a:rPr>
              <a:t> Blok </a:t>
            </a:r>
            <a:r>
              <a:rPr lang="en-US" sz="3000" spc="-145" dirty="0" err="1">
                <a:solidFill>
                  <a:srgbClr val="C29973"/>
                </a:solidFill>
                <a:latin typeface="DejaVu Sans"/>
                <a:cs typeface="DejaVu Sans"/>
              </a:rPr>
              <a:t>Timur</a:t>
            </a:r>
            <a:r>
              <a:rPr lang="en-US" sz="3000" spc="-145" dirty="0">
                <a:solidFill>
                  <a:srgbClr val="C29973"/>
                </a:solidFill>
                <a:latin typeface="DejaVu Sans"/>
                <a:cs typeface="DejaVu Sans"/>
              </a:rPr>
              <a:t>. Di </a:t>
            </a:r>
            <a:r>
              <a:rPr lang="en-US" sz="3000" spc="-145" dirty="0" err="1">
                <a:solidFill>
                  <a:srgbClr val="C29973"/>
                </a:solidFill>
                <a:latin typeface="DejaVu Sans"/>
                <a:cs typeface="DejaVu Sans"/>
              </a:rPr>
              <a:t>kondisi</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ini</a:t>
            </a:r>
            <a:r>
              <a:rPr lang="en-US" sz="3000" spc="-145" dirty="0">
                <a:solidFill>
                  <a:srgbClr val="C29973"/>
                </a:solidFill>
                <a:latin typeface="DejaVu Sans"/>
                <a:cs typeface="DejaVu Sans"/>
              </a:rPr>
              <a:t> Indonesia </a:t>
            </a:r>
            <a:r>
              <a:rPr lang="en-US" sz="3000" spc="-145" dirty="0" err="1">
                <a:solidFill>
                  <a:srgbClr val="C29973"/>
                </a:solidFill>
                <a:latin typeface="DejaVu Sans"/>
                <a:cs typeface="DejaVu Sans"/>
              </a:rPr>
              <a:t>memutuskan</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untuk</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menjadi</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pihak</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netral</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dimana</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mereka</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tidak</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memiihak</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negara</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manapun</a:t>
            </a:r>
            <a:r>
              <a:rPr lang="en-US" sz="3000" spc="-145" dirty="0">
                <a:solidFill>
                  <a:srgbClr val="C29973"/>
                </a:solidFill>
                <a:latin typeface="DejaVu Sans"/>
                <a:cs typeface="DejaVu Sans"/>
              </a:rPr>
              <a:t>. Mohammad </a:t>
            </a:r>
            <a:r>
              <a:rPr lang="en-US" sz="3000" spc="-145" dirty="0" err="1">
                <a:solidFill>
                  <a:srgbClr val="C29973"/>
                </a:solidFill>
                <a:latin typeface="DejaVu Sans"/>
                <a:cs typeface="DejaVu Sans"/>
              </a:rPr>
              <a:t>Hatta</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sebagai</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Wakil</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Presiden</a:t>
            </a:r>
            <a:r>
              <a:rPr lang="en-US" sz="3000" spc="-145" dirty="0">
                <a:solidFill>
                  <a:srgbClr val="C29973"/>
                </a:solidFill>
                <a:latin typeface="DejaVu Sans"/>
                <a:cs typeface="DejaVu Sans"/>
              </a:rPr>
              <a:t> Indonesia </a:t>
            </a:r>
            <a:r>
              <a:rPr lang="en-US" sz="3000" spc="-145" dirty="0" err="1">
                <a:solidFill>
                  <a:srgbClr val="C29973"/>
                </a:solidFill>
                <a:latin typeface="DejaVu Sans"/>
                <a:cs typeface="DejaVu Sans"/>
              </a:rPr>
              <a:t>memutuskan</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untuk</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melakukan</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strategi</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politik</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bebas</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dan</a:t>
            </a:r>
            <a:r>
              <a:rPr lang="en-US" sz="3000" spc="-145" dirty="0">
                <a:solidFill>
                  <a:srgbClr val="C29973"/>
                </a:solidFill>
                <a:latin typeface="DejaVu Sans"/>
                <a:cs typeface="DejaVu Sans"/>
              </a:rPr>
              <a:t> </a:t>
            </a:r>
            <a:r>
              <a:rPr lang="en-US" sz="3000" spc="-145" dirty="0" err="1">
                <a:solidFill>
                  <a:srgbClr val="C29973"/>
                </a:solidFill>
                <a:latin typeface="DejaVu Sans"/>
                <a:cs typeface="DejaVu Sans"/>
              </a:rPr>
              <a:t>aktif</a:t>
            </a:r>
            <a:r>
              <a:rPr lang="en-US" sz="3000" spc="-145" dirty="0">
                <a:solidFill>
                  <a:srgbClr val="C29973"/>
                </a:solidFill>
                <a:latin typeface="DejaVu Sans"/>
                <a:cs typeface="DejaVu Sans"/>
              </a:rPr>
              <a:t> </a:t>
            </a:r>
            <a:endParaRPr sz="3000" dirty="0">
              <a:latin typeface="DejaVu Sans"/>
              <a:cs typeface="DejaVu Sans"/>
            </a:endParaRPr>
          </a:p>
        </p:txBody>
      </p:sp>
      <p:sp>
        <p:nvSpPr>
          <p:cNvPr id="1048610" name="object 7"/>
          <p:cNvSpPr/>
          <p:nvPr/>
        </p:nvSpPr>
        <p:spPr>
          <a:xfrm>
            <a:off x="0" y="0"/>
            <a:ext cx="1213485" cy="10287000"/>
          </a:xfrm>
          <a:custGeom>
            <a:avLst/>
            <a:gdLst/>
            <a:ahLst/>
            <a:cxnLst/>
            <a:rect l="l" t="t" r="r" b="b"/>
            <a:pathLst>
              <a:path w="1213485" h="10287000">
                <a:moveTo>
                  <a:pt x="1212908" y="10286999"/>
                </a:moveTo>
                <a:lnTo>
                  <a:pt x="0" y="10286999"/>
                </a:lnTo>
                <a:lnTo>
                  <a:pt x="0" y="0"/>
                </a:lnTo>
                <a:lnTo>
                  <a:pt x="1212908" y="0"/>
                </a:lnTo>
                <a:lnTo>
                  <a:pt x="1212908" y="10286999"/>
                </a:lnTo>
                <a:close/>
              </a:path>
            </a:pathLst>
          </a:custGeom>
          <a:solidFill>
            <a:srgbClr val="C29973"/>
          </a:solidFill>
        </p:spPr>
        <p:txBody>
          <a:bodyPr wrap="square" lIns="0" tIns="0" rIns="0" bIns="0" rtlCol="0"/>
          <a:lstStyle/>
          <a:p>
            <a:endParaRPr/>
          </a:p>
        </p:txBody>
      </p:sp>
      <p:sp>
        <p:nvSpPr>
          <p:cNvPr id="1048611" name="object 8"/>
          <p:cNvSpPr/>
          <p:nvPr/>
        </p:nvSpPr>
        <p:spPr>
          <a:xfrm>
            <a:off x="2359751" y="9205162"/>
            <a:ext cx="14897100" cy="38100"/>
          </a:xfrm>
          <a:custGeom>
            <a:avLst/>
            <a:gdLst/>
            <a:ahLst/>
            <a:cxnLst/>
            <a:rect l="l" t="t" r="r" b="b"/>
            <a:pathLst>
              <a:path w="14897100" h="38100">
                <a:moveTo>
                  <a:pt x="14897098" y="38099"/>
                </a:moveTo>
                <a:lnTo>
                  <a:pt x="0" y="38099"/>
                </a:lnTo>
                <a:lnTo>
                  <a:pt x="0" y="0"/>
                </a:lnTo>
                <a:lnTo>
                  <a:pt x="14897098" y="0"/>
                </a:lnTo>
                <a:lnTo>
                  <a:pt x="14897098" y="38099"/>
                </a:lnTo>
                <a:close/>
              </a:path>
            </a:pathLst>
          </a:custGeom>
          <a:solidFill>
            <a:srgbClr val="C2997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C29973"/>
          </a:solidFill>
        </p:spPr>
        <p:txBody>
          <a:bodyPr wrap="square" lIns="0" tIns="0" rIns="0" bIns="0" rtlCol="0"/>
          <a:lstStyle/>
          <a:p>
            <a:endParaRPr/>
          </a:p>
        </p:txBody>
      </p:sp>
      <p:sp>
        <p:nvSpPr>
          <p:cNvPr id="1048613" name="object 7"/>
          <p:cNvSpPr txBox="1">
            <a:spLocks noGrp="1"/>
          </p:cNvSpPr>
          <p:nvPr>
            <p:ph type="title"/>
          </p:nvPr>
        </p:nvSpPr>
        <p:spPr>
          <a:xfrm>
            <a:off x="9144000" y="1517926"/>
            <a:ext cx="8610600" cy="4237990"/>
          </a:xfrm>
          <a:prstGeom prst="rect">
            <a:avLst/>
          </a:prstGeom>
        </p:spPr>
        <p:txBody>
          <a:bodyPr vert="horz" wrap="square" lIns="0" tIns="12700" rIns="0" bIns="0" rtlCol="0">
            <a:spAutoFit/>
          </a:bodyPr>
          <a:lstStyle/>
          <a:p>
            <a:pPr marL="12700" marR="5080">
              <a:lnSpc>
                <a:spcPct val="125000"/>
              </a:lnSpc>
              <a:spcBef>
                <a:spcPts val="100"/>
              </a:spcBef>
            </a:pPr>
            <a:r>
              <a:rPr lang="en-US" sz="3000" i="0" spc="-145" dirty="0" err="1">
                <a:solidFill>
                  <a:srgbClr val="FAFDF4"/>
                </a:solidFill>
                <a:latin typeface="DejaVu Sans"/>
                <a:cs typeface="DejaVu Sans"/>
              </a:rPr>
              <a:t>Bebas</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berarti</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Bangsa</a:t>
            </a:r>
            <a:r>
              <a:rPr lang="en-US" sz="3000" i="0" spc="-145" dirty="0">
                <a:solidFill>
                  <a:srgbClr val="FAFDF4"/>
                </a:solidFill>
                <a:latin typeface="DejaVu Sans"/>
                <a:cs typeface="DejaVu Sans"/>
              </a:rPr>
              <a:t> Indonesia </a:t>
            </a:r>
            <a:r>
              <a:rPr lang="en-US" sz="3000" i="0" spc="-145" dirty="0" err="1">
                <a:solidFill>
                  <a:srgbClr val="FAFDF4"/>
                </a:solidFill>
                <a:latin typeface="DejaVu Sans"/>
                <a:cs typeface="DejaVu Sans"/>
              </a:rPr>
              <a:t>sebagai</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negara</a:t>
            </a:r>
            <a:r>
              <a:rPr lang="en-US" sz="3000" i="0" spc="-145" dirty="0">
                <a:solidFill>
                  <a:srgbClr val="FAFDF4"/>
                </a:solidFill>
                <a:latin typeface="DejaVu Sans"/>
                <a:cs typeface="DejaVu Sans"/>
              </a:rPr>
              <a:t> yang </a:t>
            </a:r>
            <a:r>
              <a:rPr lang="en-US" sz="3000" i="0" spc="-145" dirty="0" err="1">
                <a:solidFill>
                  <a:srgbClr val="FAFDF4"/>
                </a:solidFill>
                <a:latin typeface="DejaVu Sans"/>
                <a:cs typeface="DejaVu Sans"/>
              </a:rPr>
              <a:t>berdaulat</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dan</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bebas</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menentukan</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keinginannya</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sendiri</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dalam</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hal</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mengatur</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negaranya</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dan</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juga</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dalam</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kaitannya</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dengan</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negara</a:t>
            </a:r>
            <a:r>
              <a:rPr lang="en-US" sz="3000" i="0" spc="-145" dirty="0">
                <a:solidFill>
                  <a:srgbClr val="FAFDF4"/>
                </a:solidFill>
                <a:latin typeface="DejaVu Sans"/>
                <a:cs typeface="DejaVu Sans"/>
              </a:rPr>
              <a:t> lain </a:t>
            </a:r>
            <a:r>
              <a:rPr lang="en-US" sz="3000" i="0" spc="-145" dirty="0" err="1">
                <a:solidFill>
                  <a:srgbClr val="FAFDF4"/>
                </a:solidFill>
                <a:latin typeface="DejaVu Sans"/>
                <a:cs typeface="DejaVu Sans"/>
              </a:rPr>
              <a:t>atau</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hubungan</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internasional</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tanpa</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adanya</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campur</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tandan</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dari</a:t>
            </a:r>
            <a:r>
              <a:rPr lang="en-US" sz="3000" i="0" spc="-145" dirty="0">
                <a:solidFill>
                  <a:srgbClr val="FAFDF4"/>
                </a:solidFill>
                <a:latin typeface="DejaVu Sans"/>
                <a:cs typeface="DejaVu Sans"/>
              </a:rPr>
              <a:t> </a:t>
            </a:r>
            <a:r>
              <a:rPr lang="en-US" sz="3000" i="0" spc="-145" dirty="0" err="1">
                <a:solidFill>
                  <a:srgbClr val="FAFDF4"/>
                </a:solidFill>
                <a:latin typeface="DejaVu Sans"/>
                <a:cs typeface="DejaVu Sans"/>
              </a:rPr>
              <a:t>negara</a:t>
            </a:r>
            <a:r>
              <a:rPr lang="en-US" sz="3000" i="0" spc="-145" dirty="0">
                <a:solidFill>
                  <a:srgbClr val="FAFDF4"/>
                </a:solidFill>
                <a:latin typeface="DejaVu Sans"/>
                <a:cs typeface="DejaVu Sans"/>
              </a:rPr>
              <a:t> lain.</a:t>
            </a:r>
            <a:endParaRPr sz="3000" dirty="0">
              <a:latin typeface="DejaVu Sans"/>
              <a:cs typeface="DejaVu Sans"/>
            </a:endParaRPr>
          </a:p>
        </p:txBody>
      </p:sp>
      <p:pic>
        <p:nvPicPr>
          <p:cNvPr id="2097154" name="Picture 13"/>
          <p:cNvPicPr>
            <a:picLocks noChangeAspect="1"/>
          </p:cNvPicPr>
          <p:nvPr/>
        </p:nvPicPr>
        <p:blipFill>
          <a:blip r:embed="rId2"/>
          <a:stretch>
            <a:fillRect/>
          </a:stretch>
        </p:blipFill>
        <p:spPr>
          <a:xfrm>
            <a:off x="967609" y="420502"/>
            <a:ext cx="7144770" cy="4018933"/>
          </a:xfrm>
          <a:prstGeom prst="rect">
            <a:avLst/>
          </a:prstGeom>
        </p:spPr>
      </p:pic>
      <p:sp>
        <p:nvSpPr>
          <p:cNvPr id="1048614" name="object 12"/>
          <p:cNvSpPr txBox="1"/>
          <p:nvPr/>
        </p:nvSpPr>
        <p:spPr>
          <a:xfrm>
            <a:off x="9144000" y="5222331"/>
            <a:ext cx="8610600" cy="4237989"/>
          </a:xfrm>
          <a:prstGeom prst="rect">
            <a:avLst/>
          </a:prstGeom>
        </p:spPr>
        <p:txBody>
          <a:bodyPr vert="horz" wrap="square" lIns="0" tIns="12700" rIns="0" bIns="0" rtlCol="0">
            <a:spAutoFit/>
          </a:bodyPr>
          <a:lstStyle/>
          <a:p>
            <a:pPr marL="12700" marR="5080">
              <a:lnSpc>
                <a:spcPct val="125000"/>
              </a:lnSpc>
              <a:spcBef>
                <a:spcPts val="100"/>
              </a:spcBef>
            </a:pPr>
            <a:r>
              <a:rPr lang="en-US" sz="3000" spc="-145" dirty="0" err="1">
                <a:solidFill>
                  <a:srgbClr val="FAFDF4"/>
                </a:solidFill>
                <a:latin typeface="DejaVu Sans"/>
                <a:cs typeface="DejaVu Sans"/>
              </a:rPr>
              <a:t>Aktif</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diartikan</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bahwa</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Bangsa</a:t>
            </a:r>
            <a:r>
              <a:rPr lang="en-US" sz="3000" spc="-145" dirty="0">
                <a:solidFill>
                  <a:srgbClr val="FAFDF4"/>
                </a:solidFill>
                <a:latin typeface="DejaVu Sans"/>
                <a:cs typeface="DejaVu Sans"/>
              </a:rPr>
              <a:t> Indonesia </a:t>
            </a:r>
            <a:r>
              <a:rPr lang="en-US" sz="3000" spc="-145" dirty="0" err="1">
                <a:solidFill>
                  <a:srgbClr val="FAFDF4"/>
                </a:solidFill>
                <a:latin typeface="DejaVu Sans"/>
                <a:cs typeface="DejaVu Sans"/>
              </a:rPr>
              <a:t>ikut</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serta</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dalam</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berbagai</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hubungan</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internasional</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atau</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jika</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diambil</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dari</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Pembukaan</a:t>
            </a:r>
            <a:r>
              <a:rPr lang="en-US" sz="3000" spc="-145" dirty="0">
                <a:solidFill>
                  <a:srgbClr val="FAFDF4"/>
                </a:solidFill>
                <a:latin typeface="DejaVu Sans"/>
                <a:cs typeface="DejaVu Sans"/>
              </a:rPr>
              <a:t> UUD 1945 </a:t>
            </a:r>
            <a:r>
              <a:rPr lang="en-US" sz="3000" spc="-145" dirty="0" err="1">
                <a:solidFill>
                  <a:srgbClr val="FAFDF4"/>
                </a:solidFill>
                <a:latin typeface="DejaVu Sans"/>
                <a:cs typeface="DejaVu Sans"/>
              </a:rPr>
              <a:t>disebutkan</a:t>
            </a:r>
            <a:r>
              <a:rPr lang="en-US" sz="3000" spc="-145" dirty="0">
                <a:solidFill>
                  <a:srgbClr val="FAFDF4"/>
                </a:solidFill>
                <a:latin typeface="DejaVu Sans"/>
                <a:cs typeface="DejaVu Sans"/>
              </a:rPr>
              <a:t> Indonesia </a:t>
            </a:r>
            <a:r>
              <a:rPr lang="en-US" sz="3000" spc="-145" dirty="0" err="1">
                <a:solidFill>
                  <a:srgbClr val="FAFDF4"/>
                </a:solidFill>
                <a:latin typeface="DejaVu Sans"/>
                <a:cs typeface="DejaVu Sans"/>
              </a:rPr>
              <a:t>ikut</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serta</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dalam</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melaksanakan</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ketertiban</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dunia</a:t>
            </a:r>
            <a:r>
              <a:rPr lang="en-US" sz="3000" spc="-145" dirty="0">
                <a:solidFill>
                  <a:srgbClr val="FAFDF4"/>
                </a:solidFill>
                <a:latin typeface="DejaVu Sans"/>
                <a:cs typeface="DejaVu Sans"/>
              </a:rPr>
              <a:t> yang </a:t>
            </a:r>
            <a:r>
              <a:rPr lang="en-US" sz="3000" spc="-145" dirty="0" err="1">
                <a:solidFill>
                  <a:srgbClr val="FAFDF4"/>
                </a:solidFill>
                <a:latin typeface="DejaVu Sans"/>
                <a:cs typeface="DejaVu Sans"/>
              </a:rPr>
              <a:t>berdasarkan</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kemerdekaan</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perdamaian</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abadi</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dan</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keadian</a:t>
            </a:r>
            <a:r>
              <a:rPr lang="en-US" sz="3000" spc="-145" dirty="0">
                <a:solidFill>
                  <a:srgbClr val="FAFDF4"/>
                </a:solidFill>
                <a:latin typeface="DejaVu Sans"/>
                <a:cs typeface="DejaVu Sans"/>
              </a:rPr>
              <a:t> </a:t>
            </a:r>
            <a:r>
              <a:rPr lang="en-US" sz="3000" spc="-145" dirty="0" err="1">
                <a:solidFill>
                  <a:srgbClr val="FAFDF4"/>
                </a:solidFill>
                <a:latin typeface="DejaVu Sans"/>
                <a:cs typeface="DejaVu Sans"/>
              </a:rPr>
              <a:t>sosial</a:t>
            </a:r>
            <a:r>
              <a:rPr lang="en-US" sz="3000" spc="-145" dirty="0">
                <a:solidFill>
                  <a:srgbClr val="FAFDF4"/>
                </a:solidFill>
                <a:latin typeface="DejaVu Sans"/>
                <a:cs typeface="DejaVu Sans"/>
              </a:rPr>
              <a:t>. </a:t>
            </a:r>
            <a:endParaRPr sz="3000" dirty="0">
              <a:latin typeface="DejaVu Sans"/>
              <a:cs typeface="DejaVu Sans"/>
            </a:endParaRPr>
          </a:p>
        </p:txBody>
      </p:sp>
      <p:sp>
        <p:nvSpPr>
          <p:cNvPr id="1048615" name="object 5"/>
          <p:cNvSpPr/>
          <p:nvPr/>
        </p:nvSpPr>
        <p:spPr>
          <a:xfrm>
            <a:off x="0" y="3931757"/>
            <a:ext cx="8610600" cy="1171575"/>
          </a:xfrm>
          <a:custGeom>
            <a:avLst/>
            <a:gdLst/>
            <a:ahLst/>
            <a:cxnLst/>
            <a:rect l="l" t="t" r="r" b="b"/>
            <a:pathLst>
              <a:path w="8566150" h="1171575">
                <a:moveTo>
                  <a:pt x="0" y="0"/>
                </a:moveTo>
                <a:lnTo>
                  <a:pt x="8565597" y="0"/>
                </a:lnTo>
                <a:lnTo>
                  <a:pt x="8565597" y="1171574"/>
                </a:lnTo>
                <a:lnTo>
                  <a:pt x="0" y="1171574"/>
                </a:lnTo>
                <a:lnTo>
                  <a:pt x="0" y="0"/>
                </a:lnTo>
                <a:close/>
              </a:path>
            </a:pathLst>
          </a:custGeom>
          <a:solidFill>
            <a:srgbClr val="FAFDF4"/>
          </a:solidFill>
        </p:spPr>
        <p:txBody>
          <a:bodyPr wrap="square" lIns="0" tIns="0" rIns="0" bIns="0" rtlCol="0"/>
          <a:lstStyle/>
          <a:p>
            <a:endParaRPr/>
          </a:p>
        </p:txBody>
      </p:sp>
      <p:sp>
        <p:nvSpPr>
          <p:cNvPr id="1048616" name="object 6"/>
          <p:cNvSpPr txBox="1"/>
          <p:nvPr/>
        </p:nvSpPr>
        <p:spPr>
          <a:xfrm>
            <a:off x="554950" y="4156024"/>
            <a:ext cx="7640679" cy="1370711"/>
          </a:xfrm>
          <a:prstGeom prst="rect">
            <a:avLst/>
          </a:prstGeom>
        </p:spPr>
        <p:txBody>
          <a:bodyPr vert="horz" wrap="square" lIns="0" tIns="12700" rIns="0" bIns="0" rtlCol="0">
            <a:spAutoFit/>
          </a:bodyPr>
          <a:lstStyle/>
          <a:p>
            <a:pPr marL="12700">
              <a:lnSpc>
                <a:spcPct val="100000"/>
              </a:lnSpc>
              <a:spcBef>
                <a:spcPts val="100"/>
              </a:spcBef>
            </a:pPr>
            <a:r>
              <a:rPr lang="en-US" sz="3600" spc="-405" dirty="0" err="1">
                <a:solidFill>
                  <a:srgbClr val="C29973"/>
                </a:solidFill>
                <a:latin typeface="DejaVu Sans"/>
                <a:cs typeface="DejaVu Sans"/>
              </a:rPr>
              <a:t>Tentara</a:t>
            </a:r>
            <a:r>
              <a:rPr lang="en-US" sz="3600" spc="-405" dirty="0">
                <a:solidFill>
                  <a:srgbClr val="C29973"/>
                </a:solidFill>
                <a:latin typeface="DejaVu Sans"/>
                <a:cs typeface="DejaVu Sans"/>
              </a:rPr>
              <a:t> </a:t>
            </a:r>
            <a:r>
              <a:rPr lang="en-US" sz="3600" spc="-405" dirty="0" err="1">
                <a:solidFill>
                  <a:srgbClr val="C29973"/>
                </a:solidFill>
                <a:latin typeface="DejaVu Sans"/>
                <a:cs typeface="DejaVu Sans"/>
              </a:rPr>
              <a:t>Jepang</a:t>
            </a:r>
            <a:r>
              <a:rPr lang="en-US" sz="3600" spc="-405" dirty="0">
                <a:solidFill>
                  <a:srgbClr val="C29973"/>
                </a:solidFill>
                <a:latin typeface="DejaVu Sans"/>
                <a:cs typeface="DejaVu Sans"/>
              </a:rPr>
              <a:t>  pada </a:t>
            </a:r>
            <a:r>
              <a:rPr lang="en-US" sz="3600" spc="-405" dirty="0" err="1">
                <a:solidFill>
                  <a:srgbClr val="C29973"/>
                </a:solidFill>
                <a:latin typeface="DejaVu Sans"/>
                <a:cs typeface="DejaVu Sans"/>
              </a:rPr>
              <a:t>Perang</a:t>
            </a:r>
            <a:r>
              <a:rPr lang="en-US" sz="3600" spc="-405" dirty="0">
                <a:solidFill>
                  <a:srgbClr val="C29973"/>
                </a:solidFill>
                <a:latin typeface="DejaVu Sans"/>
                <a:cs typeface="DejaVu Sans"/>
              </a:rPr>
              <a:t> Dunia</a:t>
            </a:r>
            <a:r>
              <a:rPr lang="id-ID" sz="3600" spc="-405" dirty="0">
                <a:solidFill>
                  <a:srgbClr val="C29973"/>
                </a:solidFill>
                <a:latin typeface="DejaVu Sans"/>
                <a:cs typeface="DejaVu Sans"/>
              </a:rPr>
              <a:t> </a:t>
            </a:r>
            <a:r>
              <a:rPr lang="en-US" sz="3600" spc="-405" dirty="0" err="1">
                <a:solidFill>
                  <a:srgbClr val="C29973"/>
                </a:solidFill>
                <a:latin typeface="DejaVu Sans"/>
                <a:cs typeface="DejaVu Sans"/>
              </a:rPr>
              <a:t>Dua</a:t>
            </a:r>
            <a:endParaRPr sz="3600" dirty="0">
              <a:latin typeface="DejaVu Sans"/>
              <a:cs typeface="DejaVu Sans"/>
            </a:endParaRPr>
          </a:p>
        </p:txBody>
      </p:sp>
      <p:pic>
        <p:nvPicPr>
          <p:cNvPr id="2097155" name="Picture 15"/>
          <p:cNvPicPr>
            <a:picLocks noChangeAspect="1"/>
          </p:cNvPicPr>
          <p:nvPr/>
        </p:nvPicPr>
        <p:blipFill>
          <a:blip r:embed="rId3"/>
          <a:stretch>
            <a:fillRect/>
          </a:stretch>
        </p:blipFill>
        <p:spPr>
          <a:xfrm>
            <a:off x="967609" y="5103332"/>
            <a:ext cx="7176328" cy="3704865"/>
          </a:xfrm>
          <a:prstGeom prst="rect">
            <a:avLst/>
          </a:prstGeom>
        </p:spPr>
      </p:pic>
      <p:sp>
        <p:nvSpPr>
          <p:cNvPr id="1048617" name="object 10"/>
          <p:cNvSpPr/>
          <p:nvPr/>
        </p:nvSpPr>
        <p:spPr>
          <a:xfrm>
            <a:off x="-10448" y="8766104"/>
            <a:ext cx="8610599" cy="1171575"/>
          </a:xfrm>
          <a:custGeom>
            <a:avLst/>
            <a:gdLst/>
            <a:ahLst/>
            <a:cxnLst/>
            <a:rect l="l" t="t" r="r" b="b"/>
            <a:pathLst>
              <a:path w="8565515" h="1171575">
                <a:moveTo>
                  <a:pt x="0" y="0"/>
                </a:moveTo>
                <a:lnTo>
                  <a:pt x="8565317" y="0"/>
                </a:lnTo>
                <a:lnTo>
                  <a:pt x="8565317" y="1171574"/>
                </a:lnTo>
                <a:lnTo>
                  <a:pt x="0" y="1171574"/>
                </a:lnTo>
                <a:lnTo>
                  <a:pt x="0" y="0"/>
                </a:lnTo>
                <a:close/>
              </a:path>
            </a:pathLst>
          </a:custGeom>
          <a:solidFill>
            <a:srgbClr val="FAFDF4"/>
          </a:solidFill>
        </p:spPr>
        <p:txBody>
          <a:bodyPr wrap="square" lIns="0" tIns="0" rIns="0" bIns="0" rtlCol="0"/>
          <a:lstStyle/>
          <a:p>
            <a:endParaRPr/>
          </a:p>
        </p:txBody>
      </p:sp>
      <p:sp>
        <p:nvSpPr>
          <p:cNvPr id="1048618" name="object 11"/>
          <p:cNvSpPr txBox="1"/>
          <p:nvPr/>
        </p:nvSpPr>
        <p:spPr>
          <a:xfrm>
            <a:off x="2590800" y="9068480"/>
            <a:ext cx="4389781" cy="735711"/>
          </a:xfrm>
          <a:prstGeom prst="rect">
            <a:avLst/>
          </a:prstGeom>
        </p:spPr>
        <p:txBody>
          <a:bodyPr vert="horz" wrap="square" lIns="0" tIns="12700" rIns="0" bIns="0" rtlCol="0">
            <a:spAutoFit/>
          </a:bodyPr>
          <a:lstStyle/>
          <a:p>
            <a:pPr marL="12700">
              <a:lnSpc>
                <a:spcPct val="100000"/>
              </a:lnSpc>
              <a:spcBef>
                <a:spcPts val="100"/>
              </a:spcBef>
            </a:pPr>
            <a:r>
              <a:rPr lang="en-US" sz="3600" spc="-550" dirty="0">
                <a:solidFill>
                  <a:srgbClr val="C29973"/>
                </a:solidFill>
                <a:latin typeface="DejaVu Sans"/>
                <a:cs typeface="DejaVu Sans"/>
              </a:rPr>
              <a:t>Mohammad  Hat t a</a:t>
            </a:r>
            <a:endParaRPr sz="3600" dirty="0">
              <a:latin typeface="DejaVu Sans"/>
              <a:cs typeface="DejaVu Sans"/>
            </a:endParaRPr>
          </a:p>
        </p:txBody>
      </p:sp>
      <p:sp>
        <p:nvSpPr>
          <p:cNvPr id="1048619" name="object 3"/>
          <p:cNvSpPr txBox="1"/>
          <p:nvPr/>
        </p:nvSpPr>
        <p:spPr>
          <a:xfrm>
            <a:off x="8947290" y="213943"/>
            <a:ext cx="8565515" cy="2675255"/>
          </a:xfrm>
          <a:prstGeom prst="rect">
            <a:avLst/>
          </a:prstGeom>
        </p:spPr>
        <p:txBody>
          <a:bodyPr vert="horz" wrap="square" lIns="0" tIns="12700" rIns="0" bIns="0" rtlCol="0">
            <a:spAutoFit/>
          </a:bodyPr>
          <a:lstStyle>
            <a:lvl1pPr>
              <a:defRPr sz="3300" b="0" i="1">
                <a:solidFill>
                  <a:srgbClr val="C29973"/>
                </a:solidFill>
                <a:latin typeface="Nimbus Roman No9 L"/>
                <a:ea typeface="+mj-ea"/>
                <a:cs typeface="Nimbus Roman No9 L"/>
              </a:defRPr>
            </a:lvl1pPr>
          </a:lstStyle>
          <a:p>
            <a:pPr marL="12700">
              <a:spcBef>
                <a:spcPts val="100"/>
              </a:spcBef>
            </a:pPr>
            <a:r>
              <a:rPr lang="pt-BR" sz="7000" i="0" kern="0" spc="-1095" dirty="0">
                <a:solidFill>
                  <a:schemeClr val="bg1"/>
                </a:solidFill>
                <a:latin typeface="Nimbus Sans L"/>
                <a:cs typeface="DejaVu Sans"/>
              </a:rPr>
              <a:t>Po l i t i k   B e b a s  A k t i f</a:t>
            </a:r>
            <a:endParaRPr lang="pt-BR" sz="7000" kern="0" dirty="0">
              <a:solidFill>
                <a:schemeClr val="bg1"/>
              </a:solidFill>
              <a:latin typeface="Nimbus Sans L"/>
              <a:cs typeface="DejaVu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0"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DF4"/>
          </a:solidFill>
        </p:spPr>
        <p:txBody>
          <a:bodyPr wrap="square" lIns="0" tIns="0" rIns="0" bIns="0" rtlCol="0"/>
          <a:lstStyle/>
          <a:p>
            <a:endParaRPr/>
          </a:p>
        </p:txBody>
      </p:sp>
      <p:sp>
        <p:nvSpPr>
          <p:cNvPr id="1048621" name="object 3"/>
          <p:cNvSpPr/>
          <p:nvPr/>
        </p:nvSpPr>
        <p:spPr>
          <a:xfrm>
            <a:off x="0" y="-57150"/>
            <a:ext cx="1905000" cy="10401300"/>
          </a:xfrm>
          <a:custGeom>
            <a:avLst/>
            <a:gdLst/>
            <a:ahLst/>
            <a:cxnLst/>
            <a:rect l="l" t="t" r="r" b="b"/>
            <a:pathLst>
              <a:path w="3499485" h="10287000">
                <a:moveTo>
                  <a:pt x="0" y="10286999"/>
                </a:moveTo>
                <a:lnTo>
                  <a:pt x="0" y="0"/>
                </a:lnTo>
                <a:lnTo>
                  <a:pt x="3499171" y="0"/>
                </a:lnTo>
                <a:lnTo>
                  <a:pt x="3499171" y="10286999"/>
                </a:lnTo>
                <a:lnTo>
                  <a:pt x="0" y="10286999"/>
                </a:lnTo>
                <a:close/>
              </a:path>
            </a:pathLst>
          </a:custGeom>
          <a:solidFill>
            <a:srgbClr val="C29973">
              <a:alpha val="49798"/>
            </a:srgbClr>
          </a:solidFill>
        </p:spPr>
        <p:txBody>
          <a:bodyPr wrap="square" lIns="0" tIns="0" rIns="0" bIns="0" rtlCol="0"/>
          <a:lstStyle/>
          <a:p>
            <a:endParaRPr/>
          </a:p>
        </p:txBody>
      </p:sp>
      <p:grpSp>
        <p:nvGrpSpPr>
          <p:cNvPr id="39" name="object 5"/>
          <p:cNvGrpSpPr/>
          <p:nvPr/>
        </p:nvGrpSpPr>
        <p:grpSpPr>
          <a:xfrm>
            <a:off x="2667000" y="454977"/>
            <a:ext cx="14595495" cy="9262745"/>
            <a:chOff x="4470420" y="0"/>
            <a:chExt cx="12792075" cy="9262745"/>
          </a:xfrm>
        </p:grpSpPr>
        <p:sp>
          <p:nvSpPr>
            <p:cNvPr id="1048622" name="object 6"/>
            <p:cNvSpPr/>
            <p:nvPr/>
          </p:nvSpPr>
          <p:spPr>
            <a:xfrm>
              <a:off x="4470420" y="0"/>
              <a:ext cx="12792075" cy="9260840"/>
            </a:xfrm>
            <a:custGeom>
              <a:avLst/>
              <a:gdLst/>
              <a:ahLst/>
              <a:cxnLst/>
              <a:rect l="l" t="t" r="r" b="b"/>
              <a:pathLst>
                <a:path w="12792075" h="9260840">
                  <a:moveTo>
                    <a:pt x="0" y="0"/>
                  </a:moveTo>
                  <a:lnTo>
                    <a:pt x="12792074" y="0"/>
                  </a:lnTo>
                  <a:lnTo>
                    <a:pt x="12792074" y="9260710"/>
                  </a:lnTo>
                  <a:lnTo>
                    <a:pt x="0" y="9260710"/>
                  </a:lnTo>
                  <a:lnTo>
                    <a:pt x="0" y="0"/>
                  </a:lnTo>
                  <a:close/>
                </a:path>
              </a:pathLst>
            </a:custGeom>
            <a:solidFill>
              <a:srgbClr val="C29973">
                <a:alpha val="6669"/>
              </a:srgbClr>
            </a:solidFill>
          </p:spPr>
          <p:txBody>
            <a:bodyPr wrap="square" lIns="0" tIns="0" rIns="0" bIns="0" rtlCol="0"/>
            <a:lstStyle/>
            <a:p>
              <a:endParaRPr/>
            </a:p>
          </p:txBody>
        </p:sp>
        <p:sp>
          <p:nvSpPr>
            <p:cNvPr id="1048623" name="object 7"/>
            <p:cNvSpPr/>
            <p:nvPr/>
          </p:nvSpPr>
          <p:spPr>
            <a:xfrm>
              <a:off x="4470420" y="9224176"/>
              <a:ext cx="12792075" cy="38100"/>
            </a:xfrm>
            <a:custGeom>
              <a:avLst/>
              <a:gdLst/>
              <a:ahLst/>
              <a:cxnLst/>
              <a:rect l="l" t="t" r="r" b="b"/>
              <a:pathLst>
                <a:path w="12792075" h="38100">
                  <a:moveTo>
                    <a:pt x="12792073" y="38099"/>
                  </a:moveTo>
                  <a:lnTo>
                    <a:pt x="0" y="38099"/>
                  </a:lnTo>
                  <a:lnTo>
                    <a:pt x="0" y="0"/>
                  </a:lnTo>
                  <a:lnTo>
                    <a:pt x="12792073" y="0"/>
                  </a:lnTo>
                  <a:lnTo>
                    <a:pt x="12792073" y="38099"/>
                  </a:lnTo>
                  <a:close/>
                </a:path>
              </a:pathLst>
            </a:custGeom>
            <a:solidFill>
              <a:srgbClr val="C29973"/>
            </a:solidFill>
          </p:spPr>
          <p:txBody>
            <a:bodyPr wrap="square" lIns="0" tIns="0" rIns="0" bIns="0" rtlCol="0"/>
            <a:lstStyle/>
            <a:p>
              <a:endParaRPr/>
            </a:p>
          </p:txBody>
        </p:sp>
      </p:grpSp>
      <p:sp>
        <p:nvSpPr>
          <p:cNvPr id="1048624" name="object 8"/>
          <p:cNvSpPr txBox="1">
            <a:spLocks noGrp="1"/>
          </p:cNvSpPr>
          <p:nvPr>
            <p:ph type="title"/>
          </p:nvPr>
        </p:nvSpPr>
        <p:spPr>
          <a:xfrm>
            <a:off x="3352801" y="1004569"/>
            <a:ext cx="13487400" cy="1289177"/>
          </a:xfrm>
          <a:prstGeom prst="rect">
            <a:avLst/>
          </a:prstGeom>
        </p:spPr>
        <p:txBody>
          <a:bodyPr vert="horz" wrap="square" lIns="0" tIns="12700" rIns="0" bIns="0" rtlCol="0">
            <a:spAutoFit/>
          </a:bodyPr>
          <a:lstStyle/>
          <a:p>
            <a:pPr marL="12700">
              <a:lnSpc>
                <a:spcPct val="100000"/>
              </a:lnSpc>
              <a:spcBef>
                <a:spcPts val="100"/>
              </a:spcBef>
            </a:pPr>
            <a:r>
              <a:rPr lang="id-ID" b="1" i="0" spc="190" dirty="0"/>
              <a:t>LANDASAN DALAM MENJALANKAN POLITIK LUAR NEGERI INDONESIA</a:t>
            </a:r>
            <a:endParaRPr b="1" i="0" spc="235" dirty="0"/>
          </a:p>
        </p:txBody>
      </p:sp>
      <p:sp>
        <p:nvSpPr>
          <p:cNvPr id="1048625" name="object 9"/>
          <p:cNvSpPr txBox="1"/>
          <p:nvPr/>
        </p:nvSpPr>
        <p:spPr>
          <a:xfrm>
            <a:off x="4263993" y="2095500"/>
            <a:ext cx="12496799" cy="12243562"/>
          </a:xfrm>
          <a:prstGeom prst="rect">
            <a:avLst/>
          </a:prstGeom>
        </p:spPr>
        <p:txBody>
          <a:bodyPr vert="horz" wrap="square" lIns="0" tIns="12700" rIns="0" bIns="0" rtlCol="0">
            <a:spAutoFit/>
          </a:bodyPr>
          <a:lstStyle/>
          <a:p>
            <a:pPr marL="527050" indent="-514350">
              <a:lnSpc>
                <a:spcPct val="100000"/>
              </a:lnSpc>
              <a:spcBef>
                <a:spcPts val="100"/>
              </a:spcBef>
              <a:buAutoNum type="arabicPeriod"/>
            </a:pPr>
            <a:r>
              <a:rPr lang="id-ID" sz="2400" spc="-145" dirty="0">
                <a:solidFill>
                  <a:srgbClr val="C29973"/>
                </a:solidFill>
                <a:latin typeface="DejaVu Sans"/>
                <a:cs typeface="DejaVu Sans"/>
              </a:rPr>
              <a:t>LANDASAN IDIIL</a:t>
            </a:r>
          </a:p>
          <a:p>
            <a:pPr marL="12700">
              <a:lnSpc>
                <a:spcPct val="100000"/>
              </a:lnSpc>
              <a:spcBef>
                <a:spcPts val="100"/>
              </a:spcBef>
            </a:pPr>
            <a:r>
              <a:rPr lang="id-ID" sz="2400" spc="-145" dirty="0">
                <a:solidFill>
                  <a:srgbClr val="C29973"/>
                </a:solidFill>
                <a:latin typeface="DejaVu Sans"/>
                <a:cs typeface="DejaVu Sans"/>
              </a:rPr>
              <a:t>Gagasan dasar bernegara atau falsafah kenegaraan. Dasar Negara Kesatuan Republik Indonesia adalah </a:t>
            </a:r>
            <a:r>
              <a:rPr lang="id-ID" sz="2400" spc="-145" dirty="0" err="1">
                <a:solidFill>
                  <a:srgbClr val="C29973"/>
                </a:solidFill>
                <a:latin typeface="DejaVu Sans"/>
                <a:cs typeface="DejaVu Sans"/>
              </a:rPr>
              <a:t>pancasila</a:t>
            </a:r>
            <a:r>
              <a:rPr lang="id-ID" sz="2400" spc="-145" dirty="0">
                <a:solidFill>
                  <a:srgbClr val="C29973"/>
                </a:solidFill>
                <a:latin typeface="DejaVu Sans"/>
                <a:cs typeface="DejaVu Sans"/>
              </a:rPr>
              <a:t> yang berisi pedoman bagi pelaksanaan kehidupan berbangsa dan bernegara yang ideal dan mencakup seluruh sendi kehidupan manusia. Keterkaitan </a:t>
            </a:r>
            <a:r>
              <a:rPr lang="id-ID" sz="2400" spc="-145" dirty="0" err="1">
                <a:solidFill>
                  <a:srgbClr val="C29973"/>
                </a:solidFill>
                <a:latin typeface="DejaVu Sans"/>
                <a:cs typeface="DejaVu Sans"/>
              </a:rPr>
              <a:t>pancasila</a:t>
            </a:r>
            <a:r>
              <a:rPr lang="id-ID" sz="2400" spc="-145" dirty="0">
                <a:solidFill>
                  <a:srgbClr val="C29973"/>
                </a:solidFill>
                <a:latin typeface="DejaVu Sans"/>
                <a:cs typeface="DejaVu Sans"/>
              </a:rPr>
              <a:t> dengan politik luar negeri dapat dilihat dari setiap sila </a:t>
            </a:r>
            <a:r>
              <a:rPr lang="id-ID" sz="2400" spc="-145" dirty="0" err="1">
                <a:solidFill>
                  <a:srgbClr val="C29973"/>
                </a:solidFill>
                <a:latin typeface="DejaVu Sans"/>
                <a:cs typeface="DejaVu Sans"/>
              </a:rPr>
              <a:t>pancasila</a:t>
            </a:r>
            <a:r>
              <a:rPr lang="id-ID" sz="2400" spc="-145" dirty="0">
                <a:solidFill>
                  <a:srgbClr val="C29973"/>
                </a:solidFill>
                <a:latin typeface="DejaVu Sans"/>
                <a:cs typeface="DejaVu Sans"/>
              </a:rPr>
              <a:t>:</a:t>
            </a:r>
          </a:p>
          <a:p>
            <a:pPr marL="527050" indent="-514350">
              <a:lnSpc>
                <a:spcPct val="100000"/>
              </a:lnSpc>
              <a:spcBef>
                <a:spcPts val="100"/>
              </a:spcBef>
              <a:buAutoNum type="alphaLcPeriod"/>
            </a:pPr>
            <a:r>
              <a:rPr lang="id-ID" sz="2400" spc="-145" dirty="0">
                <a:solidFill>
                  <a:srgbClr val="C29973"/>
                </a:solidFill>
                <a:latin typeface="DejaVu Sans"/>
                <a:cs typeface="DejaVu Sans"/>
              </a:rPr>
              <a:t>Sila pertama </a:t>
            </a:r>
          </a:p>
          <a:p>
            <a:pPr marL="12700">
              <a:lnSpc>
                <a:spcPct val="100000"/>
              </a:lnSpc>
              <a:spcBef>
                <a:spcPts val="100"/>
              </a:spcBef>
            </a:pPr>
            <a:r>
              <a:rPr lang="id-ID" sz="2400" spc="-145" dirty="0">
                <a:solidFill>
                  <a:srgbClr val="C29973"/>
                </a:solidFill>
                <a:latin typeface="DejaVu Sans"/>
                <a:cs typeface="DejaVu Sans"/>
              </a:rPr>
              <a:t>mengakui manusia sebagai ciptaan Tuhan tanpa membeda-bedakan, Indonesia tidak menganut paham rasialisme dalam politik luar negerinya.</a:t>
            </a:r>
          </a:p>
          <a:p>
            <a:pPr marL="12700">
              <a:lnSpc>
                <a:spcPct val="100000"/>
              </a:lnSpc>
              <a:spcBef>
                <a:spcPts val="100"/>
              </a:spcBef>
            </a:pPr>
            <a:r>
              <a:rPr lang="id-ID" sz="2400" spc="-145" dirty="0">
                <a:solidFill>
                  <a:srgbClr val="C29973"/>
                </a:solidFill>
                <a:latin typeface="DejaVu Sans"/>
                <a:cs typeface="DejaVu Sans"/>
              </a:rPr>
              <a:t>b. Sila kedua</a:t>
            </a:r>
          </a:p>
          <a:p>
            <a:pPr marL="12700">
              <a:lnSpc>
                <a:spcPct val="100000"/>
              </a:lnSpc>
              <a:spcBef>
                <a:spcPts val="100"/>
              </a:spcBef>
            </a:pPr>
            <a:r>
              <a:rPr lang="id-ID" sz="2400" spc="-145" dirty="0">
                <a:solidFill>
                  <a:srgbClr val="C29973"/>
                </a:solidFill>
                <a:latin typeface="DejaVu Sans"/>
                <a:cs typeface="DejaVu Sans"/>
              </a:rPr>
              <a:t>Dalam melaksanakan politik luar negerinya, Indonesia menerapkan unsur kesamarataan, kemanusiaan yang tinggi, saling menghormati.</a:t>
            </a:r>
          </a:p>
          <a:p>
            <a:pPr marL="12700">
              <a:lnSpc>
                <a:spcPct val="100000"/>
              </a:lnSpc>
              <a:spcBef>
                <a:spcPts val="100"/>
              </a:spcBef>
            </a:pPr>
            <a:r>
              <a:rPr lang="id-ID" sz="2400" spc="-145" dirty="0">
                <a:solidFill>
                  <a:srgbClr val="C29973"/>
                </a:solidFill>
                <a:latin typeface="DejaVu Sans"/>
                <a:cs typeface="DejaVu Sans"/>
              </a:rPr>
              <a:t>c. Sila ketiga </a:t>
            </a:r>
          </a:p>
          <a:p>
            <a:pPr marL="12700">
              <a:lnSpc>
                <a:spcPct val="100000"/>
              </a:lnSpc>
              <a:spcBef>
                <a:spcPts val="100"/>
              </a:spcBef>
            </a:pPr>
            <a:r>
              <a:rPr lang="id-ID" sz="2400" spc="-145" dirty="0">
                <a:solidFill>
                  <a:srgbClr val="C29973"/>
                </a:solidFill>
                <a:latin typeface="DejaVu Sans"/>
                <a:cs typeface="DejaVu Sans"/>
              </a:rPr>
              <a:t>Politik luar negeri Indonesia harus tetap memperhatikan dan mengabdi pada kepentingan nasional bangsa kita sendiri.</a:t>
            </a:r>
          </a:p>
          <a:p>
            <a:pPr marL="12700">
              <a:lnSpc>
                <a:spcPct val="100000"/>
              </a:lnSpc>
              <a:spcBef>
                <a:spcPts val="100"/>
              </a:spcBef>
            </a:pPr>
            <a:r>
              <a:rPr lang="id-ID" sz="2400" spc="-145" dirty="0">
                <a:solidFill>
                  <a:srgbClr val="C29973"/>
                </a:solidFill>
                <a:latin typeface="DejaVu Sans"/>
                <a:cs typeface="DejaVu Sans"/>
              </a:rPr>
              <a:t>d. Sila keempat</a:t>
            </a:r>
          </a:p>
          <a:p>
            <a:pPr marL="12700">
              <a:lnSpc>
                <a:spcPct val="100000"/>
              </a:lnSpc>
              <a:spcBef>
                <a:spcPts val="100"/>
              </a:spcBef>
            </a:pPr>
            <a:r>
              <a:rPr lang="id-ID" sz="2400" spc="-145" dirty="0">
                <a:solidFill>
                  <a:srgbClr val="C29973"/>
                </a:solidFill>
                <a:latin typeface="DejaVu Sans"/>
                <a:cs typeface="DejaVu Sans"/>
              </a:rPr>
              <a:t>Pandangan bangsa Indonesia di setiap masalah internasional diselesaikan dengan cara musyawarah mufakat.</a:t>
            </a:r>
          </a:p>
          <a:p>
            <a:pPr marL="12700">
              <a:lnSpc>
                <a:spcPct val="100000"/>
              </a:lnSpc>
              <a:spcBef>
                <a:spcPts val="100"/>
              </a:spcBef>
            </a:pPr>
            <a:r>
              <a:rPr lang="id-ID" sz="2400" spc="-145" dirty="0">
                <a:solidFill>
                  <a:srgbClr val="C29973"/>
                </a:solidFill>
                <a:latin typeface="DejaVu Sans"/>
                <a:cs typeface="DejaVu Sans"/>
              </a:rPr>
              <a:t>e. Sila kelima</a:t>
            </a:r>
          </a:p>
          <a:p>
            <a:pPr marL="12700">
              <a:lnSpc>
                <a:spcPct val="100000"/>
              </a:lnSpc>
              <a:spcBef>
                <a:spcPts val="100"/>
              </a:spcBef>
            </a:pPr>
            <a:r>
              <a:rPr lang="id-ID" sz="2400" spc="-145" dirty="0">
                <a:solidFill>
                  <a:srgbClr val="C29973"/>
                </a:solidFill>
                <a:latin typeface="DejaVu Sans"/>
                <a:cs typeface="DejaVu Sans"/>
              </a:rPr>
              <a:t>Menunjukkan pandangan Indonesia yang menginginkan terwujudnya keadilan sosial yang </a:t>
            </a:r>
            <a:r>
              <a:rPr lang="id-ID" sz="2400" spc="-145" dirty="0" err="1">
                <a:solidFill>
                  <a:srgbClr val="C29973"/>
                </a:solidFill>
                <a:latin typeface="DejaVu Sans"/>
                <a:cs typeface="DejaVu Sans"/>
              </a:rPr>
              <a:t>berlingkup</a:t>
            </a:r>
            <a:r>
              <a:rPr lang="id-ID" sz="2400" spc="-145" dirty="0">
                <a:solidFill>
                  <a:srgbClr val="C29973"/>
                </a:solidFill>
                <a:latin typeface="DejaVu Sans"/>
                <a:cs typeface="DejaVu Sans"/>
              </a:rPr>
              <a:t> internasional dengan mengembangkan perbuatan yang luhur.</a:t>
            </a:r>
          </a:p>
          <a:p>
            <a:pPr marL="12700">
              <a:lnSpc>
                <a:spcPct val="100000"/>
              </a:lnSpc>
              <a:spcBef>
                <a:spcPts val="100"/>
              </a:spcBef>
            </a:pPr>
            <a:endParaRPr lang="id-ID" sz="2400" spc="-145" dirty="0">
              <a:solidFill>
                <a:srgbClr val="C29973"/>
              </a:solidFill>
              <a:latin typeface="DejaVu Sans"/>
              <a:cs typeface="DejaVu Sans"/>
            </a:endParaRPr>
          </a:p>
          <a:p>
            <a:pPr marL="12700">
              <a:lnSpc>
                <a:spcPct val="100000"/>
              </a:lnSpc>
              <a:spcBef>
                <a:spcPts val="100"/>
              </a:spcBef>
            </a:pPr>
            <a:endParaRPr lang="id-ID" sz="2400" spc="-145" dirty="0">
              <a:solidFill>
                <a:srgbClr val="C29973"/>
              </a:solidFill>
              <a:latin typeface="DejaVu Sans"/>
              <a:cs typeface="DejaVu Sans"/>
            </a:endParaRPr>
          </a:p>
          <a:p>
            <a:pPr marL="12700">
              <a:lnSpc>
                <a:spcPct val="100000"/>
              </a:lnSpc>
              <a:spcBef>
                <a:spcPts val="100"/>
              </a:spcBef>
            </a:pPr>
            <a:endParaRPr lang="id-ID" sz="2400" spc="-145" dirty="0">
              <a:solidFill>
                <a:srgbClr val="C29973"/>
              </a:solidFill>
              <a:latin typeface="DejaVu Sans"/>
              <a:cs typeface="DejaVu Sans"/>
            </a:endParaRPr>
          </a:p>
          <a:p>
            <a:pPr marL="12700">
              <a:lnSpc>
                <a:spcPct val="100000"/>
              </a:lnSpc>
              <a:spcBef>
                <a:spcPts val="100"/>
              </a:spcBef>
            </a:pPr>
            <a:endParaRPr lang="id-ID" sz="3000" spc="-145" dirty="0">
              <a:solidFill>
                <a:srgbClr val="C29973"/>
              </a:solidFill>
              <a:latin typeface="DejaVu Sans"/>
              <a:cs typeface="DejaVu Sans"/>
            </a:endParaRPr>
          </a:p>
          <a:p>
            <a:pPr marL="12700">
              <a:lnSpc>
                <a:spcPct val="100000"/>
              </a:lnSpc>
              <a:spcBef>
                <a:spcPts val="100"/>
              </a:spcBef>
            </a:pPr>
            <a:r>
              <a:rPr lang="id-ID" sz="3000" spc="-145" dirty="0">
                <a:solidFill>
                  <a:srgbClr val="C29973"/>
                </a:solidFill>
                <a:latin typeface="DejaVu Sans"/>
                <a:cs typeface="DejaVu Sans"/>
              </a:rPr>
              <a:t>	</a:t>
            </a:r>
            <a:endParaRPr lang="en-US" sz="3000" dirty="0">
              <a:latin typeface="DejaVu Sans"/>
              <a:cs typeface="DejaVu Sans"/>
            </a:endParaRPr>
          </a:p>
        </p:txBody>
      </p:sp>
      <p:pic>
        <p:nvPicPr>
          <p:cNvPr id="2097156" name="Picture 2" descr="Pancasila (politics) - Wikipedia"/>
          <p:cNvPicPr>
            <a:picLocks noChangeAspect="1" noChangeArrowheads="1"/>
          </p:cNvPicPr>
          <p:nvPr/>
        </p:nvPicPr>
        <p:blipFill>
          <a:blip r:embed="rId2"/>
          <a:srcRect/>
          <a:stretch>
            <a:fillRect/>
          </a:stretch>
        </p:blipFill>
        <p:spPr bwMode="auto">
          <a:xfrm>
            <a:off x="365457" y="2725647"/>
            <a:ext cx="3868799" cy="4953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1" name="object 2"/>
          <p:cNvGrpSpPr/>
          <p:nvPr/>
        </p:nvGrpSpPr>
        <p:grpSpPr>
          <a:xfrm>
            <a:off x="0" y="0"/>
            <a:ext cx="18288000" cy="10287000"/>
            <a:chOff x="0" y="2"/>
            <a:chExt cx="18288000" cy="10287000"/>
          </a:xfrm>
        </p:grpSpPr>
        <p:sp>
          <p:nvSpPr>
            <p:cNvPr id="1048626" name="object 3"/>
            <p:cNvSpPr/>
            <p:nvPr/>
          </p:nvSpPr>
          <p:spPr>
            <a:xfrm>
              <a:off x="0" y="2"/>
              <a:ext cx="18287999" cy="10286999"/>
            </a:xfrm>
            <a:prstGeom prst="rect">
              <a:avLst/>
            </a:prstGeom>
            <a:blipFill>
              <a:blip r:embed="rId2" cstate="print"/>
              <a:stretch>
                <a:fillRect/>
              </a:stretch>
            </a:blipFill>
          </p:spPr>
          <p:txBody>
            <a:bodyPr wrap="square" lIns="0" tIns="0" rIns="0" bIns="0" rtlCol="0"/>
            <a:lstStyle/>
            <a:p>
              <a:endParaRPr/>
            </a:p>
          </p:txBody>
        </p:sp>
        <p:sp>
          <p:nvSpPr>
            <p:cNvPr id="1048627" name="object 4"/>
            <p:cNvSpPr/>
            <p:nvPr/>
          </p:nvSpPr>
          <p:spPr>
            <a:xfrm>
              <a:off x="0" y="5"/>
              <a:ext cx="2527300" cy="10287000"/>
            </a:xfrm>
            <a:custGeom>
              <a:avLst/>
              <a:gdLst/>
              <a:ahLst/>
              <a:cxnLst/>
              <a:rect l="l" t="t" r="r" b="b"/>
              <a:pathLst>
                <a:path w="2527300" h="10287000">
                  <a:moveTo>
                    <a:pt x="2526769" y="10286993"/>
                  </a:moveTo>
                  <a:lnTo>
                    <a:pt x="0" y="10286993"/>
                  </a:lnTo>
                  <a:lnTo>
                    <a:pt x="0" y="0"/>
                  </a:lnTo>
                  <a:lnTo>
                    <a:pt x="2526769" y="0"/>
                  </a:lnTo>
                  <a:lnTo>
                    <a:pt x="2526769" y="10286993"/>
                  </a:lnTo>
                  <a:close/>
                </a:path>
              </a:pathLst>
            </a:custGeom>
            <a:solidFill>
              <a:srgbClr val="FAFDF4"/>
            </a:solidFill>
          </p:spPr>
          <p:txBody>
            <a:bodyPr wrap="square" lIns="0" tIns="0" rIns="0" bIns="0" rtlCol="0"/>
            <a:lstStyle/>
            <a:p>
              <a:endParaRPr/>
            </a:p>
          </p:txBody>
        </p:sp>
      </p:grpSp>
      <p:sp>
        <p:nvSpPr>
          <p:cNvPr id="1048628" name="object 8"/>
          <p:cNvSpPr txBox="1"/>
          <p:nvPr/>
        </p:nvSpPr>
        <p:spPr>
          <a:xfrm>
            <a:off x="2819400" y="336591"/>
            <a:ext cx="11353800" cy="5746115"/>
          </a:xfrm>
          <a:prstGeom prst="rect">
            <a:avLst/>
          </a:prstGeom>
        </p:spPr>
        <p:txBody>
          <a:bodyPr vert="horz" wrap="square" lIns="0" tIns="12700" rIns="0" bIns="0" rtlCol="0">
            <a:spAutoFit/>
          </a:bodyPr>
          <a:lstStyle/>
          <a:p>
            <a:pPr marL="12700" marR="5080">
              <a:lnSpc>
                <a:spcPct val="125000"/>
              </a:lnSpc>
              <a:spcBef>
                <a:spcPts val="2415"/>
              </a:spcBef>
            </a:pPr>
            <a:r>
              <a:rPr lang="id-ID" sz="2800" spc="-145" dirty="0">
                <a:solidFill>
                  <a:srgbClr val="FAFDF4"/>
                </a:solidFill>
                <a:latin typeface="DejaVu Sans"/>
                <a:cs typeface="DejaVu Sans"/>
              </a:rPr>
              <a:t>2. LANDASAN KONSTITUSIONAL </a:t>
            </a:r>
          </a:p>
          <a:p>
            <a:pPr marL="12700" marR="5080" algn="just">
              <a:lnSpc>
                <a:spcPct val="125000"/>
              </a:lnSpc>
              <a:spcBef>
                <a:spcPts val="2415"/>
              </a:spcBef>
            </a:pPr>
            <a:r>
              <a:rPr lang="id-ID" sz="2800" spc="-145" dirty="0">
                <a:solidFill>
                  <a:srgbClr val="FAFDF4"/>
                </a:solidFill>
                <a:latin typeface="DejaVu Sans"/>
                <a:cs typeface="DejaVu Sans"/>
              </a:rPr>
              <a:t>Berarti sebagai ketentuan dan aturan tentang ketatanegaraan atau undang- undang dasar suatu negara. Terletak pada UUD 1945 alinea pertama dan keempat serta batang tubuh UUD 1945 Pasal 11 dan Pasal 13. salah satu contoh landasan politik luar negeri pada Pembukaan UUD 1945 alinea keempat, yaitu “....dan ikut melaksanakan ketertiban dunia yang berdasarkan kemerdekaan, perdamaian abadi, dan keadilan sosial ...”. </a:t>
            </a:r>
            <a:endParaRPr lang="id-ID" sz="2800" dirty="0">
              <a:latin typeface="DejaVu Sans"/>
              <a:cs typeface="DejaVu Sans"/>
            </a:endParaRPr>
          </a:p>
        </p:txBody>
      </p:sp>
      <p:sp>
        <p:nvSpPr>
          <p:cNvPr id="1048629" name="object 8"/>
          <p:cNvSpPr txBox="1"/>
          <p:nvPr/>
        </p:nvSpPr>
        <p:spPr>
          <a:xfrm>
            <a:off x="2812473" y="5099454"/>
            <a:ext cx="14645634" cy="5111114"/>
          </a:xfrm>
          <a:prstGeom prst="rect">
            <a:avLst/>
          </a:prstGeom>
        </p:spPr>
        <p:txBody>
          <a:bodyPr vert="horz" wrap="square" lIns="0" tIns="12700" rIns="0" bIns="0" rtlCol="0">
            <a:spAutoFit/>
          </a:bodyPr>
          <a:lstStyle/>
          <a:p>
            <a:pPr marL="12700" marR="5080">
              <a:lnSpc>
                <a:spcPct val="125000"/>
              </a:lnSpc>
              <a:spcBef>
                <a:spcPts val="2415"/>
              </a:spcBef>
            </a:pPr>
            <a:r>
              <a:rPr lang="id-ID" sz="2800" spc="-145" dirty="0">
                <a:solidFill>
                  <a:srgbClr val="FAFDF4"/>
                </a:solidFill>
                <a:latin typeface="DejaVu Sans"/>
                <a:cs typeface="DejaVu Sans"/>
              </a:rPr>
              <a:t>3. LANDASAN OPERASIONAL</a:t>
            </a:r>
          </a:p>
          <a:p>
            <a:pPr marL="12700" marR="5080" algn="just">
              <a:lnSpc>
                <a:spcPct val="125000"/>
              </a:lnSpc>
              <a:spcBef>
                <a:spcPts val="2415"/>
              </a:spcBef>
            </a:pPr>
            <a:r>
              <a:rPr lang="id-ID" sz="2800" spc="-145" dirty="0">
                <a:solidFill>
                  <a:srgbClr val="FAFDF4"/>
                </a:solidFill>
                <a:latin typeface="DejaVu Sans"/>
                <a:cs typeface="DejaVu Sans"/>
              </a:rPr>
              <a:t>Operasional </a:t>
            </a:r>
            <a:r>
              <a:rPr lang="id-ID" sz="2800" spc="-145" dirty="0" err="1">
                <a:solidFill>
                  <a:srgbClr val="FAFDF4"/>
                </a:solidFill>
                <a:latin typeface="DejaVu Sans"/>
                <a:cs typeface="DejaVu Sans"/>
              </a:rPr>
              <a:t>disini</a:t>
            </a:r>
            <a:r>
              <a:rPr lang="id-ID" sz="2800" spc="-145" dirty="0">
                <a:solidFill>
                  <a:srgbClr val="FAFDF4"/>
                </a:solidFill>
                <a:latin typeface="DejaVu Sans"/>
                <a:cs typeface="DejaVu Sans"/>
              </a:rPr>
              <a:t> diartikan sebagai konsep dasar tujuan pengelolaan secara menyeluruh dari kehidupan nasional suatu negara. Landasan operasional Indonesia selalu berubah- ubah karena pembuatannya yang terkait dengan kepentingan nasional yang saat itu ingin dicapai. Walaupun demikian, landasan operasional politik luar negeri tercantum dalam TAP MPR tentang Garis- Garis Besar Haluan Negara (GBHN). Pada akhirnya, politik luar negeri Indonesia harus tetap dijalankan dengan berdasarkan pada ketiga landasan tersebut.</a:t>
            </a:r>
            <a:endParaRPr lang="id-ID" sz="2800" dirty="0">
              <a:latin typeface="DejaVu Sans"/>
              <a:cs typeface="DejaVu Sans"/>
            </a:endParaRPr>
          </a:p>
        </p:txBody>
      </p:sp>
      <p:pic>
        <p:nvPicPr>
          <p:cNvPr id="2097157" name="Gambar 14"/>
          <p:cNvPicPr>
            <a:picLocks noChangeAspect="1"/>
          </p:cNvPicPr>
          <p:nvPr/>
        </p:nvPicPr>
        <p:blipFill>
          <a:blip r:embed="rId3"/>
          <a:stretch>
            <a:fillRect/>
          </a:stretch>
        </p:blipFill>
        <p:spPr>
          <a:xfrm>
            <a:off x="14446651" y="1333500"/>
            <a:ext cx="3439742" cy="28792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C29973"/>
          </a:solidFill>
        </p:spPr>
        <p:txBody>
          <a:bodyPr wrap="square" lIns="0" tIns="0" rIns="0" bIns="0" rtlCol="0"/>
          <a:lstStyle/>
          <a:p>
            <a:endParaRPr/>
          </a:p>
        </p:txBody>
      </p:sp>
      <p:sp>
        <p:nvSpPr>
          <p:cNvPr id="1048737" name="object 8"/>
          <p:cNvSpPr txBox="1"/>
          <p:nvPr/>
        </p:nvSpPr>
        <p:spPr>
          <a:xfrm>
            <a:off x="1016000" y="8414693"/>
            <a:ext cx="12780645" cy="1872307"/>
          </a:xfrm>
          <a:prstGeom prst="rect">
            <a:avLst/>
          </a:prstGeom>
        </p:spPr>
        <p:txBody>
          <a:bodyPr vert="horz" wrap="square" lIns="0" tIns="12700" rIns="0" bIns="0" rtlCol="0">
            <a:spAutoFit/>
          </a:bodyPr>
          <a:lstStyle/>
          <a:p>
            <a:pPr marL="12700">
              <a:lnSpc>
                <a:spcPct val="100000"/>
              </a:lnSpc>
              <a:spcBef>
                <a:spcPts val="100"/>
              </a:spcBef>
            </a:pPr>
            <a:r>
              <a:rPr lang="id-ID" sz="3000" spc="-185" dirty="0" smtClean="0">
                <a:solidFill>
                  <a:srgbClr val="FAFDF4"/>
                </a:solidFill>
                <a:latin typeface="DejaVu Sans"/>
                <a:cs typeface="DejaVu Sans"/>
              </a:rPr>
              <a:t>Meningkatkan </a:t>
            </a:r>
            <a:r>
              <a:rPr lang="id-ID" sz="3000" spc="-185" dirty="0">
                <a:solidFill>
                  <a:srgbClr val="FAFDF4"/>
                </a:solidFill>
                <a:latin typeface="DejaVu Sans"/>
                <a:cs typeface="DejaVu Sans"/>
              </a:rPr>
              <a:t>kerjasama internasional dan meningkatkan kualitas diplomasi Indonesia dalam rangka memperjuangkan kepentingan Nasional, sesuai dan tidak bertentangan dengan landasan negara Indonesia yaitu Pancasila.</a:t>
            </a:r>
          </a:p>
          <a:p>
            <a:pPr marL="12700">
              <a:lnSpc>
                <a:spcPct val="100000"/>
              </a:lnSpc>
              <a:spcBef>
                <a:spcPts val="100"/>
              </a:spcBef>
            </a:pPr>
            <a:r>
              <a:rPr sz="3000" spc="-185" dirty="0" smtClean="0">
                <a:solidFill>
                  <a:srgbClr val="FAFDF4"/>
                </a:solidFill>
                <a:latin typeface="DejaVu Sans"/>
                <a:cs typeface="DejaVu Sans"/>
              </a:rPr>
              <a:t>.</a:t>
            </a:r>
            <a:endParaRPr sz="3000" dirty="0">
              <a:latin typeface="DejaVu Sans"/>
              <a:cs typeface="DejaVu Sans"/>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81" y="1400175"/>
            <a:ext cx="16253438" cy="6546524"/>
          </a:xfrm>
          <a:prstGeom prst="rect">
            <a:avLst/>
          </a:prstGeom>
        </p:spPr>
      </p:pic>
      <p:sp>
        <p:nvSpPr>
          <p:cNvPr id="1048735" name="object 6"/>
          <p:cNvSpPr/>
          <p:nvPr/>
        </p:nvSpPr>
        <p:spPr>
          <a:xfrm>
            <a:off x="1004271" y="266699"/>
            <a:ext cx="16266448" cy="1895475"/>
          </a:xfrm>
          <a:custGeom>
            <a:avLst/>
            <a:gdLst/>
            <a:ahLst/>
            <a:cxnLst/>
            <a:rect l="l" t="t" r="r" b="b"/>
            <a:pathLst>
              <a:path w="9158605" h="1895475">
                <a:moveTo>
                  <a:pt x="0" y="0"/>
                </a:moveTo>
                <a:lnTo>
                  <a:pt x="9158165" y="0"/>
                </a:lnTo>
                <a:lnTo>
                  <a:pt x="9158165" y="1895474"/>
                </a:lnTo>
                <a:lnTo>
                  <a:pt x="0" y="1895474"/>
                </a:lnTo>
                <a:lnTo>
                  <a:pt x="0" y="0"/>
                </a:lnTo>
                <a:close/>
              </a:path>
            </a:pathLst>
          </a:custGeom>
          <a:solidFill>
            <a:srgbClr val="FAFDF4"/>
          </a:solidFill>
        </p:spPr>
        <p:txBody>
          <a:bodyPr wrap="square" lIns="0" tIns="0" rIns="0" bIns="0" rtlCol="0"/>
          <a:lstStyle/>
          <a:p>
            <a:endParaRPr/>
          </a:p>
        </p:txBody>
      </p:sp>
      <p:sp>
        <p:nvSpPr>
          <p:cNvPr id="1048736" name="object 7"/>
          <p:cNvSpPr txBox="1">
            <a:spLocks noGrp="1"/>
          </p:cNvSpPr>
          <p:nvPr>
            <p:ph type="title"/>
          </p:nvPr>
        </p:nvSpPr>
        <p:spPr>
          <a:xfrm>
            <a:off x="1371600" y="908871"/>
            <a:ext cx="9144000" cy="611129"/>
          </a:xfrm>
          <a:prstGeom prst="rect">
            <a:avLst/>
          </a:prstGeom>
        </p:spPr>
        <p:txBody>
          <a:bodyPr vert="horz" wrap="square" lIns="0" tIns="12700" rIns="0" bIns="0" rtlCol="0">
            <a:spAutoFit/>
          </a:bodyPr>
          <a:lstStyle/>
          <a:p>
            <a:pPr marL="12700" marR="5080">
              <a:lnSpc>
                <a:spcPct val="107600"/>
              </a:lnSpc>
              <a:spcBef>
                <a:spcPts val="100"/>
              </a:spcBef>
            </a:pPr>
            <a:r>
              <a:rPr lang="en-US" sz="3600" i="0" spc="-350" dirty="0" err="1" smtClean="0">
                <a:latin typeface="DejaVu Sans"/>
                <a:cs typeface="DejaVu Sans"/>
              </a:rPr>
              <a:t>Pelaksanaan</a:t>
            </a:r>
            <a:r>
              <a:rPr lang="en-US" sz="3600" i="0" spc="-350" dirty="0" smtClean="0">
                <a:latin typeface="DejaVu Sans"/>
                <a:cs typeface="DejaVu Sans"/>
              </a:rPr>
              <a:t> </a:t>
            </a:r>
            <a:r>
              <a:rPr lang="en-US" sz="3600" i="0" spc="-350" dirty="0" err="1" smtClean="0">
                <a:latin typeface="DejaVu Sans"/>
                <a:cs typeface="DejaVu Sans"/>
              </a:rPr>
              <a:t>Politik</a:t>
            </a:r>
            <a:r>
              <a:rPr lang="en-US" sz="3600" i="0" spc="-350" dirty="0" smtClean="0">
                <a:latin typeface="DejaVu Sans"/>
                <a:cs typeface="DejaVu Sans"/>
              </a:rPr>
              <a:t> </a:t>
            </a:r>
            <a:r>
              <a:rPr lang="en-US" sz="3600" i="0" spc="-350" dirty="0" err="1" smtClean="0">
                <a:latin typeface="DejaVu Sans"/>
                <a:cs typeface="DejaVu Sans"/>
              </a:rPr>
              <a:t>Luar</a:t>
            </a:r>
            <a:r>
              <a:rPr lang="en-US" sz="3600" i="0" spc="-350" dirty="0" smtClean="0">
                <a:latin typeface="DejaVu Sans"/>
                <a:cs typeface="DejaVu Sans"/>
              </a:rPr>
              <a:t> </a:t>
            </a:r>
            <a:r>
              <a:rPr lang="en-US" sz="3600" i="0" spc="-350" dirty="0" err="1" smtClean="0">
                <a:latin typeface="DejaVu Sans"/>
                <a:cs typeface="DejaVu Sans"/>
              </a:rPr>
              <a:t>Negeri</a:t>
            </a:r>
            <a:r>
              <a:rPr lang="en-US" sz="3600" i="0" spc="-350" dirty="0" smtClean="0">
                <a:latin typeface="DejaVu Sans"/>
                <a:cs typeface="DejaVu Sans"/>
              </a:rPr>
              <a:t> Indonesia</a:t>
            </a:r>
            <a:endParaRPr sz="3600" dirty="0">
              <a:latin typeface="DejaVu Sans"/>
              <a:cs typeface="DejaVu Sans"/>
            </a:endParaRPr>
          </a:p>
        </p:txBody>
      </p:sp>
    </p:spTree>
    <p:extLst>
      <p:ext uri="{BB962C8B-B14F-4D97-AF65-F5344CB8AC3E}">
        <p14:creationId xmlns:p14="http://schemas.microsoft.com/office/powerpoint/2010/main" val="2253277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object 2"/>
          <p:cNvGrpSpPr/>
          <p:nvPr/>
        </p:nvGrpSpPr>
        <p:grpSpPr>
          <a:xfrm>
            <a:off x="6263639" y="40056"/>
            <a:ext cx="12031771" cy="10437444"/>
            <a:chOff x="5907842" y="42601"/>
            <a:chExt cx="11348323" cy="10437444"/>
          </a:xfrm>
        </p:grpSpPr>
        <p:sp>
          <p:nvSpPr>
            <p:cNvPr id="1048630" name="object 3"/>
            <p:cNvSpPr/>
            <p:nvPr/>
          </p:nvSpPr>
          <p:spPr>
            <a:xfrm>
              <a:off x="7912140" y="42601"/>
              <a:ext cx="9344025" cy="10437444"/>
            </a:xfrm>
            <a:custGeom>
              <a:avLst/>
              <a:gdLst/>
              <a:ahLst/>
              <a:cxnLst/>
              <a:rect l="l" t="t" r="r" b="b"/>
              <a:pathLst>
                <a:path w="9344025" h="8229600">
                  <a:moveTo>
                    <a:pt x="9344024" y="8229599"/>
                  </a:moveTo>
                  <a:lnTo>
                    <a:pt x="0" y="8229599"/>
                  </a:lnTo>
                  <a:lnTo>
                    <a:pt x="0" y="0"/>
                  </a:lnTo>
                  <a:lnTo>
                    <a:pt x="9344024" y="0"/>
                  </a:lnTo>
                  <a:lnTo>
                    <a:pt x="9344024" y="8229599"/>
                  </a:lnTo>
                  <a:close/>
                </a:path>
              </a:pathLst>
            </a:custGeom>
            <a:solidFill>
              <a:srgbClr val="C29973">
                <a:alpha val="6669"/>
              </a:srgbClr>
            </a:solidFill>
          </p:spPr>
          <p:txBody>
            <a:bodyPr wrap="square" lIns="0" tIns="0" rIns="0" bIns="0" rtlCol="0"/>
            <a:lstStyle/>
            <a:p>
              <a:endParaRPr/>
            </a:p>
          </p:txBody>
        </p:sp>
        <p:sp>
          <p:nvSpPr>
            <p:cNvPr id="1048631" name="object 4"/>
            <p:cNvSpPr/>
            <p:nvPr/>
          </p:nvSpPr>
          <p:spPr>
            <a:xfrm>
              <a:off x="5907842" y="42601"/>
              <a:ext cx="1997308" cy="10287000"/>
            </a:xfrm>
            <a:custGeom>
              <a:avLst/>
              <a:gdLst/>
              <a:ahLst/>
              <a:cxnLst/>
              <a:rect l="l" t="t" r="r" b="b"/>
              <a:pathLst>
                <a:path w="2028825" h="10287000">
                  <a:moveTo>
                    <a:pt x="0" y="0"/>
                  </a:moveTo>
                  <a:lnTo>
                    <a:pt x="2028824" y="0"/>
                  </a:lnTo>
                  <a:lnTo>
                    <a:pt x="2028824" y="10286993"/>
                  </a:lnTo>
                  <a:lnTo>
                    <a:pt x="0" y="10286993"/>
                  </a:lnTo>
                  <a:lnTo>
                    <a:pt x="0" y="0"/>
                  </a:lnTo>
                  <a:close/>
                </a:path>
              </a:pathLst>
            </a:custGeom>
            <a:solidFill>
              <a:srgbClr val="C29973">
                <a:alpha val="49798"/>
              </a:srgbClr>
            </a:solidFill>
          </p:spPr>
          <p:txBody>
            <a:bodyPr wrap="square" lIns="0" tIns="0" rIns="0" bIns="0" rtlCol="0"/>
            <a:lstStyle/>
            <a:p>
              <a:endParaRPr/>
            </a:p>
          </p:txBody>
        </p:sp>
      </p:grpSp>
      <p:sp>
        <p:nvSpPr>
          <p:cNvPr id="1048633" name="object 6"/>
          <p:cNvSpPr txBox="1"/>
          <p:nvPr/>
        </p:nvSpPr>
        <p:spPr>
          <a:xfrm>
            <a:off x="6399638" y="2800338"/>
            <a:ext cx="723011" cy="4686300"/>
          </a:xfrm>
          <a:prstGeom prst="rect">
            <a:avLst/>
          </a:prstGeom>
        </p:spPr>
        <p:txBody>
          <a:bodyPr vert="vert270" wrap="square" lIns="0" tIns="100965" rIns="0" bIns="0" rtlCol="0">
            <a:spAutoFit/>
          </a:bodyPr>
          <a:lstStyle/>
          <a:p>
            <a:pPr marL="12700">
              <a:lnSpc>
                <a:spcPct val="100000"/>
              </a:lnSpc>
              <a:spcBef>
                <a:spcPts val="795"/>
              </a:spcBef>
            </a:pPr>
            <a:endParaRPr sz="3600" dirty="0">
              <a:latin typeface="DejaVu Sans"/>
              <a:cs typeface="DejaVu Sans"/>
            </a:endParaRPr>
          </a:p>
        </p:txBody>
      </p:sp>
      <p:sp>
        <p:nvSpPr>
          <p:cNvPr id="1048634" name="object 7"/>
          <p:cNvSpPr txBox="1">
            <a:spLocks noGrp="1"/>
          </p:cNvSpPr>
          <p:nvPr>
            <p:ph type="ctrTitle"/>
          </p:nvPr>
        </p:nvSpPr>
        <p:spPr>
          <a:xfrm>
            <a:off x="2514600" y="40056"/>
            <a:ext cx="15773400" cy="3244478"/>
          </a:xfrm>
          <a:prstGeom prst="rect">
            <a:avLst/>
          </a:prstGeom>
        </p:spPr>
        <p:txBody>
          <a:bodyPr vert="horz" wrap="square" lIns="0" tIns="12700" rIns="0" bIns="0" rtlCol="0">
            <a:spAutoFit/>
          </a:bodyPr>
          <a:lstStyle/>
          <a:p>
            <a:pPr marL="4750435">
              <a:lnSpc>
                <a:spcPts val="8365"/>
              </a:lnSpc>
              <a:spcBef>
                <a:spcPts val="100"/>
              </a:spcBef>
            </a:pPr>
            <a:r>
              <a:rPr sz="5400" spc="-985" dirty="0" smtClean="0">
                <a:latin typeface="Nimbus Roman No9 L"/>
              </a:rPr>
              <a:t>T </a:t>
            </a:r>
            <a:r>
              <a:rPr lang="id-ID" sz="5400" spc="-985" dirty="0" smtClean="0">
                <a:latin typeface="Nimbus Roman No9 L"/>
              </a:rPr>
              <a:t>i n d a k a n   P e m e r i n t a h  </a:t>
            </a:r>
            <a:r>
              <a:rPr lang="en-US" sz="5400" spc="-985" dirty="0" smtClean="0">
                <a:latin typeface="Nimbus Roman No9 L"/>
              </a:rPr>
              <a:t> </a:t>
            </a:r>
            <a:r>
              <a:rPr lang="id-ID" sz="5400" spc="-985" dirty="0" smtClean="0">
                <a:latin typeface="Nimbus Roman No9 L"/>
              </a:rPr>
              <a:t>D a l a m  </a:t>
            </a:r>
            <a:r>
              <a:rPr lang="en-US" sz="5400" spc="-985" dirty="0" smtClean="0">
                <a:latin typeface="Nimbus Roman No9 L"/>
              </a:rPr>
              <a:t/>
            </a:r>
            <a:br>
              <a:rPr lang="en-US" sz="5400" spc="-985" dirty="0" smtClean="0">
                <a:latin typeface="Nimbus Roman No9 L"/>
              </a:rPr>
            </a:br>
            <a:r>
              <a:rPr lang="id-ID" sz="5400" spc="-985" dirty="0" smtClean="0">
                <a:latin typeface="Nimbus Roman No9 L"/>
              </a:rPr>
              <a:t>M e l a k u k a n  </a:t>
            </a:r>
            <a:r>
              <a:rPr lang="en-US" sz="5400" spc="-985" dirty="0" smtClean="0">
                <a:latin typeface="Nimbus Roman No9 L"/>
              </a:rPr>
              <a:t> </a:t>
            </a:r>
            <a:r>
              <a:rPr lang="id-ID" sz="5400" spc="-985" dirty="0" smtClean="0">
                <a:latin typeface="Nimbus Roman No9 L"/>
              </a:rPr>
              <a:t>P o l i t i k  L u a r  </a:t>
            </a:r>
            <a:r>
              <a:rPr lang="en-US" sz="5400" spc="-985" dirty="0" smtClean="0">
                <a:latin typeface="Nimbus Roman No9 L"/>
              </a:rPr>
              <a:t> </a:t>
            </a:r>
            <a:r>
              <a:rPr lang="id-ID" sz="5400" spc="-985" dirty="0" smtClean="0">
                <a:latin typeface="Nimbus Roman No9 L"/>
              </a:rPr>
              <a:t>N e g e r i </a:t>
            </a:r>
            <a:r>
              <a:rPr lang="en-US" sz="5400" spc="-985" dirty="0" smtClean="0">
                <a:latin typeface="Nimbus Roman No9 L"/>
              </a:rPr>
              <a:t> </a:t>
            </a:r>
            <a:r>
              <a:rPr lang="id-ID" sz="5400" spc="-985" dirty="0" smtClean="0">
                <a:latin typeface="Nimbus Roman No9 L"/>
              </a:rPr>
              <a:t> D a l a m  </a:t>
            </a:r>
            <a:r>
              <a:rPr lang="en-US" sz="5400" spc="-985" dirty="0" smtClean="0">
                <a:latin typeface="Nimbus Roman No9 L"/>
              </a:rPr>
              <a:t/>
            </a:r>
            <a:br>
              <a:rPr lang="en-US" sz="5400" spc="-985" dirty="0" smtClean="0">
                <a:latin typeface="Nimbus Roman No9 L"/>
              </a:rPr>
            </a:br>
            <a:r>
              <a:rPr lang="id-ID" sz="5400" spc="-985" dirty="0" smtClean="0">
                <a:latin typeface="Nimbus Roman No9 L"/>
              </a:rPr>
              <a:t>E r a  G l o b a l i s a s i</a:t>
            </a:r>
            <a:endParaRPr sz="5400" spc="-985" dirty="0">
              <a:latin typeface="Nimbus Roman No9 L"/>
            </a:endParaRPr>
          </a:p>
        </p:txBody>
      </p:sp>
      <p:sp>
        <p:nvSpPr>
          <p:cNvPr id="1048635" name="object 8"/>
          <p:cNvSpPr txBox="1">
            <a:spLocks noGrp="1"/>
          </p:cNvSpPr>
          <p:nvPr>
            <p:ph type="subTitle" idx="4"/>
          </p:nvPr>
        </p:nvSpPr>
        <p:spPr>
          <a:xfrm>
            <a:off x="0" y="3264641"/>
            <a:ext cx="18288000" cy="8623808"/>
          </a:xfrm>
          <a:prstGeom prst="rect">
            <a:avLst/>
          </a:prstGeom>
        </p:spPr>
        <p:txBody>
          <a:bodyPr vert="horz" wrap="square" lIns="0" tIns="12700" rIns="0" bIns="0" rtlCol="0">
            <a:spAutoFit/>
          </a:bodyPr>
          <a:lstStyle/>
          <a:p>
            <a:pPr marL="6735445" marR="5080">
              <a:lnSpc>
                <a:spcPct val="150000"/>
              </a:lnSpc>
              <a:spcBef>
                <a:spcPts val="100"/>
              </a:spcBef>
            </a:pPr>
            <a:r>
              <a:rPr lang="id-ID" spc="-225" dirty="0" smtClean="0"/>
              <a:t>P</a:t>
            </a:r>
            <a:r>
              <a:rPr spc="-225" dirty="0" err="1" smtClean="0"/>
              <a:t>ada</a:t>
            </a:r>
            <a:r>
              <a:rPr spc="-225" dirty="0" smtClean="0"/>
              <a:t>  era  </a:t>
            </a:r>
            <a:r>
              <a:rPr spc="-225" dirty="0" err="1" smtClean="0"/>
              <a:t>globalisasi</a:t>
            </a:r>
            <a:r>
              <a:rPr spc="-225" dirty="0" smtClean="0"/>
              <a:t>  </a:t>
            </a:r>
            <a:r>
              <a:rPr spc="-225" dirty="0" err="1" smtClean="0"/>
              <a:t>ini</a:t>
            </a:r>
            <a:r>
              <a:rPr spc="-225" dirty="0" smtClean="0"/>
              <a:t>  </a:t>
            </a:r>
            <a:r>
              <a:rPr spc="-225" dirty="0" err="1" smtClean="0"/>
              <a:t>pemerintah</a:t>
            </a:r>
            <a:r>
              <a:rPr spc="-225" dirty="0" smtClean="0"/>
              <a:t>  </a:t>
            </a:r>
            <a:r>
              <a:rPr spc="-225" dirty="0" err="1" smtClean="0"/>
              <a:t>Republik</a:t>
            </a:r>
            <a:r>
              <a:rPr spc="-225" dirty="0" smtClean="0"/>
              <a:t>  Indonesia  </a:t>
            </a:r>
            <a:r>
              <a:rPr spc="-225" dirty="0" err="1" smtClean="0"/>
              <a:t>menggunakan</a:t>
            </a:r>
            <a:r>
              <a:rPr spc="-225" dirty="0" smtClean="0"/>
              <a:t>  </a:t>
            </a:r>
            <a:r>
              <a:rPr spc="-225" dirty="0" err="1" smtClean="0"/>
              <a:t>prinsip</a:t>
            </a:r>
            <a:r>
              <a:rPr spc="-225" dirty="0" smtClean="0"/>
              <a:t>  </a:t>
            </a:r>
            <a:r>
              <a:rPr spc="-225" dirty="0" err="1" smtClean="0"/>
              <a:t>bebas</a:t>
            </a:r>
            <a:r>
              <a:rPr spc="-225" dirty="0" smtClean="0"/>
              <a:t> </a:t>
            </a:r>
            <a:r>
              <a:rPr spc="-225" dirty="0" err="1" smtClean="0"/>
              <a:t>aktif</a:t>
            </a:r>
            <a:r>
              <a:rPr spc="-225" dirty="0" smtClean="0"/>
              <a:t>  </a:t>
            </a:r>
            <a:r>
              <a:rPr spc="-225" dirty="0" err="1" smtClean="0"/>
              <a:t>dan</a:t>
            </a:r>
            <a:r>
              <a:rPr spc="-225" dirty="0" smtClean="0"/>
              <a:t>  </a:t>
            </a:r>
            <a:r>
              <a:rPr spc="-225" dirty="0" err="1" smtClean="0"/>
              <a:t>tetap</a:t>
            </a:r>
            <a:r>
              <a:rPr spc="-225" dirty="0" smtClean="0"/>
              <a:t>  </a:t>
            </a:r>
            <a:r>
              <a:rPr spc="-225" dirty="0" err="1" smtClean="0"/>
              <a:t>berlandaskan</a:t>
            </a:r>
            <a:r>
              <a:rPr spc="-225" dirty="0" smtClean="0"/>
              <a:t>  </a:t>
            </a:r>
            <a:r>
              <a:rPr spc="-225" dirty="0" err="1" smtClean="0"/>
              <a:t>pada</a:t>
            </a:r>
            <a:r>
              <a:rPr spc="-225" dirty="0" smtClean="0"/>
              <a:t> </a:t>
            </a:r>
            <a:r>
              <a:rPr spc="-225" dirty="0" err="1" smtClean="0"/>
              <a:t>pancasila</a:t>
            </a:r>
            <a:r>
              <a:rPr spc="-225" dirty="0"/>
              <a:t> </a:t>
            </a:r>
            <a:r>
              <a:rPr spc="-225" dirty="0" smtClean="0"/>
              <a:t> yang  </a:t>
            </a:r>
            <a:r>
              <a:rPr spc="-225" dirty="0" err="1" smtClean="0"/>
              <a:t>berarti</a:t>
            </a:r>
            <a:r>
              <a:rPr spc="-225" dirty="0" smtClean="0"/>
              <a:t>  Indonesia  </a:t>
            </a:r>
            <a:r>
              <a:rPr spc="-225" dirty="0" err="1" smtClean="0"/>
              <a:t>berhak</a:t>
            </a:r>
            <a:r>
              <a:rPr spc="-225" dirty="0" smtClean="0"/>
              <a:t>  </a:t>
            </a:r>
            <a:r>
              <a:rPr spc="-225" dirty="0" err="1" smtClean="0"/>
              <a:t>menentukan</a:t>
            </a:r>
            <a:r>
              <a:rPr spc="-225" dirty="0" smtClean="0"/>
              <a:t>  </a:t>
            </a:r>
            <a:r>
              <a:rPr spc="-225" dirty="0" err="1" smtClean="0"/>
              <a:t>sikapnya</a:t>
            </a:r>
            <a:r>
              <a:rPr spc="-225" dirty="0" smtClean="0"/>
              <a:t>  di </a:t>
            </a:r>
            <a:r>
              <a:rPr spc="-225" dirty="0" err="1" smtClean="0"/>
              <a:t>dunia</a:t>
            </a:r>
            <a:r>
              <a:rPr spc="-225" dirty="0"/>
              <a:t> </a:t>
            </a:r>
            <a:r>
              <a:rPr spc="-225" dirty="0" smtClean="0"/>
              <a:t> </a:t>
            </a:r>
            <a:r>
              <a:rPr spc="-225" dirty="0" err="1" smtClean="0"/>
              <a:t>Internasional</a:t>
            </a:r>
            <a:r>
              <a:rPr spc="-225" dirty="0" smtClean="0"/>
              <a:t> </a:t>
            </a:r>
            <a:r>
              <a:rPr spc="-225" dirty="0" err="1" smtClean="0"/>
              <a:t>tanpa</a:t>
            </a:r>
            <a:r>
              <a:rPr spc="-225" dirty="0" smtClean="0"/>
              <a:t>  </a:t>
            </a:r>
            <a:r>
              <a:rPr spc="-225" dirty="0" err="1" smtClean="0"/>
              <a:t>campur</a:t>
            </a:r>
            <a:r>
              <a:rPr spc="-225" dirty="0" smtClean="0"/>
              <a:t>  </a:t>
            </a:r>
            <a:r>
              <a:rPr spc="-225" dirty="0" err="1" smtClean="0"/>
              <a:t>tangan</a:t>
            </a:r>
            <a:r>
              <a:rPr spc="-225" dirty="0" smtClean="0"/>
              <a:t>  </a:t>
            </a:r>
            <a:r>
              <a:rPr spc="-225" dirty="0" err="1" smtClean="0"/>
              <a:t>dari</a:t>
            </a:r>
            <a:r>
              <a:rPr spc="-225" dirty="0" smtClean="0"/>
              <a:t>  </a:t>
            </a:r>
            <a:r>
              <a:rPr spc="-225" dirty="0" err="1" smtClean="0"/>
              <a:t>pihak</a:t>
            </a:r>
            <a:r>
              <a:rPr spc="-225" dirty="0" smtClean="0"/>
              <a:t>  lain, </a:t>
            </a:r>
            <a:r>
              <a:rPr spc="-225" dirty="0" err="1" smtClean="0"/>
              <a:t>serta</a:t>
            </a:r>
            <a:r>
              <a:rPr spc="-225" dirty="0" smtClean="0"/>
              <a:t>  </a:t>
            </a:r>
            <a:r>
              <a:rPr spc="-225" dirty="0" err="1" smtClean="0"/>
              <a:t>berlandaskan</a:t>
            </a:r>
            <a:r>
              <a:rPr spc="-225" dirty="0"/>
              <a:t> </a:t>
            </a:r>
            <a:r>
              <a:rPr spc="-225" dirty="0" smtClean="0"/>
              <a:t> </a:t>
            </a:r>
            <a:r>
              <a:rPr spc="-225" dirty="0" err="1" smtClean="0"/>
              <a:t>nilai-nilai</a:t>
            </a:r>
            <a:r>
              <a:rPr spc="-225" dirty="0" smtClean="0"/>
              <a:t>  yang  </a:t>
            </a:r>
            <a:r>
              <a:rPr spc="-225" dirty="0" err="1" smtClean="0"/>
              <a:t>tertuang</a:t>
            </a:r>
            <a:r>
              <a:rPr spc="-225" dirty="0" smtClean="0"/>
              <a:t>  </a:t>
            </a:r>
            <a:r>
              <a:rPr spc="-225" dirty="0" err="1" smtClean="0"/>
              <a:t>pada</a:t>
            </a:r>
            <a:r>
              <a:rPr spc="-225" dirty="0" smtClean="0"/>
              <a:t>  </a:t>
            </a:r>
            <a:r>
              <a:rPr spc="-225" dirty="0" err="1" smtClean="0"/>
              <a:t>pancasila</a:t>
            </a:r>
            <a:r>
              <a:rPr spc="-225" dirty="0" smtClean="0"/>
              <a:t>.</a:t>
            </a:r>
          </a:p>
          <a:p>
            <a:pPr marL="6735445" marR="5080">
              <a:lnSpc>
                <a:spcPct val="150000"/>
              </a:lnSpc>
              <a:spcBef>
                <a:spcPts val="100"/>
              </a:spcBef>
            </a:pPr>
            <a:r>
              <a:rPr lang="id-ID" spc="-225" dirty="0" smtClean="0"/>
              <a:t>D</a:t>
            </a:r>
            <a:r>
              <a:rPr lang="x-none" spc="-225" dirty="0" smtClean="0"/>
              <a:t>engan  berlandaskan  politik luar  negeri  Indonesia  pada  pancasila, Indonesia   lebih  mengedepankan  tindakan-tindakan yang  bersifat  diplomasi. </a:t>
            </a:r>
            <a:r>
              <a:rPr lang="id-ID" spc="-225" dirty="0" smtClean="0"/>
              <a:t>P</a:t>
            </a:r>
            <a:r>
              <a:rPr lang="x-none" spc="-225" dirty="0" smtClean="0"/>
              <a:t>emerintah  lebih mengedepankan  soft  power  atau  tindakan  yang  dilakukan  secara  baik-baik yaitu  persuasif, pendekatan  budaya, psikologis, dan  lain  sebagainya.</a:t>
            </a:r>
            <a:endParaRPr spc="-225" dirty="0"/>
          </a:p>
        </p:txBody>
      </p:sp>
      <p:pic>
        <p:nvPicPr>
          <p:cNvPr id="2097158" name="Picture 8"/>
          <p:cNvPicPr>
            <a:picLocks noChangeAspect="1"/>
          </p:cNvPicPr>
          <p:nvPr/>
        </p:nvPicPr>
        <p:blipFill>
          <a:blip r:embed="rId2"/>
          <a:stretch>
            <a:fillRect/>
          </a:stretch>
        </p:blipFill>
        <p:spPr>
          <a:xfrm>
            <a:off x="-7412" y="40056"/>
            <a:ext cx="6271051" cy="52187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808</Words>
  <Application>Microsoft Office PowerPoint</Application>
  <PresentationFormat>Custom</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NAMA  ANGGOTA</vt:lpstr>
      <vt:lpstr>PowerPoint Presentation</vt:lpstr>
      <vt:lpstr>L a t a r    B e l a k a n g</vt:lpstr>
      <vt:lpstr>Bebas berarti Bangsa Indonesia sebagai negara yang berdaulat dan bebas menentukan keinginannya sendiri dalam hal mengatur negaranya dan juga dalam kaitannya dengan negara lain atau hubungan internasional tanpa adanya campur tandan dari negara lain.</vt:lpstr>
      <vt:lpstr>LANDASAN DALAM MENJALANKAN POLITIK LUAR NEGERI INDONESIA</vt:lpstr>
      <vt:lpstr>PowerPoint Presentation</vt:lpstr>
      <vt:lpstr>Pelaksanaan Politik Luar Negeri Indonesia</vt:lpstr>
      <vt:lpstr>T i n d a k a n   P e m e r i n t a h   D a l a m   M e l a k u k a n   P o l i t i k  L u a r   N e g e r i   D a l a m   E r a  G l o b a l i s a s i</vt:lpstr>
      <vt:lpstr>Ancaman Yang Dihadapi Oleh Negara Indonesia Dalam     Melakukan Politik Luar Negeri  Ada beberapa ancaman yang dihadapi oleh Negara Indonesia dalam melakukan politik luar negeri, contohnya tindakan terorisme. Bisa dikatakan paham-paham radikal tersebut datang dari luar negeri dan kemudian Indonesia menjadi target akan tindak terorisme dengan tujuan beberapa hal mulai dari ingin mengganti ideologi Indonesia.  Ancaman yang selanjutnya yaitu, negara lain terlalu ikut campur dengan urusan negara. Negara lain dilarang untuk ikut terlibat dalam urusan negara yang dapat menimbulkan hasutan untuk memecah belah hingga konflik vertikal yang menyebabkan perang saudara. Dalam UUD 1945 telah diatur bahwa negara berhak menentukan nasib dan urusan bangsa secara individu tanpa adanya campur tangan dari pihak asing tanpa terkecuali. </vt:lpstr>
      <vt:lpstr>KESIMPULAN</vt:lpstr>
      <vt:lpstr>SARAN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zain</dc:creator>
  <cp:lastModifiedBy>no one</cp:lastModifiedBy>
  <cp:revision>9</cp:revision>
  <dcterms:created xsi:type="dcterms:W3CDTF">2020-04-19T15:58:32Z</dcterms:created>
  <dcterms:modified xsi:type="dcterms:W3CDTF">2020-04-26T15:36:47Z</dcterms:modified>
</cp:coreProperties>
</file>