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6A76C2-CEB6-4438-ACDB-B46BF4FE54E5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1000"/>
          <a:ext cx="7467600" cy="6096000"/>
        </p:xfrm>
        <a:graphic>
          <a:graphicData uri="http://schemas.openxmlformats.org/drawingml/2006/table">
            <a:tbl>
              <a:tblPr/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0">
                <a:tc>
                  <a:txBody>
                    <a:bodyPr/>
                    <a:lstStyle/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600" b="1" dirty="0">
                          <a:latin typeface="Times New Roman"/>
                          <a:ea typeface="Times New Roman"/>
                        </a:rPr>
                      </a:b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KONTRAK PERKULIAHAN 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PENGANTAR STATISTIK SOSIAL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( MAS 107 )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            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Pengajar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1.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Septi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Ariadi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(SA) 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266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         </a:t>
                      </a:r>
                      <a:r>
                        <a:rPr lang="id-ID" sz="16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id-ID" sz="1600" b="1" dirty="0">
                          <a:latin typeface="Times New Roman"/>
                          <a:ea typeface="Times New Roman"/>
                          <a:cs typeface="Times New Roman"/>
                        </a:rPr>
                        <a:t>Helmy P.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id-ID" sz="1600" b="1" dirty="0"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Fakultas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Sosial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Politik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Universitas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Airlangga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Surabaya 20</a:t>
                      </a:r>
                      <a:r>
                        <a:rPr lang="id-ID" sz="1600" b="1" dirty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39014" marR="39014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5" name="Picture 1" descr="UNA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2000" b="1" dirty="0" err="1"/>
              <a:t>Jadual</a:t>
            </a:r>
            <a:r>
              <a:rPr lang="en-US" sz="2000" b="1" dirty="0"/>
              <a:t> </a:t>
            </a:r>
            <a:r>
              <a:rPr lang="en-US" sz="2000" b="1" dirty="0" err="1"/>
              <a:t>Perkuliahan</a:t>
            </a:r>
            <a:br>
              <a:rPr lang="en-US" sz="2000" b="1" dirty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1" y="762002"/>
          <a:ext cx="8610599" cy="5939203"/>
        </p:xfrm>
        <a:graphic>
          <a:graphicData uri="http://schemas.openxmlformats.org/drawingml/2006/table">
            <a:tbl>
              <a:tblPr/>
              <a:tblGrid>
                <a:gridCol w="68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NO.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Hari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Tanggal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POKOK BAHASAN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BACAAN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28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Pengenalan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Materi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penyampaian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kontrak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perkuliahan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04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sejarah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;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Fungsi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Alur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metodologi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1, 2, 3,4, 5, 9, 10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Proses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Pengukuran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Skala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Pengukuran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Distribusi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Frekuensi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1, 2, 3,5, 10, 11.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18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Penyajian Data dalam bentuk bagan, grafik dan diagram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1,3, 5,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25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Berbagai bentuk Kurve (Simetris dan Asimetris)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1, 2, 5,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11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03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Pengukuran Tendensi Sentral (Mean, Modus dan Median).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1, 2, 4, 6, 9,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>
                          <a:latin typeface="Times New Roman"/>
                          <a:ea typeface="Times New Roman"/>
                        </a:rPr>
                        <a:t>Pembagian Distribusi (Kuartil, Desil dan Persentil)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57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TENGAH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399" y="609600"/>
          <a:ext cx="8382000" cy="5924550"/>
        </p:xfrm>
        <a:graphic>
          <a:graphicData uri="http://schemas.openxmlformats.org/drawingml/2006/table">
            <a:tbl>
              <a:tblPr/>
              <a:tblGrid>
                <a:gridCol w="59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Jenjang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Persentil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(JP)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Fungsi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Penggunaannya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dan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07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Variabilitas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(Range, Mean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Deviasi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Deviasi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Z Score)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6, 9, 11,  12dan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Kurve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Normal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Penggunaan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Persoalan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Probabilitas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(a).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Definisi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Probabilitas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(b).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Hubungan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Prob.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Kurve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normal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(c). Union,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Interseksion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Komplementasi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5, 10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28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Probabilitas (Lanjutan) 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(a). Mutually Exlcusive dan Not Mutually Exclusive.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(b). Permutasi dan Kombinasi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5,10,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05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Data 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Multivariat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silang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(Cross tabulation).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10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Review seluruh materi mata kuliah dan mendiskusikan soal-soal latihan statistik relevan dengan UAS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</a:rPr>
                        <a:t>  -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AKHIR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b="1" dirty="0"/>
              <a:t>CATATAN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1.Mahasiswa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toleransi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keterlambatan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15 </a:t>
            </a:r>
            <a:r>
              <a:rPr lang="en-US" dirty="0" err="1">
                <a:solidFill>
                  <a:schemeClr val="tx1"/>
                </a:solidFill>
              </a:rPr>
              <a:t>menit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2.Persyaratan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UAS, minimal 70%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kehadiran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presensi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disetarakan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3 kali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3.Tugas individual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dikumpulkan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toleransi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keterlambatan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logis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7406640" cy="1472184"/>
          </a:xfrm>
        </p:spPr>
        <p:txBody>
          <a:bodyPr/>
          <a:lstStyle/>
          <a:p>
            <a:r>
              <a:rPr lang="en-US" dirty="0"/>
              <a:t>SELAMAT BELAJAR</a:t>
            </a:r>
            <a:br>
              <a:rPr lang="en-US" dirty="0"/>
            </a:br>
            <a:r>
              <a:rPr lang="en-US" dirty="0"/>
              <a:t>SEMOGA SUKSES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r>
              <a:rPr lang="en-US" sz="2800" b="1" dirty="0"/>
              <a:t>KONTRAK PERKULIAHAN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1534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</a:rPr>
              <a:t>Nama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id-ID" b="1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Kode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:	</a:t>
            </a:r>
            <a:r>
              <a:rPr lang="en-US" dirty="0">
                <a:solidFill>
                  <a:schemeClr val="tx1"/>
                </a:solidFill>
              </a:rPr>
              <a:t>MAS 107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Pengajar</a:t>
            </a:r>
            <a:r>
              <a:rPr lang="en-US" b="1" dirty="0">
                <a:solidFill>
                  <a:schemeClr val="tx1"/>
                </a:solidFill>
              </a:rPr>
              <a:t>		:	</a:t>
            </a: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Septi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Ariadi</a:t>
            </a:r>
            <a:r>
              <a:rPr lang="en-US" dirty="0">
                <a:solidFill>
                  <a:schemeClr val="tx1"/>
                </a:solidFill>
              </a:rPr>
              <a:t> (SA)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			</a:t>
            </a:r>
            <a:r>
              <a:rPr lang="id-ID" sz="2400" dirty="0">
                <a:solidFill>
                  <a:schemeClr val="tx1"/>
                </a:solidFill>
              </a:rPr>
              <a:t>2.  Helmy P</a:t>
            </a:r>
            <a:r>
              <a:rPr lang="en-US" sz="2400" dirty="0">
                <a:solidFill>
                  <a:schemeClr val="tx1"/>
                </a:solidFill>
              </a:rPr>
              <a:t>.(</a:t>
            </a:r>
            <a:r>
              <a:rPr lang="id-ID" sz="2400" dirty="0">
                <a:solidFill>
                  <a:schemeClr val="tx1"/>
                </a:solidFill>
              </a:rPr>
              <a:t>HP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Beban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Studi</a:t>
            </a:r>
            <a:r>
              <a:rPr lang="en-US" b="1" dirty="0">
                <a:solidFill>
                  <a:schemeClr val="tx1"/>
                </a:solidFill>
              </a:rPr>
              <a:t>	:</a:t>
            </a:r>
            <a:r>
              <a:rPr lang="id-ID" b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err="1">
                <a:solidFill>
                  <a:schemeClr val="tx1"/>
                </a:solidFill>
              </a:rPr>
              <a:t>sks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Semester		:	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id-ID" dirty="0">
                <a:solidFill>
                  <a:schemeClr val="tx1"/>
                </a:solidFill>
              </a:rPr>
              <a:t>enap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Ajaran</a:t>
            </a:r>
            <a:r>
              <a:rPr lang="en-US" b="1" dirty="0">
                <a:solidFill>
                  <a:schemeClr val="tx1"/>
                </a:solidFill>
              </a:rPr>
              <a:t>		:</a:t>
            </a:r>
            <a:r>
              <a:rPr lang="en-US" dirty="0">
                <a:solidFill>
                  <a:schemeClr val="tx1"/>
                </a:solidFill>
              </a:rPr>
              <a:t>201</a:t>
            </a:r>
            <a:r>
              <a:rPr lang="id-ID" dirty="0">
                <a:solidFill>
                  <a:schemeClr val="tx1"/>
                </a:solidFill>
              </a:rPr>
              <a:t>9</a:t>
            </a:r>
            <a:r>
              <a:rPr lang="en-US" dirty="0">
                <a:solidFill>
                  <a:schemeClr val="tx1"/>
                </a:solidFill>
              </a:rPr>
              <a:t>/20</a:t>
            </a:r>
            <a:r>
              <a:rPr lang="id-ID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Pertemuan</a:t>
            </a:r>
            <a:r>
              <a:rPr lang="en-US" b="1" dirty="0">
                <a:solidFill>
                  <a:schemeClr val="tx1"/>
                </a:solidFill>
              </a:rPr>
              <a:t>/Jam	:</a:t>
            </a:r>
            <a:r>
              <a:rPr lang="en-US" dirty="0" err="1">
                <a:solidFill>
                  <a:schemeClr val="tx1"/>
                </a:solidFill>
              </a:rPr>
              <a:t>Selasa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id-ID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id-ID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0 – </a:t>
            </a:r>
            <a:r>
              <a:rPr lang="id-ID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id-ID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Tempat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Pertemuan</a:t>
            </a:r>
            <a:r>
              <a:rPr lang="en-US" b="1" dirty="0">
                <a:solidFill>
                  <a:schemeClr val="tx1"/>
                </a:solidFill>
              </a:rPr>
              <a:t>	:</a:t>
            </a:r>
            <a:r>
              <a:rPr lang="en-US" dirty="0">
                <a:solidFill>
                  <a:schemeClr val="tx1"/>
                </a:solidFill>
              </a:rPr>
              <a:t>A-3</a:t>
            </a:r>
            <a:r>
              <a:rPr lang="id-ID" dirty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8381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229600" cy="4343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mempelajari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: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(a).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konsep-konsep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tool of analysis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ilmu-ilmu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(b).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sejarah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Romawi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didefinisikan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modern yang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diaplikasikan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(c).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bisnis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pemerintahan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bidang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(d).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data, </a:t>
            </a:r>
            <a:r>
              <a:rPr lang="en-US" dirty="0" err="1">
                <a:solidFill>
                  <a:schemeClr val="tx1"/>
                </a:solidFill>
              </a:rPr>
              <a:t>penyajian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deskriptif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justifikasi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pemilihan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dipertanggungjawabkan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ilmiah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Deskripsi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55626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Mata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memberikan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pengembangan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kemahiran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kepada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bersifat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deskriptif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mengantarkan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arah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kemampuan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mengumpulkan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mengolah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menyusun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bersifat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diberikan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meliputi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;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sejarah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perkembangan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jenis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kegunaan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induksi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generalisasi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sampel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populasi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nilai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sebagainya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Pada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diberikan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kesempatan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mempelajari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proses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pengukuran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skala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dihasilkan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(nominal, ordinal, interval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rasio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berikut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jenis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dapat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berdasarkan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skala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dihasilkan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Kemampuan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kemahiran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mengenali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membuat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grafik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bagan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diagram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pembagian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distribusi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pengukuran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pemusatan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tendensi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sentral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penyebaran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variabilitas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dilatih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dikembangkan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Selanjutnya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memperkenalkan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teori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probabilitas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termasuk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dalamnya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kombinasi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permutasi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kurve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normal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elaborasi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persentase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baik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maupun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multivariat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 err="1"/>
              <a:t>Tujuan</a:t>
            </a:r>
            <a:r>
              <a:rPr lang="en-US" sz="2800" b="1" dirty="0"/>
              <a:t> </a:t>
            </a:r>
            <a:r>
              <a:rPr lang="en-US" sz="2800" b="1" dirty="0" err="1"/>
              <a:t>Instruksional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Setelah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menyelesaikan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diharapkan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beberapa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aktivitas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sebagai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berikut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: 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(a).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Memperoleh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pemahaman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tentang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termasuk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pengertian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fungsi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peranan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kegiatan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riset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sosial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aktivitas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praktis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; 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(b). </a:t>
            </a:r>
            <a:r>
              <a:rPr lang="fi-FI" sz="2300" dirty="0">
                <a:solidFill>
                  <a:schemeClr val="tx1"/>
                </a:solidFill>
                <a:latin typeface="Trebuchet MS" pitchFamily="34" charset="0"/>
              </a:rPr>
              <a:t>Mampu melakukan proses pengukuran, identifikasi skala data dan memilih serta memilah jenis analisis statistik yang sesuai berdasarkan data yang diperoleh dari hasil pengukuran; </a:t>
            </a:r>
          </a:p>
          <a:p>
            <a:pPr algn="just"/>
            <a:r>
              <a:rPr lang="fi-FI" sz="2300" dirty="0">
                <a:solidFill>
                  <a:schemeClr val="tx1"/>
                </a:solidFill>
                <a:latin typeface="Trebuchet MS" pitchFamily="34" charset="0"/>
              </a:rPr>
              <a:t>(c).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Mampu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mengumpulkan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menyusun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mengolah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menyajikan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deskriptif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sekaligus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merencanakan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disain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diperoleh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; 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(d).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berbagai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metode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tujuan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fungsi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asumsi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metode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diaplikasikan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; 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(e).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Memberikan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peluang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bagi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mengaplikasikan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pengolahan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program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SPSS.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 err="1"/>
              <a:t>Strategi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77200" cy="5486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>
                <a:solidFill>
                  <a:schemeClr val="tx1"/>
                </a:solidFill>
              </a:rPr>
              <a:t>Penyampaian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perkuliahan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lebih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banyak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menggunakan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metode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penjelasan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memberikan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contoh-contoh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menggunakan</a:t>
            </a:r>
            <a:r>
              <a:rPr lang="en-US" sz="2200" dirty="0">
                <a:solidFill>
                  <a:schemeClr val="tx1"/>
                </a:solidFill>
              </a:rPr>
              <a:t> media </a:t>
            </a:r>
            <a:r>
              <a:rPr lang="en-US" sz="2200" dirty="0" err="1">
                <a:solidFill>
                  <a:schemeClr val="tx1"/>
                </a:solidFill>
              </a:rPr>
              <a:t>papan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tulis</a:t>
            </a:r>
            <a:r>
              <a:rPr lang="en-US" sz="2200" dirty="0">
                <a:solidFill>
                  <a:schemeClr val="tx1"/>
                </a:solidFill>
              </a:rPr>
              <a:t>, LCD,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ditampilkan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slide </a:t>
            </a:r>
            <a:r>
              <a:rPr lang="en-US" sz="2200" i="1" dirty="0">
                <a:solidFill>
                  <a:schemeClr val="tx1"/>
                </a:solidFill>
              </a:rPr>
              <a:t>power point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sebagainya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Tugas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serta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latihan-latihan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senantiasa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diberikan</a:t>
            </a:r>
            <a:r>
              <a:rPr lang="en-US" sz="2200" dirty="0">
                <a:solidFill>
                  <a:schemeClr val="tx1"/>
                </a:solidFill>
              </a:rPr>
              <a:t> agar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dapat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lebih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memahami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perkuliahan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mengemukakan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contoh-contoh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sesuai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topi</a:t>
            </a:r>
            <a:r>
              <a:rPr lang="id-ID" sz="2200" dirty="0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dibahas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Selain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diberikan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tugas-tugas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dikerjakan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baik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secara</a:t>
            </a:r>
            <a:r>
              <a:rPr lang="en-US" sz="2200" dirty="0">
                <a:solidFill>
                  <a:schemeClr val="tx1"/>
                </a:solidFill>
              </a:rPr>
              <a:t> individual </a:t>
            </a:r>
            <a:r>
              <a:rPr lang="en-US" sz="2200" dirty="0" err="1">
                <a:solidFill>
                  <a:schemeClr val="tx1"/>
                </a:solidFill>
              </a:rPr>
              <a:t>maupun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kelompok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luar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kelas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i="1" dirty="0">
                <a:solidFill>
                  <a:schemeClr val="tx1"/>
                </a:solidFill>
              </a:rPr>
              <a:t>assignment)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tujuan</a:t>
            </a:r>
            <a:r>
              <a:rPr lang="en-US" sz="2200" dirty="0">
                <a:solidFill>
                  <a:schemeClr val="tx1"/>
                </a:solidFill>
              </a:rPr>
              <a:t> agar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dapat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mengembangkan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melalui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kelompok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memperluas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wawasan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melalui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berbagai</a:t>
            </a:r>
            <a:r>
              <a:rPr lang="en-US" sz="2200" dirty="0">
                <a:solidFill>
                  <a:schemeClr val="tx1"/>
                </a:solidFill>
              </a:rPr>
              <a:t> literature </a:t>
            </a:r>
            <a:r>
              <a:rPr lang="en-US" sz="2200" dirty="0" err="1">
                <a:solidFill>
                  <a:schemeClr val="tx1"/>
                </a:solidFill>
              </a:rPr>
              <a:t>sehingga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semakin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menguasai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diajarkan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Materi</a:t>
            </a:r>
            <a:r>
              <a:rPr lang="en-US" sz="2800" dirty="0"/>
              <a:t>/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Bacaan</a:t>
            </a:r>
            <a:r>
              <a:rPr lang="en-US" sz="2800" dirty="0"/>
              <a:t> </a:t>
            </a:r>
            <a:r>
              <a:rPr lang="en-US" sz="2800" dirty="0" err="1"/>
              <a:t>Perkuliahan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 </a:t>
            </a:r>
            <a:endParaRPr lang="en-US" b="1" u="sng" dirty="0"/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1.Kirk W.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Elifson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Richard P. Runyon and Audrey Haber, Fundamentals of Social Statistics, New York, Mc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 C.1990.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2.Richard Johnson and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Bhattacharyya, Statistics : Principles and Methods, New York : John Willey and  Sons, 1985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3.Anto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Dajan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LP3ES, 1986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4.Sutrisno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 Yogyakarta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5.Sutrisno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2,  Yogyakarta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6.J.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Supranto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Erlangga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</a:t>
            </a:r>
          </a:p>
          <a:p>
            <a:pPr algn="just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7.Hubert M. Blalock , Social Statistics, New York : Mc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Hill, 1972</a:t>
            </a:r>
          </a:p>
          <a:p>
            <a:pPr algn="just"/>
            <a:r>
              <a:rPr lang="fi-FI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8.Suparman, Statistik Sosial, Jakarta : Rajawali, 1983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i-FI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9.Iqbal Hasan. Pokok-pokok Materi Statistik 1, Jakarta : Bumi Aksara, 2002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10.Soejoeti,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Zanzawi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MetodeStatistik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 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Jakarta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DepartemenDikbud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1985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11.Malo,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Manasse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MetodePenelitian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Social, Yakarta: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Karunika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1986.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33399"/>
          </a:xfrm>
        </p:spPr>
        <p:txBody>
          <a:bodyPr>
            <a:normAutofit/>
          </a:bodyPr>
          <a:lstStyle/>
          <a:p>
            <a:r>
              <a:rPr lang="en-US" sz="2800" dirty="0" err="1"/>
              <a:t>Tugas-tugas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diwajibkan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membaca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Handout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pengajar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literature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ditetapkan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juga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diwajibkan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tugas-tugas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materi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baik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individual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berkelompok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Penyelesaian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tugas-tugas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dibantu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oleh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Handout </a:t>
            </a:r>
            <a:r>
              <a:rPr lang="en-US" sz="2100" i="1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 literature 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dianjurkan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lebih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rinci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meliputi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; (a).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(b)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individu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dianjurkan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mempelajari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topik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bahasan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membaca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literature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memperkaya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wawasan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mempermudah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menyelesaikan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diselesaikan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dikumpulkan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pengajar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dilakukan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atau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dikembalikan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didiskusikan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jika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masih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belum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memahami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atau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menghadapi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kesulitan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ketika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terhadap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individu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dicatat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daftar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nilai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diakumulasikan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nilai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UTS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UAS.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/>
          </a:bodyPr>
          <a:lstStyle/>
          <a:p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Penilaian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tengah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UAS) </a:t>
            </a:r>
            <a:r>
              <a:rPr lang="en-US" dirty="0" err="1">
                <a:solidFill>
                  <a:schemeClr val="tx1"/>
                </a:solidFill>
              </a:rPr>
              <a:t>didasarkan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SK </a:t>
            </a:r>
            <a:r>
              <a:rPr lang="en-US" dirty="0" err="1">
                <a:solidFill>
                  <a:schemeClr val="tx1"/>
                </a:solidFill>
              </a:rPr>
              <a:t>Dekan</a:t>
            </a:r>
            <a:r>
              <a:rPr lang="en-US" dirty="0">
                <a:solidFill>
                  <a:schemeClr val="tx1"/>
                </a:solidFill>
              </a:rPr>
              <a:t> FISIP-UNAIR.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u="sng" dirty="0" err="1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>
                <a:solidFill>
                  <a:schemeClr val="tx1"/>
                </a:solidFill>
              </a:rPr>
              <a:t>Point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>
                <a:solidFill>
                  <a:schemeClr val="tx1"/>
                </a:solidFill>
              </a:rPr>
              <a:t>Range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	4	75 – 100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AB	3,5	70 – 74,99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	3	65 – 69,9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BC	2,5	60 – 64,99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	2	55 – 59,99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D	1	40 – 54,99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	0	  0 – 39,9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 UTS,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persentase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tx1"/>
                </a:solidFill>
              </a:rPr>
              <a:t> %; UTS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3</a:t>
            </a:r>
            <a:r>
              <a:rPr lang="id-ID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40 %.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1161</Words>
  <Application>Microsoft Office PowerPoint</Application>
  <PresentationFormat>On-screen Show (4:3)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PowerPoint Presentation</vt:lpstr>
      <vt:lpstr>KONTRAK PERKULIAHAN </vt:lpstr>
      <vt:lpstr>Manfaat Mataajaran</vt:lpstr>
      <vt:lpstr>Deskripsi Mataajaran</vt:lpstr>
      <vt:lpstr>Tujuan Instruksional </vt:lpstr>
      <vt:lpstr>Strategi Pembelajaran</vt:lpstr>
      <vt:lpstr>Materi/Bahan Bacaan Perkuliahan</vt:lpstr>
      <vt:lpstr>Tugas-tugas</vt:lpstr>
      <vt:lpstr>Kriteria Penilaian</vt:lpstr>
      <vt:lpstr>Jadual Perkuliahan </vt:lpstr>
      <vt:lpstr>PowerPoint Presentation</vt:lpstr>
      <vt:lpstr>CATATAN</vt:lpstr>
      <vt:lpstr>SELAMAT BELAJAR SEMOGA SUKSES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Alfirahmah19@gmail.com</cp:lastModifiedBy>
  <cp:revision>21</cp:revision>
  <dcterms:created xsi:type="dcterms:W3CDTF">2015-08-30T16:29:26Z</dcterms:created>
  <dcterms:modified xsi:type="dcterms:W3CDTF">2020-01-28T13:30:27Z</dcterms:modified>
</cp:coreProperties>
</file>