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75" r:id="rId6"/>
    <p:sldId id="268" r:id="rId7"/>
    <p:sldId id="269" r:id="rId8"/>
    <p:sldId id="262" r:id="rId9"/>
    <p:sldId id="276" r:id="rId10"/>
    <p:sldId id="272" r:id="rId11"/>
    <p:sldId id="279" r:id="rId12"/>
    <p:sldId id="271" r:id="rId13"/>
    <p:sldId id="270" r:id="rId14"/>
    <p:sldId id="273" r:id="rId15"/>
    <p:sldId id="274" r:id="rId16"/>
    <p:sldId id="277" r:id="rId17"/>
    <p:sldId id="278" r:id="rId18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98"/>
    <a:srgbClr val="FAFF86"/>
    <a:srgbClr val="FFFF58"/>
    <a:srgbClr val="FF1F93"/>
    <a:srgbClr val="FF5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4"/>
    <p:restoredTop sz="94551"/>
  </p:normalViewPr>
  <p:slideViewPr>
    <p:cSldViewPr>
      <p:cViewPr varScale="1">
        <p:scale>
          <a:sx n="97" d="100"/>
          <a:sy n="97" d="100"/>
        </p:scale>
        <p:origin x="168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307BA-6259-4834-B60B-7A6A867CA81D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F4ED1-7EB2-4AA6-967C-DE3FC1A723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46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371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793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09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547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 smtClean="0"/>
              <a:t>根據你的</a:t>
            </a:r>
            <a:r>
              <a:rPr lang="en-US" altLang="zh-TW" dirty="0" smtClean="0"/>
              <a:t>OS</a:t>
            </a:r>
            <a:r>
              <a:rPr lang="zh-TW" altLang="en-US" dirty="0" smtClean="0"/>
              <a:t>下載相對應的安裝檔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683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548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318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89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68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665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6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 smtClean="0"/>
              <a:t>根據你的</a:t>
            </a:r>
            <a:r>
              <a:rPr lang="en-US" altLang="zh-TW" dirty="0" smtClean="0"/>
              <a:t>OS</a:t>
            </a:r>
            <a:r>
              <a:rPr lang="zh-TW" altLang="en-US" dirty="0" smtClean="0"/>
              <a:t>下載相對應的安裝檔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94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205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735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589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631C-2BC3-4F5C-8336-3440FCD00F20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4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gray">
          <a:xfrm>
            <a:off x="107950" y="83657"/>
            <a:ext cx="8928100" cy="2114867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400">
              <a:solidFill>
                <a:schemeClr val="tx1"/>
              </a:solidFill>
              <a:latin typeface="Tahoma" pitchFamily="34" charset="0"/>
              <a:ea typeface="新細明體" charset="-120"/>
            </a:endParaRPr>
          </a:p>
        </p:txBody>
      </p:sp>
      <p:pic>
        <p:nvPicPr>
          <p:cNvPr id="12290" name="Picture 2" descr="clou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4103688"/>
            <a:ext cx="4822825" cy="2327275"/>
          </a:xfrm>
          <a:prstGeom prst="rect">
            <a:avLst/>
          </a:prstGeom>
          <a:noFill/>
        </p:spPr>
      </p:pic>
      <p:sp>
        <p:nvSpPr>
          <p:cNvPr id="12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71688" y="512613"/>
            <a:ext cx="6624637" cy="1143000"/>
          </a:xfrm>
        </p:spPr>
        <p:txBody>
          <a:bodyPr/>
          <a:lstStyle>
            <a:lvl1pPr algn="ctr">
              <a:defRPr sz="4000">
                <a:solidFill>
                  <a:srgbClr val="FFC819"/>
                </a:solidFill>
                <a:effectLst/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ja-JP" alt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07084"/>
            <a:ext cx="6400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i="1">
                <a:solidFill>
                  <a:schemeClr val="tx1"/>
                </a:solidFill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699250" y="6632429"/>
            <a:ext cx="2432498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 eaLnBrk="0" hangingPunct="0"/>
            <a:r>
              <a:rPr kumimoji="0" lang="en-US" altLang="zh-TW" sz="700" dirty="0">
                <a:solidFill>
                  <a:srgbClr val="808080"/>
                </a:solidFill>
                <a:latin typeface="Arial" charset="0"/>
                <a:ea typeface="新細明體" charset="-120"/>
              </a:rPr>
              <a:t>© </a:t>
            </a:r>
            <a:r>
              <a:rPr kumimoji="0" lang="en-US" altLang="zh-TW" sz="700" dirty="0" smtClean="0">
                <a:solidFill>
                  <a:srgbClr val="808080"/>
                </a:solidFill>
                <a:latin typeface="Arial" charset="0"/>
                <a:ea typeface="新細明體" charset="-120"/>
              </a:rPr>
              <a:t>2012, </a:t>
            </a:r>
            <a:r>
              <a:rPr kumimoji="0" lang="en-US" altLang="zh-TW" sz="700" dirty="0">
                <a:solidFill>
                  <a:srgbClr val="808080"/>
                </a:solidFill>
                <a:latin typeface="Arial" charset="0"/>
                <a:ea typeface="新細明體" charset="-120"/>
              </a:rPr>
              <a:t>Wireless Internet Laboratory. All rights reserved.</a:t>
            </a:r>
          </a:p>
        </p:txBody>
      </p:sp>
      <p:pic>
        <p:nvPicPr>
          <p:cNvPr id="12296" name="Picture 8" descr="comp-man-transpar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597" y="126188"/>
            <a:ext cx="1892589" cy="20390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873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2015/10/05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533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04038" y="188913"/>
            <a:ext cx="2239962" cy="63357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572250" cy="63357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2015/10/05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611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650" y="188913"/>
            <a:ext cx="8388350" cy="457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79388" y="836613"/>
            <a:ext cx="4316412" cy="56880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316413" cy="56880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79388" y="6524625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2015/10/05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16263" y="6524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734175" y="6524625"/>
            <a:ext cx="2230438" cy="323850"/>
          </a:xfrm>
        </p:spPr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66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650" y="188913"/>
            <a:ext cx="8388350" cy="457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79388" y="836613"/>
            <a:ext cx="8785225" cy="5688012"/>
          </a:xfrm>
        </p:spPr>
        <p:txBody>
          <a:bodyPr/>
          <a:lstStyle/>
          <a:p>
            <a:r>
              <a:rPr lang="zh-TW" altLang="en-US" smtClean="0"/>
              <a:t>按一下圖示以新增表格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79388" y="6524625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2015/10/05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16263" y="6524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34175" y="6524625"/>
            <a:ext cx="2230438" cy="323850"/>
          </a:xfrm>
        </p:spPr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56466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1pPr>
            <a:lvl2pPr marL="742950" indent="-285750">
              <a:buClr>
                <a:schemeClr val="bg2"/>
              </a:buClr>
              <a:buFont typeface="Wingdings" pitchFamily="2" charset="2"/>
              <a:buChar char="n"/>
              <a:defRPr sz="2400"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2pPr>
            <a:lvl3pPr marL="1143000" indent="-228600">
              <a:buFont typeface="Calibri" pitchFamily="34" charset="0"/>
              <a:buChar char="‒"/>
              <a:defRPr sz="2400"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Lucida Calligraphy" pitchFamily="66" charset="0"/>
                <a:cs typeface="Calibri" pitchFamily="34" charset="0"/>
              </a:defRPr>
            </a:lvl1pPr>
          </a:lstStyle>
          <a:p>
            <a:r>
              <a:rPr lang="en-US" altLang="zh-TW" smtClean="0"/>
              <a:t>2015/10/05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latin typeface="Lucida Calligraphy" pitchFamily="66" charset="0"/>
                <a:cs typeface="Calibri" pitchFamily="34" charset="0"/>
              </a:defRPr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Lucida Calligraphy" pitchFamily="66" charset="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036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2015/10/05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022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79388" y="836613"/>
            <a:ext cx="4316412" cy="568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316413" cy="568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2015/10/05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734175" y="6524625"/>
            <a:ext cx="2230438" cy="323850"/>
          </a:xfrm>
        </p:spPr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61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2015/10/05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76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zh-TW" smtClean="0"/>
              <a:t>2015/10/05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9818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2015/10/05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358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2015/10/05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9170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2015/10/05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r>
              <a:rPr lang="en-US" altLang="zh-TW" dirty="0" smtClean="0"/>
              <a:t> /32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119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gray">
          <a:xfrm>
            <a:off x="107950" y="83658"/>
            <a:ext cx="8928100" cy="69215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400">
              <a:solidFill>
                <a:schemeClr val="tx1"/>
              </a:solidFill>
              <a:latin typeface="Tahoma" pitchFamily="34" charset="0"/>
              <a:ea typeface="新細明體" charset="-12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8913"/>
            <a:ext cx="838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Slide Title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785225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Body Text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524625"/>
            <a:ext cx="1905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tx1"/>
                </a:solidFill>
                <a:latin typeface="Lucida Calligraphy" pitchFamily="66" charset="0"/>
                <a:ea typeface="新細明體" charset="-120"/>
              </a:defRPr>
            </a:lvl1pPr>
          </a:lstStyle>
          <a:p>
            <a:r>
              <a:rPr lang="en-US" altLang="zh-TW" smtClean="0"/>
              <a:t>2015/10/05</a:t>
            </a:r>
            <a:endParaRPr lang="zh-TW" altLang="en-US" dirty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6263" y="6524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defRPr sz="1100" i="1">
                <a:solidFill>
                  <a:schemeClr val="tx1"/>
                </a:solidFill>
                <a:latin typeface="Lucida Calligraphy" pitchFamily="66" charset="0"/>
                <a:ea typeface="新細明體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4175" y="6524625"/>
            <a:ext cx="22304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  <a:latin typeface="Lucida Calligraphy" pitchFamily="66" charset="0"/>
                <a:ea typeface="BatangChe" pitchFamily="49" charset="-127"/>
              </a:defRPr>
            </a:lvl1pPr>
          </a:lstStyle>
          <a:p>
            <a:fld id="{44222EEC-08E1-4DA4-B2E2-8465D7646C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gray">
          <a:xfrm>
            <a:off x="107950" y="6488113"/>
            <a:ext cx="8856663" cy="36512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 sz="2400">
              <a:solidFill>
                <a:schemeClr val="tx1"/>
              </a:solidFill>
              <a:latin typeface="Tahoma" pitchFamily="34" charset="0"/>
              <a:ea typeface="新細明體" charset="-120"/>
            </a:endParaRPr>
          </a:p>
        </p:txBody>
      </p:sp>
      <p:pic>
        <p:nvPicPr>
          <p:cNvPr id="11274" name="Picture 10" descr="comp-man-transparen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76288" cy="836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482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FFC819"/>
          </a:solidFill>
          <a:latin typeface="Calibri" pitchFamily="34" charset="0"/>
          <a:ea typeface="Droid Sans Fallback" pitchFamily="34" charset="-12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CC00"/>
          </a:solidFill>
          <a:latin typeface="Arial Black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l"/>
        <a:defRPr kumimoji="1" sz="2800">
          <a:solidFill>
            <a:schemeClr val="tx1"/>
          </a:solidFill>
          <a:latin typeface="Calibri" pitchFamily="34" charset="0"/>
          <a:ea typeface="Droid Sans Fallback" pitchFamily="34" charset="-12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SzPct val="90000"/>
        <a:buFont typeface="Arial" charset="0"/>
        <a:buChar char="–"/>
        <a:defRPr kumimoji="1" sz="2400">
          <a:solidFill>
            <a:schemeClr val="tx1"/>
          </a:solidFill>
          <a:latin typeface="Calibri" pitchFamily="34" charset="0"/>
          <a:ea typeface="Droid Sans Fallback" pitchFamily="34" charset="-12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SzPct val="80000"/>
        <a:buFont typeface="Wingdings" pitchFamily="2" charset="2"/>
        <a:buChar char="n"/>
        <a:defRPr kumimoji="1" sz="2400">
          <a:solidFill>
            <a:schemeClr val="tx1"/>
          </a:solidFill>
          <a:latin typeface="Calibri" pitchFamily="34" charset="0"/>
          <a:ea typeface="Droid Sans Fallback" pitchFamily="34" charset="-12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SzPct val="70000"/>
        <a:buFont typeface="Arial" charset="0"/>
        <a:buChar char="–"/>
        <a:defRPr kumimoji="1" sz="2400">
          <a:solidFill>
            <a:schemeClr val="tx1"/>
          </a:solidFill>
          <a:latin typeface="Calibri" pitchFamily="34" charset="0"/>
          <a:ea typeface="Droid Sans Fallback" pitchFamily="34" charset="-12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Calibri" pitchFamily="34" charset="0"/>
          <a:ea typeface="Droid Sans Fallback" pitchFamily="34" charset="-12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SzPct val="6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SzPct val="6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SzPct val="6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SzPct val="6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ininet/minine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st.githubusercontent.com/aweimeow/859ccf39076065ae58b75c5d2346fed2/raw/2fdc90e8994948efb44a6d3327d4750968698109/topology.p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Introduction to Computer Network Project 4</a:t>
            </a:r>
            <a:endParaRPr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311541" y="6021288"/>
            <a:ext cx="452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/>
              <a:t>Wei-Yu</a:t>
            </a:r>
            <a:r>
              <a:rPr kumimoji="1" lang="zh-TW" altLang="en-US"/>
              <a:t> </a:t>
            </a:r>
            <a:r>
              <a:rPr kumimoji="1" lang="en-US" altLang="zh-TW"/>
              <a:t>Chen</a:t>
            </a:r>
            <a:r>
              <a:rPr kumimoji="1" lang="zh-TW" altLang="en-US"/>
              <a:t> </a:t>
            </a:r>
            <a:r>
              <a:rPr kumimoji="1" lang="en-US" altLang="zh-TW"/>
              <a:t>&lt;aweimeow.tw@gmail.com&gt;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861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作業要求 </a:t>
            </a:r>
            <a:r>
              <a:rPr lang="mr-IN" altLang="zh-TW" dirty="0" smtClean="0">
                <a:latin typeface="PingFang TC" charset="-120"/>
                <a:ea typeface="PingFang TC" charset="-120"/>
                <a:cs typeface="PingFang TC" charset="-120"/>
              </a:rPr>
              <a:t>–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 問答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題目（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1/3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）</a:t>
            </a:r>
          </a:p>
        </p:txBody>
      </p:sp>
      <p:sp>
        <p:nvSpPr>
          <p:cNvPr id="76" name="內容版面配置區 2"/>
          <p:cNvSpPr>
            <a:spLocks noGrp="1"/>
          </p:cNvSpPr>
          <p:nvPr>
            <p:ph idx="1"/>
          </p:nvPr>
        </p:nvSpPr>
        <p:spPr>
          <a:xfrm>
            <a:off x="179388" y="836613"/>
            <a:ext cx="8785225" cy="55447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以下題目請搭配截圖說明，否則會被扣分哦</a:t>
            </a:r>
            <a:endParaRPr lang="en-US" altLang="zh-TW" sz="1800" dirty="0">
              <a:solidFill>
                <a:srgbClr val="FF3798"/>
              </a:solidFill>
              <a:latin typeface="PingFang TC" charset="-120"/>
              <a:ea typeface="PingFang TC" charset="-120"/>
              <a:cs typeface="PingFang TC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u="sng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第一題到第四題是 </a:t>
            </a:r>
            <a:r>
              <a:rPr lang="en-US" altLang="zh-TW" sz="1800" u="sng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step-by-step</a:t>
            </a:r>
            <a:r>
              <a:rPr lang="zh-TW" altLang="en-US" sz="1800" u="sng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 引導撰寫設定的題目</a:t>
            </a:r>
            <a:r>
              <a:rPr lang="zh-TW" altLang="en-US" sz="18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，請根據問題一邊實作程式</a:t>
            </a:r>
            <a:endParaRPr lang="en-US" altLang="zh-TW" sz="1800" dirty="0">
              <a:solidFill>
                <a:srgbClr val="FF3798"/>
              </a:solidFill>
              <a:latin typeface="PingFang TC" charset="-120"/>
              <a:ea typeface="PingFang TC" charset="-120"/>
              <a:cs typeface="PingFang TC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請嘗試使用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pingall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指令來觀察程式碼，在尚未做任何修改時，有哪些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Host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之間已經可以互通？為什麼？</a:t>
            </a:r>
            <a:endParaRPr lang="en-US" altLang="zh-TW" sz="1800" dirty="0">
              <a:latin typeface="PingFang TC" charset="-120"/>
              <a:ea typeface="PingFang TC" charset="-120"/>
              <a:cs typeface="PingFang TC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sz="1800" dirty="0">
              <a:latin typeface="PingFang TC" charset="-120"/>
              <a:ea typeface="PingFang TC" charset="-120"/>
              <a:cs typeface="PingFang TC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在未修改程式碼時，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h1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的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ping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echo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有被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h3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收到（透過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tcpdump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或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wireshark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觀察），但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h3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的回應卻沒回到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h1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，請問為什麼會有這樣的現象發生？</a:t>
            </a:r>
            <a:endParaRPr lang="en-US" altLang="zh-TW" sz="1800" dirty="0">
              <a:latin typeface="PingFang TC" charset="-120"/>
              <a:ea typeface="PingFang TC" charset="-120"/>
              <a:cs typeface="PingFang TC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sz="1800" dirty="0">
              <a:latin typeface="PingFang TC" charset="-120"/>
              <a:ea typeface="PingFang TC" charset="-120"/>
              <a:cs typeface="PingFang TC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sz="1800" dirty="0">
              <a:latin typeface="PingFang TC" charset="-120"/>
              <a:ea typeface="PingFang TC" charset="-120"/>
              <a:cs typeface="PingFang TC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若希望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h1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能得到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h3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的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ping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reply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，應該要在封包沿途經過的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router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設定什麼？除此之外還需要在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host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上設定什麼？為什麼？</a:t>
            </a:r>
            <a:endParaRPr lang="en-US" altLang="zh-TW" sz="1800" dirty="0">
              <a:latin typeface="PingFang TC" charset="-120"/>
              <a:ea typeface="PingFang TC" charset="-120"/>
              <a:cs typeface="PingFang TC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sz="180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55650" y="2708920"/>
            <a:ext cx="7848798" cy="4022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opennet&gt;</a:t>
            </a:r>
            <a:r>
              <a:rPr kumimoji="1" lang="zh-TW" altLang="en-US" sz="20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h1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ping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h2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TW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這是範例，請嘗試 </a:t>
            </a:r>
            <a:r>
              <a:rPr kumimoji="1" lang="en-US" altLang="zh-TW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ping</a:t>
            </a:r>
            <a:r>
              <a:rPr kumimoji="1" lang="zh-TW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所有組合</a:t>
            </a: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222EEC-08E1-4DA4-B2E2-8465D7646CF2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755650" y="5849540"/>
            <a:ext cx="7848798" cy="4022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opennet&gt;</a:t>
            </a:r>
            <a:r>
              <a:rPr kumimoji="1" lang="zh-TW" altLang="en-US" sz="20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h1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route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TW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查看 </a:t>
            </a:r>
            <a:r>
              <a:rPr kumimoji="1" lang="en-US" altLang="zh-TW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h1</a:t>
            </a:r>
            <a:r>
              <a:rPr kumimoji="1" lang="zh-TW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的路由表</a:t>
            </a:r>
            <a:r>
              <a:rPr kumimoji="1" lang="en-US" altLang="zh-TW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(Routing</a:t>
            </a:r>
            <a:r>
              <a:rPr kumimoji="1" lang="zh-TW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table)</a:t>
            </a: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55650" y="3983962"/>
            <a:ext cx="7848798" cy="10178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opennet&gt;</a:t>
            </a:r>
            <a:r>
              <a:rPr kumimoji="1" lang="zh-TW" altLang="en-US" sz="20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xterm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h1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h1&gt;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tcpdump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-i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h1-eth0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icmp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TW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在 </a:t>
            </a:r>
            <a:r>
              <a:rPr kumimoji="1" lang="en-US" altLang="zh-TW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h1</a:t>
            </a:r>
            <a:r>
              <a:rPr kumimoji="1" lang="zh-TW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的 </a:t>
            </a:r>
            <a:r>
              <a:rPr kumimoji="1" lang="en-US" altLang="zh-TW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h1-eth0</a:t>
            </a:r>
            <a:r>
              <a:rPr kumimoji="1" lang="zh-TW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監聽 </a:t>
            </a:r>
            <a:r>
              <a:rPr kumimoji="1" lang="en-US" altLang="zh-TW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icmp</a:t>
            </a:r>
            <a:endParaRPr kumimoji="1" lang="en-US" altLang="zh-TW" sz="200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h3&gt;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tcpdump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-i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h3-eth0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icmp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TW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在 </a:t>
            </a:r>
            <a:r>
              <a:rPr kumimoji="1" lang="en-US" altLang="zh-TW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h3</a:t>
            </a:r>
            <a:r>
              <a:rPr kumimoji="1" lang="zh-TW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的 </a:t>
            </a:r>
            <a:r>
              <a:rPr kumimoji="1" lang="en-US" altLang="zh-TW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h3-eth0</a:t>
            </a:r>
            <a:r>
              <a:rPr kumimoji="1" lang="zh-TW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監聽 </a:t>
            </a:r>
            <a:r>
              <a:rPr kumimoji="1" lang="en-US" altLang="zh-TW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icmp</a:t>
            </a:r>
          </a:p>
        </p:txBody>
      </p:sp>
    </p:spTree>
    <p:extLst>
      <p:ext uri="{BB962C8B-B14F-4D97-AF65-F5344CB8AC3E}">
        <p14:creationId xmlns:p14="http://schemas.microsoft.com/office/powerpoint/2010/main" val="12436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作業要求 </a:t>
            </a:r>
            <a:r>
              <a:rPr lang="mr-IN" altLang="zh-TW" dirty="0" smtClean="0">
                <a:latin typeface="PingFang TC" charset="-120"/>
                <a:ea typeface="PingFang TC" charset="-120"/>
                <a:cs typeface="PingFang TC" charset="-120"/>
              </a:rPr>
              <a:t>–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 問答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題目（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2/3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）</a:t>
            </a:r>
          </a:p>
        </p:txBody>
      </p:sp>
      <p:sp>
        <p:nvSpPr>
          <p:cNvPr id="76" name="內容版面配置區 2"/>
          <p:cNvSpPr>
            <a:spLocks noGrp="1"/>
          </p:cNvSpPr>
          <p:nvPr>
            <p:ph idx="1"/>
          </p:nvPr>
        </p:nvSpPr>
        <p:spPr>
          <a:xfrm>
            <a:off x="179388" y="836613"/>
            <a:ext cx="8785225" cy="5544715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延續上題，下一個目標是使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h1,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h2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所在的子網域能與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h5,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h6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所在的子網域互通，以及使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h3,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h4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所在的子網域與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h5,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h6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互通，請問你需要分別在各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host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與各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router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設定什麼？為什麼？</a:t>
            </a:r>
            <a:endParaRPr lang="en-US" altLang="zh-TW" sz="1800" b="1" dirty="0">
              <a:latin typeface="PingFang TC" charset="-120"/>
              <a:ea typeface="PingFang TC" charset="-120"/>
              <a:cs typeface="PingFang TC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在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r1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開啟兩個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Wireshark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，並監聽於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r1-eth0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與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r1-eth1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。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/>
            </a:r>
            <a:b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</a:b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在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mininet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CLI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使用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h1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traceroute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h6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，觀察由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h1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發出的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udp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封包，經過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r1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以後，為何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r1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的兩個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interface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觀察到的封包之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IP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header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checksum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不同。</a:t>
            </a:r>
            <a:endParaRPr lang="en-US" altLang="zh-TW" sz="1800" dirty="0">
              <a:latin typeface="PingFang TC" charset="-120"/>
              <a:ea typeface="PingFang TC" charset="-120"/>
              <a:cs typeface="PingFang TC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endParaRPr lang="en-US" altLang="zh-TW" sz="1800" dirty="0">
              <a:latin typeface="PingFang TC" charset="-120"/>
              <a:ea typeface="PingFang TC" charset="-120"/>
              <a:cs typeface="PingFang TC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endParaRPr lang="en-US" altLang="zh-TW" sz="1800" dirty="0">
              <a:latin typeface="PingFang TC" charset="-120"/>
              <a:ea typeface="PingFang TC" charset="-120"/>
              <a:cs typeface="PingFang TC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延續上題，不要關閉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wireshark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，此時再用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h1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ping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h6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，觀察封包經過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r1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時，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Layer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2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與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Layer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3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的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header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有何差異。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52796" y="3429000"/>
            <a:ext cx="7848798" cy="10178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opennet&gt;</a:t>
            </a:r>
            <a:r>
              <a:rPr kumimoji="1" lang="zh-TW" altLang="en-US" sz="20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r1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wireshark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TW" altLang="en-US" sz="200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zh-TW" altLang="en-US" sz="2000">
                <a:solidFill>
                  <a:schemeClr val="bg1">
                    <a:lumMod val="7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監聽</a:t>
            </a:r>
            <a:r>
              <a:rPr kumimoji="1" lang="zh-TW" altLang="en-US" sz="200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r1-eth0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opennet&gt;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r1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wireshark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TW" altLang="en-US" sz="200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zh-TW" altLang="en-US" sz="2000">
                <a:solidFill>
                  <a:schemeClr val="bg1">
                    <a:lumMod val="7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監聽</a:t>
            </a:r>
            <a:r>
              <a:rPr kumimoji="1" lang="zh-TW" altLang="en-US" sz="200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r1-eth1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opennet&gt;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h1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traceroute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h6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752796" y="5301208"/>
            <a:ext cx="7848798" cy="4022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opennet&gt;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h1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ping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h6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222EEC-08E1-4DA4-B2E2-8465D7646CF2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60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作業要求 </a:t>
            </a:r>
            <a:r>
              <a:rPr lang="mr-IN" altLang="zh-TW" dirty="0" smtClean="0">
                <a:latin typeface="PingFang TC" charset="-120"/>
                <a:ea typeface="PingFang TC" charset="-120"/>
                <a:cs typeface="PingFang TC" charset="-120"/>
              </a:rPr>
              <a:t>–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 問答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題目（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3/3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）</a:t>
            </a:r>
          </a:p>
        </p:txBody>
      </p:sp>
      <p:sp>
        <p:nvSpPr>
          <p:cNvPr id="76" name="內容版面配置區 2"/>
          <p:cNvSpPr>
            <a:spLocks noGrp="1"/>
          </p:cNvSpPr>
          <p:nvPr>
            <p:ph idx="1"/>
          </p:nvPr>
        </p:nvSpPr>
        <p:spPr>
          <a:xfrm>
            <a:off x="179388" y="836613"/>
            <a:ext cx="8785225" cy="5544715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zh-TW" altLang="en-US" sz="2000" dirty="0">
                <a:latin typeface="PingFang TC" charset="-120"/>
                <a:ea typeface="PingFang TC" charset="-120"/>
                <a:cs typeface="PingFang TC" charset="-120"/>
              </a:rPr>
              <a:t>（與程式碼無關）在現實網路環境中，我們在使用 </a:t>
            </a:r>
            <a:r>
              <a:rPr lang="en-US" altLang="zh-TW" sz="2000" dirty="0">
                <a:latin typeface="PingFang TC" charset="-120"/>
                <a:ea typeface="PingFang TC" charset="-120"/>
                <a:cs typeface="PingFang TC" charset="-120"/>
              </a:rPr>
              <a:t>traceroute</a:t>
            </a:r>
            <a:r>
              <a:rPr lang="zh-TW" altLang="en-US" sz="2000" dirty="0">
                <a:latin typeface="PingFang TC" charset="-120"/>
                <a:ea typeface="PingFang TC" charset="-120"/>
                <a:cs typeface="PingFang TC" charset="-120"/>
              </a:rPr>
              <a:t> 時，偶爾會碰到有些節點內容不會顯示出來，而是以星號（*）來表示。請</a:t>
            </a:r>
            <a:r>
              <a:rPr lang="zh-TW" altLang="en-US" sz="2000" u="sng" dirty="0">
                <a:latin typeface="PingFang TC" charset="-120"/>
                <a:ea typeface="PingFang TC" charset="-120"/>
                <a:cs typeface="PingFang TC" charset="-120"/>
              </a:rPr>
              <a:t>透過搜尋引擎學習 </a:t>
            </a:r>
            <a:r>
              <a:rPr lang="en-US" altLang="zh-TW" sz="2000" u="sng" dirty="0">
                <a:latin typeface="PingFang TC" charset="-120"/>
                <a:ea typeface="PingFang TC" charset="-120"/>
                <a:cs typeface="PingFang TC" charset="-120"/>
              </a:rPr>
              <a:t>traceroute</a:t>
            </a:r>
            <a:r>
              <a:rPr lang="zh-TW" altLang="en-US" sz="2000" u="sng" dirty="0">
                <a:latin typeface="PingFang TC" charset="-120"/>
                <a:ea typeface="PingFang TC" charset="-120"/>
                <a:cs typeface="PingFang TC" charset="-120"/>
              </a:rPr>
              <a:t> 的運作方式</a:t>
            </a:r>
            <a:r>
              <a:rPr lang="zh-TW" altLang="en-US" sz="2000" dirty="0">
                <a:latin typeface="PingFang TC" charset="-120"/>
                <a:ea typeface="PingFang TC" charset="-120"/>
                <a:cs typeface="PingFang TC" charset="-120"/>
              </a:rPr>
              <a:t>，並說明為什麼有時會有星號出現？</a:t>
            </a:r>
            <a:endParaRPr lang="en-US" altLang="zh-TW" sz="200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2420888"/>
            <a:ext cx="7289800" cy="15748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89"/>
          <a:stretch/>
        </p:blipFill>
        <p:spPr>
          <a:xfrm>
            <a:off x="755650" y="4191286"/>
            <a:ext cx="7327900" cy="1522537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222EEC-08E1-4DA4-B2E2-8465D7646CF2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24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作業要求 </a:t>
            </a:r>
            <a:r>
              <a:rPr lang="mr-IN" altLang="zh-TW" dirty="0" smtClean="0">
                <a:latin typeface="PingFang TC" charset="-120"/>
                <a:ea typeface="PingFang TC" charset="-120"/>
                <a:cs typeface="PingFang TC" charset="-120"/>
              </a:rPr>
              <a:t>–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程式碼部分</a:t>
            </a:r>
          </a:p>
        </p:txBody>
      </p:sp>
      <p:sp>
        <p:nvSpPr>
          <p:cNvPr id="76" name="內容版面配置區 2"/>
          <p:cNvSpPr>
            <a:spLocks noGrp="1"/>
          </p:cNvSpPr>
          <p:nvPr>
            <p:ph idx="1"/>
          </p:nvPr>
        </p:nvSpPr>
        <p:spPr>
          <a:xfrm>
            <a:off x="179388" y="836613"/>
            <a:ext cx="8785225" cy="56880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所有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configurations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皆須寫在程式碼（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script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）中</a:t>
            </a:r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Router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使用的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IP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為子網域的倒數第二個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IP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latin typeface="PingFang TC" charset="-120"/>
                <a:ea typeface="PingFang TC" charset="-120"/>
                <a:cs typeface="PingFang TC" charset="-120"/>
              </a:rPr>
              <a:t>最後一個 </a:t>
            </a:r>
            <a:r>
              <a:rPr lang="en-US" altLang="zh-TW" sz="2000" dirty="0">
                <a:latin typeface="PingFang TC" charset="-120"/>
                <a:ea typeface="PingFang TC" charset="-120"/>
                <a:cs typeface="PingFang TC" charset="-120"/>
              </a:rPr>
              <a:t>IP</a:t>
            </a:r>
            <a:r>
              <a:rPr lang="zh-TW" altLang="en-US" sz="2000" dirty="0">
                <a:latin typeface="PingFang TC" charset="-120"/>
                <a:ea typeface="PingFang TC" charset="-120"/>
                <a:cs typeface="PingFang TC" charset="-120"/>
              </a:rPr>
              <a:t> 是 </a:t>
            </a:r>
            <a:r>
              <a:rPr lang="en-US" altLang="zh-TW" sz="2000" dirty="0">
                <a:latin typeface="PingFang TC" charset="-120"/>
                <a:ea typeface="PingFang TC" charset="-120"/>
                <a:cs typeface="PingFang TC" charset="-120"/>
              </a:rPr>
              <a:t>Broadcast</a:t>
            </a:r>
            <a:r>
              <a:rPr lang="zh-TW" altLang="en-US" sz="20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000" dirty="0">
                <a:latin typeface="PingFang TC" charset="-120"/>
                <a:ea typeface="PingFang TC" charset="-120"/>
                <a:cs typeface="PingFang TC" charset="-120"/>
              </a:rPr>
              <a:t>IP</a:t>
            </a:r>
            <a:r>
              <a:rPr lang="zh-TW" altLang="en-US" sz="2000" dirty="0">
                <a:latin typeface="PingFang TC" charset="-120"/>
                <a:ea typeface="PingFang TC" charset="-120"/>
                <a:cs typeface="PingFang TC" charset="-120"/>
              </a:rPr>
              <a:t>，不能作為 </a:t>
            </a:r>
            <a:r>
              <a:rPr lang="en-US" altLang="zh-TW" sz="2000" dirty="0">
                <a:latin typeface="PingFang TC" charset="-120"/>
                <a:ea typeface="PingFang TC" charset="-120"/>
                <a:cs typeface="PingFang TC" charset="-120"/>
              </a:rPr>
              <a:t>gateway</a:t>
            </a:r>
            <a:r>
              <a:rPr lang="zh-TW" altLang="en-US" sz="2000" dirty="0">
                <a:latin typeface="PingFang TC" charset="-120"/>
                <a:ea typeface="PingFang TC" charset="-120"/>
                <a:cs typeface="PingFang TC" charset="-120"/>
              </a:rPr>
              <a:t> 使用</a:t>
            </a:r>
            <a:endParaRPr lang="en-US" altLang="zh-TW" sz="2400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PingFang TC" charset="-120"/>
                <a:ea typeface="PingFang TC" charset="-120"/>
                <a:cs typeface="PingFang TC" charset="-120"/>
              </a:rPr>
              <a:t>所有 </a:t>
            </a:r>
            <a:r>
              <a:rPr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Host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（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h1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~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h6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）必須能夠互相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ping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通</a:t>
            </a:r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碰到問題請先參考附錄使用工具嘗試解決問題</a:t>
            </a:r>
            <a:endParaRPr lang="en-US" altLang="zh-TW" sz="2400" dirty="0">
              <a:solidFill>
                <a:srgbClr val="FF3798"/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222EEC-08E1-4DA4-B2E2-8465D7646CF2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53" y="3789040"/>
            <a:ext cx="434766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作業要求 </a:t>
            </a:r>
            <a:r>
              <a:rPr lang="mr-IN" altLang="zh-TW" dirty="0" smtClean="0">
                <a:latin typeface="PingFang TC" charset="-120"/>
                <a:ea typeface="PingFang TC" charset="-120"/>
                <a:cs typeface="PingFang TC" charset="-120"/>
              </a:rPr>
              <a:t>–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 繳交格式</a:t>
            </a:r>
            <a:endParaRPr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76" name="內容版面配置區 2"/>
          <p:cNvSpPr>
            <a:spLocks noGrp="1"/>
          </p:cNvSpPr>
          <p:nvPr>
            <p:ph idx="1"/>
          </p:nvPr>
        </p:nvSpPr>
        <p:spPr>
          <a:xfrm>
            <a:off x="107504" y="836613"/>
            <a:ext cx="9036496" cy="5688012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Clr>
                <a:srgbClr val="5F5F5F"/>
              </a:buClr>
              <a:buSzTx/>
              <a:buFont typeface="Wingdings" pitchFamily="2" charset="2"/>
              <a:buChar char="l"/>
            </a:pPr>
            <a:r>
              <a:rPr lang="zh-TW" altLang="en-US" sz="18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命名有誤則不予評分喔 </a:t>
            </a:r>
            <a:r>
              <a:rPr lang="en-US" altLang="zh-TW" sz="18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(´</a:t>
            </a:r>
            <a:r>
              <a:rPr lang="zh-TW" altLang="en-US" sz="18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･</a:t>
            </a:r>
            <a:r>
              <a:rPr lang="en-US" altLang="zh-TW" sz="18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ω</a:t>
            </a:r>
            <a:r>
              <a:rPr lang="zh-TW" altLang="en-US" sz="18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･</a:t>
            </a:r>
            <a:r>
              <a:rPr lang="en-US" altLang="zh-TW" sz="18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`)</a:t>
            </a:r>
          </a:p>
          <a:p>
            <a:pPr marL="342900" lvl="1" indent="-342900">
              <a:lnSpc>
                <a:spcPct val="150000"/>
              </a:lnSpc>
              <a:buClr>
                <a:srgbClr val="5F5F5F"/>
              </a:buClr>
              <a:buSzTx/>
              <a:buFont typeface="Wingdings" pitchFamily="2" charset="2"/>
              <a:buChar char="l"/>
            </a:pP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請在報告的 頁首 寫下</a:t>
            </a:r>
            <a:r>
              <a:rPr lang="zh-TW" altLang="en-US" sz="18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學號與姓名</a:t>
            </a:r>
            <a:endParaRPr lang="en-US" altLang="zh-TW" sz="1800" dirty="0">
              <a:solidFill>
                <a:srgbClr val="FF3798"/>
              </a:solidFill>
              <a:latin typeface="PingFang TC" charset="-120"/>
              <a:ea typeface="PingFang TC" charset="-120"/>
              <a:cs typeface="PingFang TC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請將程式碼（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.py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）與報告（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.pdf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）壓縮成</a:t>
            </a:r>
            <a:r>
              <a:rPr lang="zh-TW" altLang="en-US" sz="18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zip</a:t>
            </a:r>
            <a:r>
              <a:rPr lang="zh-TW" altLang="en-US" sz="18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 格式壓縮檔</a:t>
            </a:r>
            <a:endParaRPr lang="en-US" altLang="zh-TW" sz="1800" dirty="0">
              <a:solidFill>
                <a:srgbClr val="FF3798"/>
              </a:solidFill>
              <a:latin typeface="PingFang TC" charset="-120"/>
              <a:ea typeface="PingFang TC" charset="-120"/>
              <a:cs typeface="PingFang TC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1400" dirty="0">
                <a:latin typeface="PingFang TC" charset="-120"/>
                <a:ea typeface="PingFang TC" charset="-120"/>
                <a:cs typeface="PingFang TC" charset="-120"/>
              </a:rPr>
              <a:t>程式碼名稱：</a:t>
            </a:r>
            <a:r>
              <a:rPr lang="en-US" altLang="zh-TW" sz="1400" dirty="0">
                <a:latin typeface="PingFang TC" charset="-120"/>
                <a:ea typeface="PingFang TC" charset="-120"/>
                <a:cs typeface="PingFang TC" charset="-120"/>
              </a:rPr>
              <a:t>topo.py</a:t>
            </a:r>
          </a:p>
          <a:p>
            <a:pPr lvl="1">
              <a:lnSpc>
                <a:spcPct val="150000"/>
              </a:lnSpc>
            </a:pPr>
            <a:r>
              <a:rPr lang="zh-TW" altLang="en-US" sz="1400" dirty="0">
                <a:latin typeface="PingFang TC" charset="-120"/>
                <a:ea typeface="PingFang TC" charset="-120"/>
                <a:cs typeface="PingFang TC" charset="-120"/>
              </a:rPr>
              <a:t>報告名稱：</a:t>
            </a:r>
            <a:r>
              <a:rPr lang="en-US" altLang="zh-TW" sz="1400" dirty="0">
                <a:latin typeface="PingFang TC" charset="-120"/>
                <a:ea typeface="PingFang TC" charset="-120"/>
                <a:cs typeface="PingFang TC" charset="-120"/>
              </a:rPr>
              <a:t>project4_&lt;your_student_id&gt;.pdf</a:t>
            </a:r>
          </a:p>
          <a:p>
            <a:pPr lvl="1">
              <a:lnSpc>
                <a:spcPct val="150000"/>
              </a:lnSpc>
            </a:pPr>
            <a:r>
              <a:rPr lang="zh-TW" altLang="en-US" sz="1400" dirty="0">
                <a:latin typeface="PingFang TC" charset="-120"/>
                <a:ea typeface="PingFang TC" charset="-120"/>
                <a:cs typeface="PingFang TC" charset="-120"/>
              </a:rPr>
              <a:t>壓縮檔名稱：</a:t>
            </a:r>
            <a:r>
              <a:rPr lang="en-US" altLang="zh-TW" sz="1400" dirty="0">
                <a:latin typeface="PingFang TC" charset="-120"/>
                <a:ea typeface="PingFang TC" charset="-120"/>
                <a:cs typeface="PingFang TC" charset="-120"/>
              </a:rPr>
              <a:t>project4_&lt;your_student_id&gt;.zip</a:t>
            </a: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評分標準</a:t>
            </a:r>
            <a:endParaRPr lang="en-US" altLang="zh-TW" sz="1800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1400" dirty="0">
                <a:latin typeface="PingFang TC" charset="-120"/>
                <a:ea typeface="PingFang TC" charset="-120"/>
                <a:cs typeface="PingFang TC" charset="-120"/>
              </a:rPr>
              <a:t>程式碼（</a:t>
            </a:r>
            <a:r>
              <a:rPr lang="en-US" altLang="zh-TW" sz="1400" dirty="0">
                <a:latin typeface="PingFang TC" charset="-120"/>
                <a:ea typeface="PingFang TC" charset="-120"/>
                <a:cs typeface="PingFang TC" charset="-120"/>
              </a:rPr>
              <a:t>20%</a:t>
            </a:r>
            <a:r>
              <a:rPr lang="zh-TW" altLang="en-US" sz="1400" dirty="0">
                <a:latin typeface="PingFang TC" charset="-120"/>
                <a:ea typeface="PingFang TC" charset="-120"/>
                <a:cs typeface="PingFang TC" charset="-120"/>
              </a:rPr>
              <a:t>）：功能完全正常，所有 </a:t>
            </a:r>
            <a:r>
              <a:rPr lang="en-US" altLang="zh-TW" sz="1400" dirty="0">
                <a:latin typeface="PingFang TC" charset="-120"/>
                <a:ea typeface="PingFang TC" charset="-120"/>
                <a:cs typeface="PingFang TC" charset="-120"/>
              </a:rPr>
              <a:t>hosts</a:t>
            </a:r>
            <a:r>
              <a:rPr lang="zh-TW" altLang="en-US" sz="1400" dirty="0">
                <a:latin typeface="PingFang TC" charset="-120"/>
                <a:ea typeface="PingFang TC" charset="-120"/>
                <a:cs typeface="PingFang TC" charset="-120"/>
              </a:rPr>
              <a:t> 都能互相 </a:t>
            </a:r>
            <a:r>
              <a:rPr lang="en-US" altLang="zh-TW" sz="1400" dirty="0">
                <a:latin typeface="PingFang TC" charset="-120"/>
                <a:ea typeface="PingFang TC" charset="-120"/>
                <a:cs typeface="PingFang TC" charset="-120"/>
              </a:rPr>
              <a:t>ping</a:t>
            </a:r>
            <a:r>
              <a:rPr lang="zh-TW" altLang="en-US" sz="1400" dirty="0">
                <a:latin typeface="PingFang TC" charset="-120"/>
                <a:ea typeface="PingFang TC" charset="-120"/>
                <a:cs typeface="PingFang TC" charset="-120"/>
              </a:rPr>
              <a:t> 通，全 </a:t>
            </a:r>
            <a:r>
              <a:rPr lang="en-US" altLang="zh-TW" sz="1400" dirty="0">
                <a:latin typeface="PingFang TC" charset="-120"/>
                <a:ea typeface="PingFang TC" charset="-120"/>
                <a:cs typeface="PingFang TC" charset="-120"/>
              </a:rPr>
              <a:t>ping</a:t>
            </a:r>
            <a:r>
              <a:rPr lang="zh-TW" altLang="en-US" sz="1400" dirty="0">
                <a:latin typeface="PingFang TC" charset="-120"/>
                <a:ea typeface="PingFang TC" charset="-120"/>
                <a:cs typeface="PingFang TC" charset="-120"/>
              </a:rPr>
              <a:t> 通以滿分計，反之以零分計。</a:t>
            </a:r>
            <a:endParaRPr lang="en-US" altLang="zh-TW" sz="1400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1400" dirty="0">
                <a:latin typeface="PingFang TC" charset="-120"/>
                <a:ea typeface="PingFang TC" charset="-120"/>
                <a:cs typeface="PingFang TC" charset="-120"/>
              </a:rPr>
              <a:t>報告（</a:t>
            </a:r>
            <a:r>
              <a:rPr lang="en-US" altLang="zh-TW" sz="1400" dirty="0">
                <a:latin typeface="PingFang TC" charset="-120"/>
                <a:ea typeface="PingFang TC" charset="-120"/>
                <a:cs typeface="PingFang TC" charset="-120"/>
              </a:rPr>
              <a:t>80%</a:t>
            </a:r>
            <a:r>
              <a:rPr lang="zh-TW" altLang="en-US" sz="1400" dirty="0">
                <a:latin typeface="PingFang TC" charset="-120"/>
                <a:ea typeface="PingFang TC" charset="-120"/>
                <a:cs typeface="PingFang TC" charset="-120"/>
              </a:rPr>
              <a:t>）</a:t>
            </a:r>
            <a:endParaRPr lang="en-US" altLang="zh-TW" sz="1400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2">
              <a:lnSpc>
                <a:spcPct val="150000"/>
              </a:lnSpc>
            </a:pPr>
            <a:r>
              <a:rPr lang="zh-TW" altLang="en-US" sz="1400" dirty="0">
                <a:latin typeface="PingFang TC" charset="-120"/>
                <a:ea typeface="PingFang TC" charset="-120"/>
                <a:cs typeface="PingFang TC" charset="-120"/>
              </a:rPr>
              <a:t>問答題（</a:t>
            </a:r>
            <a:r>
              <a:rPr lang="en-US" altLang="zh-TW" sz="1400" dirty="0">
                <a:latin typeface="PingFang TC" charset="-120"/>
                <a:ea typeface="PingFang TC" charset="-120"/>
                <a:cs typeface="PingFang TC" charset="-120"/>
              </a:rPr>
              <a:t>70%</a:t>
            </a:r>
            <a:r>
              <a:rPr lang="zh-TW" altLang="en-US" sz="1400" dirty="0">
                <a:latin typeface="PingFang TC" charset="-120"/>
                <a:ea typeface="PingFang TC" charset="-120"/>
                <a:cs typeface="PingFang TC" charset="-120"/>
              </a:rPr>
              <a:t>）</a:t>
            </a:r>
            <a:r>
              <a:rPr lang="en-US" altLang="zh-TW" sz="1400" dirty="0">
                <a:latin typeface="PingFang TC" charset="-120"/>
                <a:ea typeface="PingFang TC" charset="-120"/>
                <a:cs typeface="PingFang TC" charset="-120"/>
              </a:rPr>
              <a:t>	</a:t>
            </a:r>
            <a:r>
              <a:rPr lang="zh-TW" altLang="en-US" sz="1400" dirty="0">
                <a:latin typeface="PingFang TC" charset="-120"/>
                <a:ea typeface="PingFang TC" charset="-120"/>
                <a:cs typeface="PingFang TC" charset="-120"/>
              </a:rPr>
              <a:t>：共七題，</a:t>
            </a:r>
            <a:r>
              <a:rPr lang="zh-TW" altLang="en-US" sz="1400" u="sng" dirty="0">
                <a:latin typeface="PingFang TC" charset="-120"/>
                <a:ea typeface="PingFang TC" charset="-120"/>
                <a:cs typeface="PingFang TC" charset="-120"/>
              </a:rPr>
              <a:t>答案務必配合截圖說明，無搭配截圖說明則酌量扣分</a:t>
            </a:r>
            <a:r>
              <a:rPr lang="zh-TW" altLang="en-US" sz="1400" dirty="0">
                <a:latin typeface="PingFang TC" charset="-120"/>
                <a:ea typeface="PingFang TC" charset="-120"/>
                <a:cs typeface="PingFang TC" charset="-120"/>
              </a:rPr>
              <a:t>。</a:t>
            </a:r>
            <a:r>
              <a:rPr lang="en-US" altLang="zh-TW" sz="1400" dirty="0">
                <a:latin typeface="PingFang TC" charset="-120"/>
                <a:ea typeface="PingFang TC" charset="-120"/>
                <a:cs typeface="PingFang TC" charset="-120"/>
              </a:rPr>
              <a:t/>
            </a:r>
            <a:br>
              <a:rPr lang="en-US" altLang="zh-TW" sz="1400" dirty="0">
                <a:latin typeface="PingFang TC" charset="-120"/>
                <a:ea typeface="PingFang TC" charset="-120"/>
                <a:cs typeface="PingFang TC" charset="-120"/>
              </a:rPr>
            </a:br>
            <a:r>
              <a:rPr lang="en-US" altLang="zh-TW" sz="1400" dirty="0">
                <a:latin typeface="PingFang TC" charset="-120"/>
                <a:ea typeface="PingFang TC" charset="-120"/>
                <a:cs typeface="PingFang TC" charset="-120"/>
              </a:rPr>
              <a:t>		</a:t>
            </a:r>
            <a:r>
              <a:rPr lang="zh-TW" altLang="en-US" sz="1400" dirty="0">
                <a:latin typeface="PingFang TC" charset="-120"/>
                <a:ea typeface="PingFang TC" charset="-120"/>
                <a:cs typeface="PingFang TC" charset="-120"/>
              </a:rPr>
              <a:t>　前四題為實驗過程題，後三題為觀察環境與其他問答題。</a:t>
            </a:r>
            <a:endParaRPr lang="en-US" altLang="zh-TW" sz="600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2">
              <a:lnSpc>
                <a:spcPct val="150000"/>
              </a:lnSpc>
            </a:pPr>
            <a:r>
              <a:rPr lang="zh-TW" altLang="en-US" sz="1400" dirty="0">
                <a:latin typeface="PingFang TC" charset="-120"/>
                <a:ea typeface="PingFang TC" charset="-120"/>
                <a:cs typeface="PingFang TC" charset="-120"/>
              </a:rPr>
              <a:t>心得（</a:t>
            </a:r>
            <a:r>
              <a:rPr lang="en-US" altLang="zh-TW" sz="1400" dirty="0">
                <a:latin typeface="PingFang TC" charset="-120"/>
                <a:ea typeface="PingFang TC" charset="-120"/>
                <a:cs typeface="PingFang TC" charset="-120"/>
              </a:rPr>
              <a:t>10%</a:t>
            </a:r>
            <a:r>
              <a:rPr lang="zh-TW" altLang="en-US" sz="1400" dirty="0">
                <a:latin typeface="PingFang TC" charset="-120"/>
                <a:ea typeface="PingFang TC" charset="-120"/>
                <a:cs typeface="PingFang TC" charset="-120"/>
              </a:rPr>
              <a:t>）</a:t>
            </a:r>
            <a:r>
              <a:rPr lang="en-US" altLang="zh-TW" sz="1400" dirty="0">
                <a:latin typeface="PingFang TC" charset="-120"/>
                <a:ea typeface="PingFang TC" charset="-120"/>
                <a:cs typeface="PingFang TC" charset="-120"/>
              </a:rPr>
              <a:t>	</a:t>
            </a:r>
            <a:r>
              <a:rPr lang="zh-TW" altLang="en-US" sz="1400" dirty="0">
                <a:latin typeface="PingFang TC" charset="-120"/>
                <a:ea typeface="PingFang TC" charset="-120"/>
                <a:cs typeface="PingFang TC" charset="-120"/>
              </a:rPr>
              <a:t>：這一次實驗當中學習到了什麼？覺得最困難的部分在哪裡？</a:t>
            </a:r>
            <a:r>
              <a:rPr lang="en-US" altLang="zh-TW" sz="1400" dirty="0">
                <a:latin typeface="PingFang TC" charset="-120"/>
                <a:ea typeface="PingFang TC" charset="-120"/>
                <a:cs typeface="PingFang TC" charset="-120"/>
              </a:rPr>
              <a:t/>
            </a:r>
            <a:br>
              <a:rPr lang="en-US" altLang="zh-TW" sz="1400" dirty="0">
                <a:latin typeface="PingFang TC" charset="-120"/>
                <a:ea typeface="PingFang TC" charset="-120"/>
                <a:cs typeface="PingFang TC" charset="-120"/>
              </a:rPr>
            </a:br>
            <a:r>
              <a:rPr lang="en-US" altLang="zh-TW" sz="1400" dirty="0">
                <a:latin typeface="PingFang TC" charset="-120"/>
                <a:ea typeface="PingFang TC" charset="-120"/>
                <a:cs typeface="PingFang TC" charset="-120"/>
              </a:rPr>
              <a:t>		</a:t>
            </a:r>
            <a:r>
              <a:rPr lang="zh-TW" altLang="en-US" sz="1400" dirty="0">
                <a:latin typeface="PingFang TC" charset="-120"/>
                <a:ea typeface="PingFang TC" charset="-120"/>
                <a:cs typeface="PingFang TC" charset="-120"/>
              </a:rPr>
              <a:t>　以不少於五十字來聊聊你的心得，或是給我們一些建議。</a:t>
            </a:r>
            <a:endParaRPr lang="en-US" altLang="zh-TW" sz="1600" dirty="0">
              <a:latin typeface="PingFang TC" charset="-120"/>
              <a:ea typeface="PingFang TC" charset="-120"/>
              <a:cs typeface="PingFang TC" charset="-120"/>
            </a:endParaRPr>
          </a:p>
          <a:p>
            <a:pPr marL="336550" lvl="2" indent="-285750">
              <a:lnSpc>
                <a:spcPct val="150000"/>
              </a:lnSpc>
              <a:buFont typeface="Wingdings" charset="2"/>
              <a:buChar char="l"/>
            </a:pPr>
            <a:r>
              <a:rPr lang="zh-TW" altLang="en-US" sz="16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再次提醒：程式碼中提供 </a:t>
            </a:r>
            <a:r>
              <a:rPr lang="en-US" altLang="zh-TW" sz="16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self-check</a:t>
            </a:r>
            <a:r>
              <a:rPr lang="zh-TW" altLang="en-US" sz="16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 的功能，請先透過檢查確認作業無誤再繳交作業</a:t>
            </a:r>
            <a:endParaRPr lang="en-US" altLang="zh-TW" sz="1600" dirty="0">
              <a:solidFill>
                <a:srgbClr val="FF3798"/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222EEC-08E1-4DA4-B2E2-8465D7646CF2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50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作業要求 </a:t>
            </a:r>
            <a:r>
              <a:rPr lang="mr-IN" altLang="zh-TW" dirty="0" smtClean="0">
                <a:latin typeface="PingFang TC" charset="-120"/>
                <a:ea typeface="PingFang TC" charset="-120"/>
                <a:cs typeface="PingFang TC" charset="-120"/>
              </a:rPr>
              <a:t>–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 繳交方式與遲交計算</a:t>
            </a:r>
            <a:endParaRPr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76" name="內容版面配置區 2"/>
          <p:cNvSpPr>
            <a:spLocks noGrp="1"/>
          </p:cNvSpPr>
          <p:nvPr>
            <p:ph idx="1"/>
          </p:nvPr>
        </p:nvSpPr>
        <p:spPr>
          <a:xfrm>
            <a:off x="107504" y="836613"/>
            <a:ext cx="9036496" cy="56880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PingFang TC" charset="-120"/>
                <a:ea typeface="PingFang TC" charset="-120"/>
                <a:cs typeface="PingFang TC" charset="-120"/>
              </a:rPr>
              <a:t>繳交方式</a:t>
            </a:r>
            <a:endParaRPr lang="en-US" altLang="zh-TW" sz="2000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壓縮檔上傳至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e3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平臺，</a:t>
            </a:r>
            <a:r>
              <a:rPr lang="zh-TW" altLang="en-US" sz="18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壓縮檔檔名為 </a:t>
            </a:r>
            <a:r>
              <a:rPr lang="en-US" altLang="zh-TW" sz="18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project4_&lt;your_student_id&gt;.zip</a:t>
            </a:r>
          </a:p>
          <a:p>
            <a:pPr lvl="1">
              <a:lnSpc>
                <a:spcPct val="150000"/>
              </a:lnSpc>
            </a:pP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檔名錯誤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/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格式錯誤者，不予計分</a:t>
            </a:r>
            <a:endParaRPr lang="en-US" altLang="zh-TW" sz="1800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截止日：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2018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/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01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/</a:t>
            </a: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PingFang TC" charset="-120"/>
                <a:ea typeface="PingFang TC" charset="-120"/>
                <a:cs typeface="PingFang TC" charset="-120"/>
              </a:rPr>
              <a:t>遲交計分</a:t>
            </a:r>
            <a:endParaRPr lang="en-US" altLang="zh-TW" sz="2200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遲交於截止日後七日內，分數以九折計算</a:t>
            </a:r>
            <a:endParaRPr lang="en-US" altLang="zh-TW" sz="1800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遲交於截止日後十四日內，分數以七折計算</a:t>
            </a:r>
            <a:endParaRPr lang="en-US" altLang="zh-TW" sz="1800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遲交於截止日後超過十四日，分數以零分計算</a:t>
            </a:r>
            <a:endParaRPr lang="en-US" altLang="zh-TW" sz="1800" dirty="0">
              <a:latin typeface="PingFang TC" charset="-120"/>
              <a:ea typeface="PingFang TC" charset="-120"/>
              <a:cs typeface="PingFang TC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PingFang TC" charset="-120"/>
                <a:ea typeface="PingFang TC" charset="-120"/>
                <a:cs typeface="PingFang TC" charset="-120"/>
              </a:rPr>
              <a:t>其他問題</a:t>
            </a:r>
            <a:endParaRPr lang="en-US" altLang="zh-TW" sz="2200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1800" dirty="0">
                <a:latin typeface="PingFang TC" charset="-120"/>
                <a:ea typeface="PingFang TC" charset="-120"/>
                <a:cs typeface="PingFang TC" charset="-120"/>
              </a:rPr>
              <a:t>助教信箱：</a:t>
            </a:r>
            <a:r>
              <a:rPr lang="en-US" altLang="zh-TW" sz="1800" dirty="0">
                <a:latin typeface="PingFang TC" charset="-120"/>
                <a:ea typeface="PingFang TC" charset="-120"/>
                <a:cs typeface="PingFang TC" charset="-120"/>
              </a:rPr>
              <a:t>icnta@win.cs.nctu.edu.tw</a:t>
            </a:r>
          </a:p>
          <a:p>
            <a:pPr lvl="1">
              <a:lnSpc>
                <a:spcPct val="150000"/>
              </a:lnSpc>
            </a:pPr>
            <a:endParaRPr lang="en-US" altLang="zh-TW" sz="1800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>
              <a:lnSpc>
                <a:spcPct val="150000"/>
              </a:lnSpc>
            </a:pPr>
            <a:endParaRPr lang="en-US" altLang="zh-TW" sz="180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222EEC-08E1-4DA4-B2E2-8465D7646CF2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8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附錄：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Opennet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/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Mininet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 功能說明</a:t>
            </a:r>
            <a:endParaRPr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76" name="內容版面配置區 2"/>
          <p:cNvSpPr>
            <a:spLocks noGrp="1"/>
          </p:cNvSpPr>
          <p:nvPr>
            <p:ph idx="1"/>
          </p:nvPr>
        </p:nvSpPr>
        <p:spPr>
          <a:xfrm>
            <a:off x="179389" y="836613"/>
            <a:ext cx="8785224" cy="55447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nodes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：列出所有節點（含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hosts,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switches,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routers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）</a:t>
            </a:r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links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：列出網路中的連線關係</a:t>
            </a:r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xterm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：開啟一個新的視窗，用以操作各節點</a:t>
            </a:r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222EEC-08E1-4DA4-B2E2-8465D7646CF2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539552" y="1556792"/>
            <a:ext cx="7848798" cy="4022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opennet&gt;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nodes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539552" y="2780928"/>
            <a:ext cx="7848798" cy="4022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opennet&gt;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links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39552" y="3984282"/>
            <a:ext cx="7848798" cy="4022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opennet&gt;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xterm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h1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h2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h3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h4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>
                    <a:lumMod val="7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#</a:t>
            </a:r>
            <a:r>
              <a:rPr kumimoji="1" lang="zh-TW" altLang="en-US" sz="2000">
                <a:solidFill>
                  <a:schemeClr val="bg1">
                    <a:lumMod val="7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 需要多個 </a:t>
            </a:r>
            <a:r>
              <a:rPr kumimoji="1" lang="en-US" altLang="zh-TW" sz="2000">
                <a:solidFill>
                  <a:schemeClr val="bg1">
                    <a:lumMod val="7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CLI</a:t>
            </a:r>
            <a:r>
              <a:rPr kumimoji="1" lang="zh-TW" altLang="en-US" sz="2000">
                <a:solidFill>
                  <a:schemeClr val="bg1">
                    <a:lumMod val="75000"/>
                  </a:schemeClr>
                </a:solidFill>
                <a:latin typeface="PingFang TC" charset="-120"/>
                <a:ea typeface="PingFang TC" charset="-120"/>
                <a:cs typeface="PingFang TC" charset="-120"/>
              </a:rPr>
              <a:t> 時很好用</a:t>
            </a:r>
            <a:endParaRPr kumimoji="1" lang="en-US" altLang="zh-TW" sz="2000">
              <a:solidFill>
                <a:schemeClr val="bg1">
                  <a:lumMod val="75000"/>
                </a:schemeClr>
              </a:solidFill>
              <a:latin typeface="PingFang TC" charset="-120"/>
              <a:ea typeface="PingFang TC" charset="-120"/>
              <a:cs typeface="PingFang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9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附錄：網路 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trouble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shooting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 工具</a:t>
            </a:r>
            <a:endParaRPr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76" name="內容版面配置區 2"/>
          <p:cNvSpPr>
            <a:spLocks noGrp="1"/>
          </p:cNvSpPr>
          <p:nvPr>
            <p:ph idx="1"/>
          </p:nvPr>
        </p:nvSpPr>
        <p:spPr>
          <a:xfrm>
            <a:off x="179389" y="836613"/>
            <a:ext cx="8785224" cy="55447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tcpdump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：把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interface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收到的封包列出來</a:t>
            </a:r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  <a:p>
            <a:pPr>
              <a:lnSpc>
                <a:spcPct val="150000"/>
              </a:lnSpc>
            </a:pPr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route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：操作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routing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table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與列出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routing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table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的資訊</a:t>
            </a:r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222EEC-08E1-4DA4-B2E2-8465D7646CF2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539552" y="1556792"/>
            <a:ext cx="7848798" cy="16333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tcpdump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-i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&lt;intf_name&gt;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[protocol]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[options]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tcpdump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h2-eth0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h2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tcpdump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h2-eth0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icmp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h2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tcpdump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h2-eth0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icmp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host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192.168.1.1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539552" y="4002881"/>
            <a:ext cx="8064896" cy="956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kumimoji="1" lang="mr-IN" altLang="zh-TW" sz="14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net&gt; h1 route</a:t>
            </a:r>
            <a:endParaRPr kumimoji="1" lang="en-US" altLang="zh-TW" sz="140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mr-IN" altLang="zh-TW" sz="14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Kernel IP routing table</a:t>
            </a:r>
            <a:endParaRPr kumimoji="1" lang="en-US" altLang="zh-TW" sz="140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mr-IN" altLang="zh-TW" sz="14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Destination     Gateway         Genmask         Flags Metric Ref    Use Iface</a:t>
            </a:r>
            <a:endParaRPr kumimoji="1" lang="en-US" altLang="zh-TW" sz="140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mr-IN" altLang="zh-TW" sz="14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192.168.</a:t>
            </a:r>
            <a:r>
              <a:rPr kumimoji="1" lang="en-US" altLang="zh-TW" sz="14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?.?</a:t>
            </a:r>
            <a:r>
              <a:rPr kumimoji="1" lang="mr-IN" altLang="zh-TW" sz="14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*               255.255.255.</a:t>
            </a:r>
            <a:r>
              <a:rPr kumimoji="1" lang="en-US" altLang="zh-TW" sz="14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r>
              <a:rPr kumimoji="1" lang="zh-TW" altLang="en-US" sz="14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mr-IN" altLang="zh-TW" sz="14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U     0      0        0 h1-eth0</a:t>
            </a:r>
            <a:endParaRPr kumimoji="1" lang="en-US" altLang="zh-TW" sz="140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7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Outline</a:t>
            </a:r>
            <a:endParaRPr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實驗目的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實驗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環境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實驗說明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實驗流程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作業要求</a:t>
            </a:r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本課程作業遲交扣分方式</a:t>
            </a:r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Q&amp;A</a:t>
            </a:r>
          </a:p>
          <a:p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附錄：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Opennet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/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Mininet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 功能說明</a:t>
            </a:r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附錄：網路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trouble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shooting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 工具</a:t>
            </a:r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48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實驗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實驗目的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zh-TW" altLang="en-US" dirty="0" err="1" smtClean="0">
                <a:latin typeface="PingFang TC" charset="-120"/>
                <a:ea typeface="PingFang TC" charset="-120"/>
                <a:cs typeface="PingFang TC" charset="-120"/>
              </a:rPr>
              <a:t>學習計算 </a:t>
            </a:r>
            <a:r>
              <a:rPr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netmask</a:t>
            </a:r>
            <a:r>
              <a:rPr lang="zh-TW" altLang="en-US" dirty="0" err="1" smtClean="0">
                <a:latin typeface="PingFang TC" charset="-120"/>
                <a:ea typeface="PingFang TC" charset="-120"/>
                <a:cs typeface="PingFang TC" charset="-120"/>
              </a:rPr>
              <a:t> 與切割子網路</a:t>
            </a:r>
            <a:endParaRPr lang="en-US" altLang="zh-TW" dirty="0" err="1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Opennet</a:t>
            </a:r>
            <a:r>
              <a:rPr lang="zh-TW" altLang="en-US" dirty="0" err="1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/</a:t>
            </a:r>
            <a:r>
              <a:rPr lang="zh-TW" altLang="en-US" dirty="0" err="1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Mininet</a:t>
            </a:r>
            <a:r>
              <a:rPr lang="zh-TW" altLang="en-US" dirty="0" err="1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模擬環境，實作設定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routing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table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觀察 </a:t>
            </a:r>
            <a:r>
              <a:rPr lang="en-US" altLang="zh-TW" dirty="0" err="1" smtClean="0">
                <a:latin typeface="PingFang TC" charset="-120"/>
                <a:ea typeface="PingFang TC" charset="-120"/>
                <a:cs typeface="PingFang TC" charset="-120"/>
              </a:rPr>
              <a:t>TraceRoute</a:t>
            </a:r>
            <a:r>
              <a:rPr lang="zh-TW" altLang="en-US" dirty="0" err="1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運作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9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實驗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環境 </a:t>
            </a:r>
            <a:r>
              <a:rPr lang="mr-IN" altLang="zh-TW" dirty="0">
                <a:latin typeface="PingFang TC" charset="-120"/>
                <a:ea typeface="PingFang TC" charset="-120"/>
                <a:cs typeface="PingFang TC" charset="-120"/>
              </a:rPr>
              <a:t>–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 套件安裝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可使用 </a:t>
            </a:r>
            <a:r>
              <a:rPr lang="en-US" altLang="zh-TW" sz="24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Project</a:t>
            </a:r>
            <a:r>
              <a:rPr lang="zh-TW" altLang="en-US" sz="24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4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3</a:t>
            </a:r>
            <a:r>
              <a:rPr lang="zh-TW" altLang="en-US" sz="24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 環境繼續實驗，或參考以下重新建立環境</a:t>
            </a:r>
            <a:endParaRPr lang="en-US" altLang="zh-TW" sz="2400" dirty="0">
              <a:solidFill>
                <a:srgbClr val="FF3798"/>
              </a:solidFill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zh-TW" altLang="en-US" sz="20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若使用之前的環境，請參考以下步驟安裝 </a:t>
            </a:r>
            <a:r>
              <a:rPr lang="en-US" altLang="zh-TW" sz="2000" dirty="0">
                <a:solidFill>
                  <a:srgbClr val="FF3798"/>
                </a:solidFill>
                <a:latin typeface="PingFang TC" charset="-120"/>
                <a:ea typeface="PingFang TC" charset="-120"/>
                <a:cs typeface="PingFang TC" charset="-120"/>
              </a:rPr>
              <a:t>traceroute</a:t>
            </a:r>
          </a:p>
          <a:p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作業系統：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Ubuntu 14.04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或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Ubuntu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16.04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zh-TW" altLang="en-US" sz="2000" dirty="0">
                <a:latin typeface="PingFang TC" charset="-120"/>
                <a:ea typeface="PingFang TC" charset="-120"/>
                <a:cs typeface="PingFang TC" charset="-120"/>
              </a:rPr>
              <a:t>其他 </a:t>
            </a:r>
            <a:r>
              <a:rPr lang="en-US" altLang="zh-TW" sz="2000" dirty="0">
                <a:latin typeface="PingFang TC" charset="-120"/>
                <a:ea typeface="PingFang TC" charset="-120"/>
                <a:cs typeface="PingFang TC" charset="-120"/>
              </a:rPr>
              <a:t>mininet</a:t>
            </a:r>
            <a:r>
              <a:rPr lang="zh-TW" altLang="en-US" sz="2000" dirty="0">
                <a:latin typeface="PingFang TC" charset="-120"/>
                <a:ea typeface="PingFang TC" charset="-120"/>
                <a:cs typeface="PingFang TC" charset="-120"/>
              </a:rPr>
              <a:t> 支援的作業系統亦可，但發生問題自己解決</a:t>
            </a:r>
            <a:endParaRPr lang="en-US" altLang="zh-TW" sz="2000" dirty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zh-TW" altLang="en-US" sz="2400" dirty="0" smtClean="0">
                <a:latin typeface="PingFang TC" charset="-120"/>
                <a:ea typeface="PingFang TC" charset="-120"/>
                <a:cs typeface="PingFang TC" charset="-120"/>
              </a:rPr>
              <a:t>需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先</a:t>
            </a:r>
            <a:r>
              <a:rPr lang="zh-TW" altLang="en-US" sz="2400" dirty="0" smtClean="0">
                <a:latin typeface="PingFang TC" charset="-120"/>
                <a:ea typeface="PingFang TC" charset="-120"/>
                <a:cs typeface="PingFang TC" charset="-120"/>
              </a:rPr>
              <a:t>自行安裝 </a:t>
            </a:r>
            <a:r>
              <a:rPr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git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,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400" dirty="0" err="1" smtClean="0">
                <a:latin typeface="PingFang TC" charset="-120"/>
                <a:ea typeface="PingFang TC" charset="-120"/>
                <a:cs typeface="PingFang TC" charset="-120"/>
              </a:rPr>
              <a:t>wireshark</a:t>
            </a:r>
            <a:r>
              <a:rPr lang="zh-TW" altLang="en-US" sz="2400" dirty="0" smtClean="0">
                <a:latin typeface="PingFang TC" charset="-120"/>
                <a:ea typeface="PingFang TC" charset="-120"/>
                <a:cs typeface="PingFang TC" charset="-120"/>
              </a:rPr>
              <a:t>、</a:t>
            </a:r>
            <a:r>
              <a:rPr lang="en-US" altLang="zh-TW" sz="2400" dirty="0" err="1" smtClean="0">
                <a:latin typeface="PingFang TC" charset="-120"/>
                <a:ea typeface="PingFang TC" charset="-120"/>
                <a:cs typeface="PingFang TC" charset="-120"/>
              </a:rPr>
              <a:t>traceroute</a:t>
            </a:r>
          </a:p>
          <a:p>
            <a:pPr lvl="1"/>
            <a:r>
              <a:rPr lang="zh-TW" altLang="en-US" sz="2000" dirty="0" smtClean="0">
                <a:latin typeface="PingFang TC" charset="-120"/>
                <a:ea typeface="PingFang TC" charset="-120"/>
                <a:cs typeface="PingFang TC" charset="-120"/>
              </a:rPr>
              <a:t>也可以使用之前實驗留下來的環境</a:t>
            </a:r>
            <a:endParaRPr lang="en-US" altLang="zh-TW" sz="2000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zh-TW" altLang="en-US" sz="2400" dirty="0" smtClean="0">
                <a:latin typeface="PingFang TC" charset="-120"/>
                <a:ea typeface="PingFang TC" charset="-120"/>
                <a:cs typeface="PingFang TC" charset="-120"/>
              </a:rPr>
              <a:t>安裝 </a:t>
            </a:r>
            <a:r>
              <a:rPr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git,</a:t>
            </a:r>
            <a:r>
              <a:rPr lang="zh-TW" altLang="en-US" sz="2400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wireshark,</a:t>
            </a:r>
            <a:r>
              <a:rPr lang="zh-TW" altLang="en-US" sz="2400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traceroute</a:t>
            </a:r>
          </a:p>
          <a:p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zh-TW" altLang="en-US" sz="2400" dirty="0" smtClean="0">
                <a:latin typeface="PingFang TC" charset="-120"/>
                <a:ea typeface="PingFang TC" charset="-120"/>
                <a:cs typeface="PingFang TC" charset="-120"/>
              </a:rPr>
              <a:t>安裝 </a:t>
            </a:r>
            <a:r>
              <a:rPr lang="en-US" altLang="zh-TW" sz="2400" dirty="0" smtClean="0">
                <a:latin typeface="PingFang TC" charset="-120"/>
                <a:ea typeface="PingFang TC" charset="-120"/>
                <a:cs typeface="PingFang TC" charset="-120"/>
              </a:rPr>
              <a:t>mininet</a:t>
            </a:r>
          </a:p>
        </p:txBody>
      </p:sp>
      <p:sp>
        <p:nvSpPr>
          <p:cNvPr id="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617243" y="4653136"/>
            <a:ext cx="7848798" cy="10178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clone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  <a:hlinkClick r:id="rId3"/>
              </a:rPr>
              <a:t>https://github.com/mininet/mininet</a:t>
            </a:r>
            <a:endParaRPr kumimoji="1" lang="en-US" altLang="zh-TW" sz="200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cd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mininet;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checkout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2.2.1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./util/install.sh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17243" y="3700305"/>
            <a:ext cx="7848798" cy="4022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sudo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apt-get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install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wireshark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traceroute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-y</a:t>
            </a:r>
          </a:p>
        </p:txBody>
      </p:sp>
    </p:spTree>
    <p:extLst>
      <p:ext uri="{BB962C8B-B14F-4D97-AF65-F5344CB8AC3E}">
        <p14:creationId xmlns:p14="http://schemas.microsoft.com/office/powerpoint/2010/main" val="28652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實驗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環境 </a:t>
            </a:r>
            <a:r>
              <a:rPr lang="mr-IN" altLang="zh-TW" dirty="0">
                <a:latin typeface="PingFang TC" charset="-120"/>
                <a:ea typeface="PingFang TC" charset="-120"/>
                <a:cs typeface="PingFang TC" charset="-120"/>
              </a:rPr>
              <a:t>–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 實驗所需程式碼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取得方式</a:t>
            </a:r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至 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e3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 平臺下載</a:t>
            </a:r>
            <a:endParaRPr lang="en-US" altLang="zh-TW" dirty="0" smtClean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從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gist.github.com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 下載</a:t>
            </a:r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執行方式</a:t>
            </a:r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pPr lvl="1"/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762208" y="2354999"/>
            <a:ext cx="7848798" cy="13256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curl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  <a:hlinkClick r:id="rId3"/>
              </a:rPr>
              <a:t>https://gist.githubusercontent.com/aweimeow/859ccf39076065ae58b75c5d2346fed2/raw/2fdc90e8994948efb44a6d3327d4750968698109/topology.py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-o topo.py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55650" y="4581128"/>
            <a:ext cx="7848798" cy="4022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sudo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topo.py</a:t>
            </a:r>
          </a:p>
        </p:txBody>
      </p:sp>
    </p:spTree>
    <p:extLst>
      <p:ext uri="{BB962C8B-B14F-4D97-AF65-F5344CB8AC3E}">
        <p14:creationId xmlns:p14="http://schemas.microsoft.com/office/powerpoint/2010/main" val="18850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實驗說明 </a:t>
            </a:r>
            <a:r>
              <a:rPr lang="mr-IN" altLang="zh-TW" dirty="0" smtClean="0">
                <a:latin typeface="PingFang TC" charset="-120"/>
                <a:ea typeface="PingFang TC" charset="-120"/>
                <a:cs typeface="PingFang TC" charset="-120"/>
              </a:rPr>
              <a:t>–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 實驗拓樸</a:t>
            </a:r>
            <a:endParaRPr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pic>
        <p:nvPicPr>
          <p:cNvPr id="8" name="Picture 6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641" y="1318622"/>
            <a:ext cx="891099" cy="4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ecoffey\AppData\Local\Temp\Rar$DRa0.583\Cisco Icons November\30067_Device_router_3057\Png_256\30067_Device_router_3057_unknown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87" y="1268760"/>
            <a:ext cx="89109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ecoffey\AppData\Local\Temp\Rar$DRa0.583\Cisco Icons November\30067_Device_router_3057\Png_256\30067_Device_router_3057_unknown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294" y="1268760"/>
            <a:ext cx="89109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294" y="2453815"/>
            <a:ext cx="891099" cy="4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766" y="2453815"/>
            <a:ext cx="891099" cy="4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ecoffey\AppData\Local\Temp\Rar$DRa0.583\Cisco Icons November\30067_Device_router_3057\Png_256\30067_Device_router_3057_unknown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42" y="3645024"/>
            <a:ext cx="89109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:\Users\ecoffey\AppData\Local\Temp\Rar$DRa0.583\Cisco Icons November\30067_Device_router_3057\Png_256\30067_Device_router_3057_unknown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766" y="3645024"/>
            <a:ext cx="89109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766" y="4724200"/>
            <a:ext cx="891099" cy="4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ecoffey\AppData\Local\Temp\Rar$DRa0.200\Cisco Icons November\30080_Device_switch_3062\Png_256\30080_Device_switch_3062_unknown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42" y="4724200"/>
            <a:ext cx="891099" cy="4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C:\Users\ecoffey\AppData\Local\Temp\Rar$DRa1.653\30059_Device_laptop_3145_default_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34" y="5642852"/>
            <a:ext cx="886438" cy="88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C:\Users\ecoffey\AppData\Local\Temp\Rar$DRa1.653\30059_Device_laptop_3145_default_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877" y="5642852"/>
            <a:ext cx="886438" cy="88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C:\Users\ecoffey\AppData\Local\Temp\Rar$DRa1.653\30059_Device_laptop_3145_default_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46" y="5642852"/>
            <a:ext cx="886438" cy="88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C:\Users\ecoffey\AppData\Local\Temp\Rar$DRa1.653\30059_Device_laptop_3145_default_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638187"/>
            <a:ext cx="886438" cy="88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C:\Users\ecoffey\AppData\Local\Temp\Rar$DRa1.653\30059_Device_laptop_3145_default_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638187"/>
            <a:ext cx="886438" cy="88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C:\Users\ecoffey\AppData\Local\Temp\Rar$DRa1.653\30059_Device_laptop_3145_default_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224" y="5633522"/>
            <a:ext cx="886438" cy="88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線接點 30"/>
          <p:cNvCxnSpPr>
            <a:stCxn id="10" idx="3"/>
            <a:endCxn id="8" idx="1"/>
          </p:cNvCxnSpPr>
          <p:nvPr/>
        </p:nvCxnSpPr>
        <p:spPr bwMode="auto">
          <a:xfrm>
            <a:off x="4490086" y="1520788"/>
            <a:ext cx="78855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3" name="直線接點 32"/>
          <p:cNvCxnSpPr/>
          <p:nvPr/>
        </p:nvCxnSpPr>
        <p:spPr bwMode="auto">
          <a:xfrm>
            <a:off x="6169739" y="1520787"/>
            <a:ext cx="78855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直線接點 34"/>
          <p:cNvCxnSpPr>
            <a:stCxn id="10" idx="2"/>
            <a:endCxn id="13" idx="0"/>
          </p:cNvCxnSpPr>
          <p:nvPr/>
        </p:nvCxnSpPr>
        <p:spPr bwMode="auto">
          <a:xfrm flipH="1">
            <a:off x="4038316" y="1772816"/>
            <a:ext cx="6221" cy="6809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7" name="直線接點 36"/>
          <p:cNvCxnSpPr>
            <a:stCxn id="11" idx="2"/>
            <a:endCxn id="12" idx="0"/>
          </p:cNvCxnSpPr>
          <p:nvPr/>
        </p:nvCxnSpPr>
        <p:spPr bwMode="auto">
          <a:xfrm>
            <a:off x="7403844" y="1772816"/>
            <a:ext cx="0" cy="6809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9" name="直線接點 38"/>
          <p:cNvCxnSpPr>
            <a:stCxn id="13" idx="2"/>
            <a:endCxn id="20" idx="0"/>
          </p:cNvCxnSpPr>
          <p:nvPr/>
        </p:nvCxnSpPr>
        <p:spPr bwMode="auto">
          <a:xfrm>
            <a:off x="4038316" y="2858146"/>
            <a:ext cx="0" cy="78687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1" name="肘形接點 40"/>
          <p:cNvCxnSpPr>
            <a:stCxn id="13" idx="2"/>
            <a:endCxn id="19" idx="0"/>
          </p:cNvCxnSpPr>
          <p:nvPr/>
        </p:nvCxnSpPr>
        <p:spPr bwMode="auto">
          <a:xfrm rot="5400000">
            <a:off x="2522465" y="2129173"/>
            <a:ext cx="786878" cy="2244824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3" name="直線接點 42"/>
          <p:cNvCxnSpPr>
            <a:stCxn id="19" idx="2"/>
            <a:endCxn id="22" idx="0"/>
          </p:cNvCxnSpPr>
          <p:nvPr/>
        </p:nvCxnSpPr>
        <p:spPr bwMode="auto">
          <a:xfrm>
            <a:off x="1793492" y="4149080"/>
            <a:ext cx="0" cy="5751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5" name="直線接點 44"/>
          <p:cNvCxnSpPr>
            <a:stCxn id="20" idx="2"/>
            <a:endCxn id="21" idx="0"/>
          </p:cNvCxnSpPr>
          <p:nvPr/>
        </p:nvCxnSpPr>
        <p:spPr bwMode="auto">
          <a:xfrm>
            <a:off x="4038316" y="4149080"/>
            <a:ext cx="0" cy="5751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7" name="肘形接點 46"/>
          <p:cNvCxnSpPr>
            <a:stCxn id="12" idx="2"/>
            <a:endCxn id="27" idx="0"/>
          </p:cNvCxnSpPr>
          <p:nvPr/>
        </p:nvCxnSpPr>
        <p:spPr bwMode="auto">
          <a:xfrm rot="5400000">
            <a:off x="5755616" y="3989958"/>
            <a:ext cx="2780041" cy="516417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9" name="肘形接點 48"/>
          <p:cNvCxnSpPr>
            <a:stCxn id="12" idx="2"/>
            <a:endCxn id="28" idx="0"/>
          </p:cNvCxnSpPr>
          <p:nvPr/>
        </p:nvCxnSpPr>
        <p:spPr bwMode="auto">
          <a:xfrm rot="16200000" flipH="1">
            <a:off x="6313955" y="3948034"/>
            <a:ext cx="2775376" cy="595599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1" name="肘形接點 50"/>
          <p:cNvCxnSpPr>
            <a:stCxn id="22" idx="2"/>
            <a:endCxn id="23" idx="0"/>
          </p:cNvCxnSpPr>
          <p:nvPr/>
        </p:nvCxnSpPr>
        <p:spPr bwMode="auto">
          <a:xfrm rot="5400000">
            <a:off x="1227813" y="5077172"/>
            <a:ext cx="514321" cy="617039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3" name="肘形接點 52"/>
          <p:cNvCxnSpPr>
            <a:stCxn id="22" idx="2"/>
            <a:endCxn id="25" idx="0"/>
          </p:cNvCxnSpPr>
          <p:nvPr/>
        </p:nvCxnSpPr>
        <p:spPr bwMode="auto">
          <a:xfrm rot="16200000" flipH="1">
            <a:off x="1731868" y="5190154"/>
            <a:ext cx="514321" cy="391073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5" name="肘形接點 54"/>
          <p:cNvCxnSpPr>
            <a:stCxn id="21" idx="2"/>
            <a:endCxn id="24" idx="0"/>
          </p:cNvCxnSpPr>
          <p:nvPr/>
        </p:nvCxnSpPr>
        <p:spPr bwMode="auto">
          <a:xfrm rot="5400000">
            <a:off x="3559546" y="5164081"/>
            <a:ext cx="514321" cy="443220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57" name="肘形接點 56"/>
          <p:cNvCxnSpPr>
            <a:stCxn id="21" idx="2"/>
            <a:endCxn id="26" idx="0"/>
          </p:cNvCxnSpPr>
          <p:nvPr/>
        </p:nvCxnSpPr>
        <p:spPr bwMode="auto">
          <a:xfrm rot="16200000" flipH="1">
            <a:off x="4091919" y="5074927"/>
            <a:ext cx="509656" cy="616863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8" name="文字方塊 57"/>
          <p:cNvSpPr txBox="1"/>
          <p:nvPr/>
        </p:nvSpPr>
        <p:spPr>
          <a:xfrm>
            <a:off x="4279904" y="980728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/>
              <a:t>eth0:</a:t>
            </a:r>
            <a:r>
              <a:rPr kumimoji="1" lang="zh-TW" altLang="en-US" sz="1400"/>
              <a:t> </a:t>
            </a:r>
            <a:r>
              <a:rPr kumimoji="1" lang="en-US" altLang="zh-TW" sz="1400"/>
              <a:t>10.0.0.1/24</a:t>
            </a:r>
            <a:endParaRPr kumimoji="1" lang="zh-TW" altLang="en-US" sz="1400"/>
          </a:p>
        </p:txBody>
      </p:sp>
      <p:sp>
        <p:nvSpPr>
          <p:cNvPr id="59" name="文字方塊 58"/>
          <p:cNvSpPr txBox="1"/>
          <p:nvPr/>
        </p:nvSpPr>
        <p:spPr>
          <a:xfrm>
            <a:off x="6071941" y="980728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/>
              <a:t>eth0:</a:t>
            </a:r>
            <a:r>
              <a:rPr kumimoji="1" lang="zh-TW" altLang="en-US" sz="1400"/>
              <a:t> </a:t>
            </a:r>
            <a:r>
              <a:rPr kumimoji="1" lang="en-US" altLang="zh-TW" sz="1400"/>
              <a:t>10.0.0.2/24</a:t>
            </a:r>
            <a:endParaRPr kumimoji="1" lang="zh-TW" altLang="en-US" sz="1400"/>
          </a:p>
        </p:txBody>
      </p:sp>
      <p:sp>
        <p:nvSpPr>
          <p:cNvPr id="60" name="文字方塊 59"/>
          <p:cNvSpPr txBox="1"/>
          <p:nvPr/>
        </p:nvSpPr>
        <p:spPr>
          <a:xfrm>
            <a:off x="7308304" y="1772816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/>
              <a:t>eth1:</a:t>
            </a:r>
            <a:r>
              <a:rPr kumimoji="1" lang="zh-TW" altLang="en-US" sz="1400"/>
              <a:t> </a:t>
            </a:r>
            <a:r>
              <a:rPr kumimoji="1" lang="en-US" altLang="zh-TW" sz="1400"/>
              <a:t>192.168.2.</a:t>
            </a:r>
            <a:r>
              <a:rPr kumimoji="1" lang="en-US" altLang="zh-TW" sz="1400" b="1">
                <a:solidFill>
                  <a:srgbClr val="FF0000"/>
                </a:solidFill>
              </a:rPr>
              <a:t>?</a:t>
            </a:r>
            <a:r>
              <a:rPr kumimoji="1" lang="en-US" altLang="zh-TW" sz="1400"/>
              <a:t>/24</a:t>
            </a:r>
            <a:endParaRPr kumimoji="1" lang="zh-TW" altLang="en-US" sz="1400"/>
          </a:p>
        </p:txBody>
      </p:sp>
      <p:sp>
        <p:nvSpPr>
          <p:cNvPr id="61" name="文字方塊 60"/>
          <p:cNvSpPr txBox="1"/>
          <p:nvPr/>
        </p:nvSpPr>
        <p:spPr>
          <a:xfrm>
            <a:off x="2483768" y="1785605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/>
              <a:t>eth1:</a:t>
            </a:r>
            <a:r>
              <a:rPr kumimoji="1" lang="zh-TW" altLang="en-US" sz="1400"/>
              <a:t> </a:t>
            </a:r>
            <a:r>
              <a:rPr kumimoji="1" lang="en-US" altLang="zh-TW" sz="1400"/>
              <a:t>10.0.1.1/24</a:t>
            </a:r>
            <a:endParaRPr kumimoji="1" lang="zh-TW" altLang="en-US" sz="1400"/>
          </a:p>
        </p:txBody>
      </p:sp>
      <p:sp>
        <p:nvSpPr>
          <p:cNvPr id="62" name="文字方塊 61"/>
          <p:cNvSpPr txBox="1"/>
          <p:nvPr/>
        </p:nvSpPr>
        <p:spPr>
          <a:xfrm>
            <a:off x="251520" y="3288970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/>
              <a:t>eth0:</a:t>
            </a:r>
            <a:r>
              <a:rPr kumimoji="1" lang="zh-TW" altLang="en-US" sz="1400"/>
              <a:t> </a:t>
            </a:r>
            <a:r>
              <a:rPr kumimoji="1" lang="en-US" altLang="zh-TW" sz="1400"/>
              <a:t>10.0.1.2/24</a:t>
            </a:r>
            <a:endParaRPr kumimoji="1" lang="zh-TW" altLang="en-US" sz="1400"/>
          </a:p>
        </p:txBody>
      </p:sp>
      <p:sp>
        <p:nvSpPr>
          <p:cNvPr id="63" name="文字方塊 62"/>
          <p:cNvSpPr txBox="1"/>
          <p:nvPr/>
        </p:nvSpPr>
        <p:spPr>
          <a:xfrm>
            <a:off x="4045286" y="3288970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/>
              <a:t>eth0:</a:t>
            </a:r>
            <a:r>
              <a:rPr kumimoji="1" lang="zh-TW" altLang="en-US" sz="1400"/>
              <a:t> </a:t>
            </a:r>
            <a:r>
              <a:rPr kumimoji="1" lang="en-US" altLang="zh-TW" sz="1400"/>
              <a:t>10.0.1.3/24</a:t>
            </a:r>
            <a:endParaRPr kumimoji="1" lang="zh-TW" altLang="en-US" sz="1400"/>
          </a:p>
        </p:txBody>
      </p:sp>
      <p:sp>
        <p:nvSpPr>
          <p:cNvPr id="64" name="文字方塊 63"/>
          <p:cNvSpPr txBox="1"/>
          <p:nvPr/>
        </p:nvSpPr>
        <p:spPr>
          <a:xfrm>
            <a:off x="-36512" y="4164395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/>
              <a:t>eth1:</a:t>
            </a:r>
            <a:r>
              <a:rPr kumimoji="1" lang="zh-TW" altLang="en-US" sz="1400"/>
              <a:t> </a:t>
            </a:r>
            <a:r>
              <a:rPr kumimoji="1" lang="en-US" altLang="zh-TW" sz="1400"/>
              <a:t>192.168.1.</a:t>
            </a:r>
            <a:r>
              <a:rPr kumimoji="1" lang="en-US" altLang="zh-TW" sz="1400" b="1">
                <a:solidFill>
                  <a:srgbClr val="FF0000"/>
                </a:solidFill>
              </a:rPr>
              <a:t>?</a:t>
            </a:r>
            <a:r>
              <a:rPr kumimoji="1" lang="en-US" altLang="zh-TW" sz="1400"/>
              <a:t>/26</a:t>
            </a:r>
            <a:endParaRPr kumimoji="1" lang="zh-TW" altLang="en-US" sz="1400"/>
          </a:p>
        </p:txBody>
      </p:sp>
      <p:sp>
        <p:nvSpPr>
          <p:cNvPr id="65" name="文字方塊 64"/>
          <p:cNvSpPr txBox="1"/>
          <p:nvPr/>
        </p:nvSpPr>
        <p:spPr>
          <a:xfrm>
            <a:off x="3825188" y="1433636"/>
            <a:ext cx="458780" cy="400110"/>
          </a:xfrm>
          <a:prstGeom prst="rect">
            <a:avLst/>
          </a:prstGeom>
          <a:noFill/>
          <a:effectLst>
            <a:outerShdw blurRad="12700" dist="381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TW" sz="2000" b="1">
                <a:solidFill>
                  <a:schemeClr val="bg1"/>
                </a:solidFill>
              </a:rPr>
              <a:t>r1</a:t>
            </a:r>
            <a:endParaRPr kumimoji="1" lang="zh-TW" altLang="en-US" sz="2000" b="1">
              <a:solidFill>
                <a:schemeClr val="bg1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7164288" y="1433636"/>
            <a:ext cx="458780" cy="400110"/>
          </a:xfrm>
          <a:prstGeom prst="rect">
            <a:avLst/>
          </a:prstGeom>
          <a:noFill/>
          <a:effectLst>
            <a:outerShdw blurRad="12700" dist="381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TW" sz="2000" b="1">
                <a:solidFill>
                  <a:schemeClr val="bg1"/>
                </a:solidFill>
              </a:rPr>
              <a:t>r2</a:t>
            </a:r>
            <a:endParaRPr kumimoji="1" lang="zh-TW" altLang="en-US" sz="2000" b="1">
              <a:solidFill>
                <a:schemeClr val="bg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547664" y="3820978"/>
            <a:ext cx="458780" cy="400110"/>
          </a:xfrm>
          <a:prstGeom prst="rect">
            <a:avLst/>
          </a:prstGeom>
          <a:noFill/>
          <a:effectLst>
            <a:outerShdw blurRad="12700" dist="381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TW" sz="2000" b="1">
                <a:solidFill>
                  <a:schemeClr val="bg1"/>
                </a:solidFill>
              </a:rPr>
              <a:t>r3</a:t>
            </a:r>
            <a:endParaRPr kumimoji="1" lang="zh-TW" altLang="en-US" sz="2000" b="1">
              <a:solidFill>
                <a:schemeClr val="bg1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825188" y="3806797"/>
            <a:ext cx="458780" cy="400110"/>
          </a:xfrm>
          <a:prstGeom prst="rect">
            <a:avLst/>
          </a:prstGeom>
          <a:noFill/>
          <a:effectLst>
            <a:outerShdw blurRad="12700" dist="381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TW" sz="2000" b="1">
                <a:solidFill>
                  <a:schemeClr val="bg1"/>
                </a:solidFill>
              </a:rPr>
              <a:t>r4</a:t>
            </a:r>
            <a:endParaRPr kumimoji="1" lang="zh-TW" altLang="en-US" sz="2000" b="1">
              <a:solidFill>
                <a:schemeClr val="bg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508104" y="1412776"/>
            <a:ext cx="479618" cy="400110"/>
          </a:xfrm>
          <a:prstGeom prst="rect">
            <a:avLst/>
          </a:prstGeom>
          <a:noFill/>
          <a:effectLst>
            <a:outerShdw blurRad="12700" dist="381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TW" sz="2000" b="1">
                <a:solidFill>
                  <a:schemeClr val="bg1"/>
                </a:solidFill>
              </a:rPr>
              <a:t>s1</a:t>
            </a:r>
            <a:endParaRPr kumimoji="1" lang="zh-TW" altLang="en-US" sz="2000" b="1">
              <a:solidFill>
                <a:schemeClr val="bg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804350" y="2524834"/>
            <a:ext cx="479618" cy="400110"/>
          </a:xfrm>
          <a:prstGeom prst="rect">
            <a:avLst/>
          </a:prstGeom>
          <a:noFill/>
          <a:effectLst>
            <a:outerShdw blurRad="12700" dist="381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TW" sz="2000" b="1">
                <a:solidFill>
                  <a:schemeClr val="bg1"/>
                </a:solidFill>
              </a:rPr>
              <a:t>s2</a:t>
            </a:r>
            <a:endParaRPr kumimoji="1" lang="zh-TW" altLang="en-US" sz="2000" b="1">
              <a:solidFill>
                <a:schemeClr val="bg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572102" y="4797152"/>
            <a:ext cx="479618" cy="400110"/>
          </a:xfrm>
          <a:prstGeom prst="rect">
            <a:avLst/>
          </a:prstGeom>
          <a:noFill/>
          <a:effectLst>
            <a:outerShdw blurRad="12700" dist="381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TW" sz="2000" b="1">
                <a:solidFill>
                  <a:schemeClr val="bg1"/>
                </a:solidFill>
              </a:rPr>
              <a:t>s3</a:t>
            </a:r>
            <a:endParaRPr kumimoji="1" lang="zh-TW" altLang="en-US" sz="2000" b="1">
              <a:solidFill>
                <a:schemeClr val="bg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159304" y="2525261"/>
            <a:ext cx="479618" cy="400110"/>
          </a:xfrm>
          <a:prstGeom prst="rect">
            <a:avLst/>
          </a:prstGeom>
          <a:noFill/>
          <a:effectLst>
            <a:outerShdw blurRad="12700" dist="381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TW" sz="2000" b="1">
                <a:solidFill>
                  <a:schemeClr val="bg1"/>
                </a:solidFill>
              </a:rPr>
              <a:t>s5</a:t>
            </a:r>
            <a:endParaRPr kumimoji="1" lang="zh-TW" altLang="en-US" sz="2000" b="1">
              <a:solidFill>
                <a:schemeClr val="bg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804350" y="4797152"/>
            <a:ext cx="479618" cy="400110"/>
          </a:xfrm>
          <a:prstGeom prst="rect">
            <a:avLst/>
          </a:prstGeom>
          <a:noFill/>
          <a:effectLst>
            <a:outerShdw blurRad="12700" dist="381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TW" sz="2000" b="1">
                <a:solidFill>
                  <a:schemeClr val="bg1"/>
                </a:solidFill>
              </a:rPr>
              <a:t>s4</a:t>
            </a:r>
            <a:endParaRPr kumimoji="1" lang="zh-TW" altLang="en-US" sz="2000" b="1">
              <a:solidFill>
                <a:schemeClr val="bg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921415" y="5771752"/>
            <a:ext cx="543739" cy="400110"/>
          </a:xfrm>
          <a:prstGeom prst="rect">
            <a:avLst/>
          </a:prstGeom>
          <a:noFill/>
          <a:effectLst>
            <a:outerShdw blurRad="12700" dist="381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TW" sz="2000" b="1">
                <a:solidFill>
                  <a:schemeClr val="bg1"/>
                </a:solidFill>
              </a:rPr>
              <a:t>H1</a:t>
            </a:r>
            <a:endParaRPr kumimoji="1" lang="zh-TW" altLang="en-US" sz="2000" b="1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1924965" y="5777731"/>
            <a:ext cx="543739" cy="400110"/>
          </a:xfrm>
          <a:prstGeom prst="rect">
            <a:avLst/>
          </a:prstGeom>
          <a:noFill/>
          <a:effectLst>
            <a:outerShdw blurRad="12700" dist="381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TW" sz="2000" b="1">
                <a:solidFill>
                  <a:schemeClr val="bg1"/>
                </a:solidFill>
              </a:rPr>
              <a:t>H2</a:t>
            </a:r>
            <a:endParaRPr kumimoji="1" lang="zh-TW" altLang="en-US" sz="2000" b="1">
              <a:solidFill>
                <a:schemeClr val="bg1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3335496" y="5771752"/>
            <a:ext cx="543739" cy="400110"/>
          </a:xfrm>
          <a:prstGeom prst="rect">
            <a:avLst/>
          </a:prstGeom>
          <a:noFill/>
          <a:effectLst>
            <a:outerShdw blurRad="12700" dist="381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TW" sz="2000" b="1">
                <a:solidFill>
                  <a:schemeClr val="bg1"/>
                </a:solidFill>
              </a:rPr>
              <a:t>H3</a:t>
            </a:r>
            <a:endParaRPr kumimoji="1" lang="zh-TW" altLang="en-US" sz="2000" b="1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402971" y="5769885"/>
            <a:ext cx="543739" cy="400110"/>
          </a:xfrm>
          <a:prstGeom prst="rect">
            <a:avLst/>
          </a:prstGeom>
          <a:noFill/>
          <a:effectLst>
            <a:outerShdw blurRad="12700" dist="381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TW" sz="2000" b="1">
                <a:solidFill>
                  <a:schemeClr val="bg1"/>
                </a:solidFill>
              </a:rPr>
              <a:t>H4</a:t>
            </a:r>
            <a:endParaRPr kumimoji="1" lang="zh-TW" altLang="en-US" sz="2000" b="1">
              <a:solidFill>
                <a:schemeClr val="bg1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612388" y="5751090"/>
            <a:ext cx="543739" cy="400110"/>
          </a:xfrm>
          <a:prstGeom prst="rect">
            <a:avLst/>
          </a:prstGeom>
          <a:noFill/>
          <a:effectLst>
            <a:outerShdw blurRad="12700" dist="381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TW" sz="2000" b="1">
                <a:solidFill>
                  <a:schemeClr val="bg1"/>
                </a:solidFill>
              </a:rPr>
              <a:t>H5</a:t>
            </a:r>
            <a:endParaRPr kumimoji="1" lang="zh-TW" altLang="en-US" sz="2000" b="1">
              <a:solidFill>
                <a:schemeClr val="bg1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7718116" y="5751090"/>
            <a:ext cx="543739" cy="400110"/>
          </a:xfrm>
          <a:prstGeom prst="rect">
            <a:avLst/>
          </a:prstGeom>
          <a:noFill/>
          <a:effectLst>
            <a:outerShdw blurRad="12700" dist="381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TW" sz="2000" b="1">
                <a:solidFill>
                  <a:schemeClr val="bg1"/>
                </a:solidFill>
              </a:rPr>
              <a:t>H6</a:t>
            </a:r>
            <a:endParaRPr kumimoji="1" lang="zh-TW" altLang="en-US" sz="2000" b="1">
              <a:solidFill>
                <a:schemeClr val="bg1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008283" y="4196130"/>
            <a:ext cx="1869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/>
              <a:t>eth1:</a:t>
            </a:r>
            <a:r>
              <a:rPr kumimoji="1" lang="zh-TW" altLang="en-US" sz="1400"/>
              <a:t> </a:t>
            </a:r>
            <a:r>
              <a:rPr kumimoji="1" lang="en-US" altLang="zh-TW" sz="1400"/>
              <a:t>192.168.1.</a:t>
            </a:r>
            <a:r>
              <a:rPr kumimoji="1" lang="en-US" altLang="zh-TW" sz="1400" b="1">
                <a:solidFill>
                  <a:srgbClr val="FF0000"/>
                </a:solidFill>
              </a:rPr>
              <a:t>?</a:t>
            </a:r>
            <a:r>
              <a:rPr kumimoji="1" lang="en-US" altLang="zh-TW" sz="1400"/>
              <a:t>/26</a:t>
            </a:r>
            <a:endParaRPr kumimoji="1" lang="zh-TW" altLang="en-US" sz="1400"/>
          </a:p>
        </p:txBody>
      </p:sp>
      <p:sp>
        <p:nvSpPr>
          <p:cNvPr id="82" name="文字方塊 81"/>
          <p:cNvSpPr txBox="1"/>
          <p:nvPr/>
        </p:nvSpPr>
        <p:spPr>
          <a:xfrm>
            <a:off x="35496" y="6505599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/>
              <a:t>192.168.1.1/26</a:t>
            </a:r>
            <a:endParaRPr kumimoji="1" lang="zh-TW" altLang="en-US" sz="1400"/>
          </a:p>
        </p:txBody>
      </p:sp>
      <p:sp>
        <p:nvSpPr>
          <p:cNvPr id="83" name="文字方塊 82"/>
          <p:cNvSpPr txBox="1"/>
          <p:nvPr/>
        </p:nvSpPr>
        <p:spPr>
          <a:xfrm>
            <a:off x="1475656" y="6505599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/>
              <a:t>192.168.1.2/26</a:t>
            </a:r>
            <a:endParaRPr kumimoji="1" lang="zh-TW" altLang="en-US" sz="1400"/>
          </a:p>
        </p:txBody>
      </p:sp>
      <p:sp>
        <p:nvSpPr>
          <p:cNvPr id="84" name="文字方塊 83"/>
          <p:cNvSpPr txBox="1"/>
          <p:nvPr/>
        </p:nvSpPr>
        <p:spPr>
          <a:xfrm>
            <a:off x="2884970" y="6505599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/>
              <a:t>192.168.1.65/26</a:t>
            </a:r>
            <a:endParaRPr kumimoji="1" lang="zh-TW" altLang="en-US" sz="1400"/>
          </a:p>
        </p:txBody>
      </p:sp>
      <p:sp>
        <p:nvSpPr>
          <p:cNvPr id="85" name="文字方塊 84"/>
          <p:cNvSpPr txBox="1"/>
          <p:nvPr/>
        </p:nvSpPr>
        <p:spPr>
          <a:xfrm>
            <a:off x="4362994" y="6500934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/>
              <a:t>192.168.1.66/26</a:t>
            </a:r>
            <a:endParaRPr kumimoji="1" lang="zh-TW" altLang="en-US" sz="1400"/>
          </a:p>
        </p:txBody>
      </p:sp>
      <p:sp>
        <p:nvSpPr>
          <p:cNvPr id="86" name="文字方塊 85"/>
          <p:cNvSpPr txBox="1"/>
          <p:nvPr/>
        </p:nvSpPr>
        <p:spPr>
          <a:xfrm>
            <a:off x="6024149" y="6500933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/>
              <a:t>192.168.2.1/24</a:t>
            </a:r>
            <a:endParaRPr kumimoji="1" lang="zh-TW" altLang="en-US" sz="1400"/>
          </a:p>
        </p:txBody>
      </p:sp>
      <p:sp>
        <p:nvSpPr>
          <p:cNvPr id="87" name="文字方塊 86"/>
          <p:cNvSpPr txBox="1"/>
          <p:nvPr/>
        </p:nvSpPr>
        <p:spPr>
          <a:xfrm>
            <a:off x="7452320" y="6505599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/>
              <a:t>192.168.2.2/24</a:t>
            </a:r>
            <a:endParaRPr kumimoji="1"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263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實驗流程 </a:t>
            </a:r>
            <a:r>
              <a:rPr lang="mr-IN" altLang="zh-TW" dirty="0" smtClean="0">
                <a:latin typeface="PingFang TC" charset="-120"/>
                <a:ea typeface="PingFang TC" charset="-120"/>
                <a:cs typeface="PingFang TC" charset="-120"/>
              </a:rPr>
              <a:t>–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self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check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 smtClean="0">
                <a:latin typeface="PingFang TC" charset="-120"/>
                <a:ea typeface="PingFang TC" charset="-120"/>
                <a:cs typeface="PingFang TC" charset="-120"/>
              </a:rPr>
              <a:t>fail</a:t>
            </a:r>
            <a:endParaRPr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836613"/>
            <a:ext cx="9217148" cy="576163"/>
          </a:xfrm>
        </p:spPr>
        <p:txBody>
          <a:bodyPr/>
          <a:lstStyle/>
          <a:p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執行助教所提供的程式碼，會自動執行檢查。</a:t>
            </a:r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結果如下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:</a:t>
            </a:r>
          </a:p>
          <a:p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71" y="1772816"/>
            <a:ext cx="6080108" cy="3570296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79388" y="5373216"/>
            <a:ext cx="8258844" cy="57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80000"/>
              <a:buFont typeface="Calibri" pitchFamily="34" charset="0"/>
              <a:buChar char="‒"/>
              <a:defRPr kumimoji="1" sz="2400">
                <a:solidFill>
                  <a:schemeClr val="tx1"/>
                </a:solidFill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70000"/>
              <a:buFont typeface="Arial" charset="0"/>
              <a:buChar char="–"/>
              <a:defRPr kumimoji="1" sz="2400">
                <a:solidFill>
                  <a:schemeClr val="tx1"/>
                </a:solidFill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33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33"/>
              </a:buClr>
              <a:buSzPct val="6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33"/>
              </a:buClr>
              <a:buSzPct val="6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33"/>
              </a:buClr>
              <a:buSzPct val="6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33"/>
              </a:buClr>
              <a:buSzPct val="6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zh-TW" altLang="en-US" sz="2400" kern="0" dirty="0">
                <a:latin typeface="PingFang TC" charset="-120"/>
                <a:ea typeface="PingFang TC" charset="-120"/>
                <a:cs typeface="PingFang TC" charset="-120"/>
              </a:rPr>
              <a:t>圖中顯示：</a:t>
            </a:r>
            <a:r>
              <a:rPr lang="en-US" altLang="zh-TW" sz="2400" kern="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000" kern="0" dirty="0">
                <a:latin typeface="PingFang TC" charset="-120"/>
                <a:ea typeface="PingFang TC" charset="-120"/>
                <a:cs typeface="PingFang TC" charset="-120"/>
              </a:rPr>
              <a:t>h2 can’t</a:t>
            </a:r>
            <a:r>
              <a:rPr lang="zh-TW" altLang="en-US" sz="2000" kern="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000" kern="0" dirty="0">
                <a:latin typeface="PingFang TC" charset="-120"/>
                <a:ea typeface="PingFang TC" charset="-120"/>
                <a:cs typeface="PingFang TC" charset="-120"/>
              </a:rPr>
              <a:t>connect to h3</a:t>
            </a:r>
          </a:p>
          <a:p>
            <a:pPr>
              <a:buFont typeface="Arial" charset="0"/>
              <a:buChar char="•"/>
            </a:pPr>
            <a:r>
              <a:rPr lang="zh-TW" altLang="en-US" sz="2400" kern="0" dirty="0">
                <a:latin typeface="PingFang TC" charset="-120"/>
                <a:ea typeface="PingFang TC" charset="-120"/>
                <a:cs typeface="PingFang TC" charset="-120"/>
              </a:rPr>
              <a:t>請根據提示訊息來檢查為何兩個 </a:t>
            </a:r>
            <a:r>
              <a:rPr lang="en-US" altLang="zh-TW" sz="2400" kern="0" dirty="0">
                <a:latin typeface="PingFang TC" charset="-120"/>
                <a:ea typeface="PingFang TC" charset="-120"/>
                <a:cs typeface="PingFang TC" charset="-120"/>
              </a:rPr>
              <a:t>Host</a:t>
            </a:r>
            <a:r>
              <a:rPr lang="zh-TW" altLang="en-US" sz="2400" kern="0" dirty="0">
                <a:latin typeface="PingFang TC" charset="-120"/>
                <a:ea typeface="PingFang TC" charset="-120"/>
                <a:cs typeface="PingFang TC" charset="-120"/>
              </a:rPr>
              <a:t> 無連線能力</a:t>
            </a:r>
            <a:endParaRPr lang="en-US" altLang="zh-TW" sz="3200" kern="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222EEC-08E1-4DA4-B2E2-8465D7646CF2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705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實驗流程 </a:t>
            </a:r>
            <a:r>
              <a:rPr lang="mr-IN" altLang="zh-TW" dirty="0">
                <a:latin typeface="PingFang TC" charset="-120"/>
                <a:ea typeface="PingFang TC" charset="-120"/>
                <a:cs typeface="PingFang TC" charset="-120"/>
              </a:rPr>
              <a:t>–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self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check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dirty="0">
                <a:latin typeface="PingFang TC" charset="-120"/>
                <a:ea typeface="PingFang TC" charset="-120"/>
                <a:cs typeface="PingFang TC" charset="-120"/>
              </a:rPr>
              <a:t>success</a:t>
            </a:r>
            <a:endParaRPr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388" y="836613"/>
            <a:ext cx="8258843" cy="576163"/>
          </a:xfrm>
        </p:spPr>
        <p:txBody>
          <a:bodyPr/>
          <a:lstStyle/>
          <a:p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在正確修改程式碼後，會顯示完成作業訊息。</a:t>
            </a:r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  <a:p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如下圖所示：</a:t>
            </a:r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79389" y="5814920"/>
            <a:ext cx="8785224" cy="57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80000"/>
              <a:buFont typeface="Calibri" pitchFamily="34" charset="0"/>
              <a:buChar char="‒"/>
              <a:defRPr kumimoji="1" sz="2400">
                <a:solidFill>
                  <a:schemeClr val="tx1"/>
                </a:solidFill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70000"/>
              <a:buFont typeface="Arial" charset="0"/>
              <a:buChar char="–"/>
              <a:defRPr kumimoji="1" sz="2400">
                <a:solidFill>
                  <a:schemeClr val="tx1"/>
                </a:solidFill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33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Calibri" pitchFamily="34" charset="0"/>
                <a:ea typeface="Droid Sans Fallback" pitchFamily="34" charset="-12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33"/>
              </a:buClr>
              <a:buSzPct val="6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33"/>
              </a:buClr>
              <a:buSzPct val="6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33"/>
              </a:buClr>
              <a:buSzPct val="6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33"/>
              </a:buClr>
              <a:buSzPct val="6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Char char="•"/>
            </a:pPr>
            <a:r>
              <a:rPr lang="zh-TW" altLang="en-US" sz="2400" kern="0" dirty="0">
                <a:latin typeface="PingFang TC" charset="-120"/>
                <a:ea typeface="PingFang TC" charset="-120"/>
                <a:cs typeface="PingFang TC" charset="-120"/>
              </a:rPr>
              <a:t>不僅 </a:t>
            </a:r>
            <a:r>
              <a:rPr lang="en-US" altLang="zh-TW" sz="2400" kern="0" dirty="0">
                <a:latin typeface="PingFang TC" charset="-120"/>
                <a:ea typeface="PingFang TC" charset="-120"/>
                <a:cs typeface="PingFang TC" charset="-120"/>
              </a:rPr>
              <a:t>h2</a:t>
            </a:r>
            <a:r>
              <a:rPr lang="zh-TW" altLang="en-US" sz="2400" kern="0" dirty="0">
                <a:latin typeface="PingFang TC" charset="-120"/>
                <a:ea typeface="PingFang TC" charset="-120"/>
                <a:cs typeface="PingFang TC" charset="-120"/>
              </a:rPr>
              <a:t> 與 </a:t>
            </a:r>
            <a:r>
              <a:rPr lang="en-US" altLang="zh-TW" sz="2400" kern="0" dirty="0">
                <a:latin typeface="PingFang TC" charset="-120"/>
                <a:ea typeface="PingFang TC" charset="-120"/>
                <a:cs typeface="PingFang TC" charset="-120"/>
              </a:rPr>
              <a:t>h3</a:t>
            </a:r>
            <a:r>
              <a:rPr lang="zh-TW" altLang="en-US" sz="2400" kern="0" dirty="0">
                <a:latin typeface="PingFang TC" charset="-120"/>
                <a:ea typeface="PingFang TC" charset="-120"/>
                <a:cs typeface="PingFang TC" charset="-120"/>
              </a:rPr>
              <a:t> 互通，而是所有 </a:t>
            </a:r>
            <a:r>
              <a:rPr lang="en-US" altLang="zh-TW" sz="2400" kern="0" dirty="0">
                <a:latin typeface="PingFang TC" charset="-120"/>
                <a:ea typeface="PingFang TC" charset="-120"/>
                <a:cs typeface="PingFang TC" charset="-120"/>
              </a:rPr>
              <a:t>host</a:t>
            </a:r>
            <a:r>
              <a:rPr lang="zh-TW" altLang="en-US" sz="2400" kern="0" dirty="0">
                <a:latin typeface="PingFang TC" charset="-120"/>
                <a:ea typeface="PingFang TC" charset="-120"/>
                <a:cs typeface="PingFang TC" charset="-120"/>
              </a:rPr>
              <a:t> 皆能互通</a:t>
            </a:r>
            <a:endParaRPr lang="en-US" altLang="zh-TW" sz="2400" kern="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25" y="1700808"/>
            <a:ext cx="6680348" cy="404161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222EEC-08E1-4DA4-B2E2-8465D7646CF2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2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實驗</a:t>
            </a:r>
            <a:r>
              <a:rPr lang="zh-TW" altLang="en-US" dirty="0">
                <a:latin typeface="PingFang TC" charset="-120"/>
                <a:ea typeface="PingFang TC" charset="-120"/>
                <a:cs typeface="PingFang TC" charset="-120"/>
              </a:rPr>
              <a:t>流程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mr-IN" altLang="zh-TW" dirty="0" smtClean="0">
                <a:latin typeface="PingFang TC" charset="-120"/>
                <a:ea typeface="PingFang TC" charset="-120"/>
                <a:cs typeface="PingFang TC" charset="-120"/>
              </a:rPr>
              <a:t>–</a:t>
            </a:r>
            <a:r>
              <a:rPr lang="zh-TW" altLang="en-US" dirty="0" smtClean="0">
                <a:latin typeface="PingFang TC" charset="-120"/>
                <a:ea typeface="PingFang TC" charset="-120"/>
                <a:cs typeface="PingFang TC" charset="-120"/>
              </a:rPr>
              <a:t> 實驗程式碼補充說明</a:t>
            </a:r>
            <a:endParaRPr lang="zh-TW" altLang="en-US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76" name="內容版面配置區 2"/>
          <p:cNvSpPr>
            <a:spLocks noGrp="1"/>
          </p:cNvSpPr>
          <p:nvPr>
            <p:ph idx="1"/>
          </p:nvPr>
        </p:nvSpPr>
        <p:spPr>
          <a:xfrm>
            <a:off x="179388" y="908719"/>
            <a:ext cx="8785225" cy="56159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Line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55: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啟動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mininet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CLI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進行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Debug</a:t>
            </a:r>
          </a:p>
          <a:p>
            <a:pPr marL="0" indent="0">
              <a:buNone/>
            </a:pP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	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  若不用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Debug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可以把它註解掉</a:t>
            </a:r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  <a:p>
            <a:pPr marL="0" indent="0">
              <a:buNone/>
            </a:pPr>
            <a:endParaRPr lang="en-US" altLang="zh-TW" dirty="0">
              <a:latin typeface="PingFang TC" charset="-120"/>
              <a:ea typeface="PingFang TC" charset="-120"/>
              <a:cs typeface="PingFang TC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Line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58: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self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check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，檢查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configurations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是否正確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，使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用</a:t>
            </a:r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	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  這段程式碼會檢查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Hosts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之間能否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ping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通</a:t>
            </a:r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  <a:p>
            <a:pPr marL="0" indent="0">
              <a:buNone/>
            </a:pPr>
            <a:endParaRPr lang="en-US" altLang="zh-TW" sz="2400" dirty="0">
              <a:latin typeface="PingFang TC" charset="-120"/>
              <a:ea typeface="PingFang TC" charset="-120"/>
              <a:cs typeface="PingFang TC" charset="-120"/>
            </a:endParaRPr>
          </a:p>
          <a:p>
            <a:pPr marL="0" indent="0">
              <a:buNone/>
            </a:pPr>
            <a:endParaRPr lang="en-US" altLang="zh-TW" sz="1100" dirty="0">
              <a:latin typeface="PingFang TC" charset="-120"/>
              <a:ea typeface="PingFang TC" charset="-120"/>
              <a:cs typeface="PingFang TC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Line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77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~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107: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待完成的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configs</a:t>
            </a:r>
          </a:p>
          <a:p>
            <a:pPr marL="0" indent="0">
              <a:buNone/>
            </a:pP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		</a:t>
            </a:r>
            <a:r>
              <a:rPr lang="zh-TW" altLang="en-US" sz="2400" dirty="0">
                <a:latin typeface="PingFang TC" charset="-120"/>
                <a:ea typeface="PingFang TC" charset="-120"/>
                <a:cs typeface="PingFang TC" charset="-120"/>
              </a:rPr>
              <a:t>  根據上方註解填入相對應的 </a:t>
            </a:r>
            <a:r>
              <a:rPr lang="en-US" altLang="zh-TW" sz="2400" dirty="0">
                <a:latin typeface="PingFang TC" charset="-120"/>
                <a:ea typeface="PingFang TC" charset="-120"/>
                <a:cs typeface="PingFang TC" charset="-120"/>
              </a:rPr>
              <a:t>configs</a:t>
            </a:r>
            <a:endParaRPr lang="en-US" altLang="zh-TW" sz="2000" dirty="0">
              <a:latin typeface="PingFang TC" charset="-120"/>
              <a:ea typeface="PingFang TC" charset="-120"/>
              <a:cs typeface="PingFang TC" charset="-12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539552" y="1834437"/>
            <a:ext cx="7848798" cy="4022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CLI(net)</a:t>
            </a:r>
          </a:p>
        </p:txBody>
      </p:sp>
      <p:sp>
        <p:nvSpPr>
          <p:cNvPr id="89" name="矩形 88"/>
          <p:cNvSpPr/>
          <p:nvPr/>
        </p:nvSpPr>
        <p:spPr bwMode="auto">
          <a:xfrm>
            <a:off x="559836" y="3284984"/>
            <a:ext cx="7848798" cy="4022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kumimoji="1" lang="zh-TW" altLang="en-US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0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check(hosts):</a:t>
            </a:r>
          </a:p>
        </p:txBody>
      </p:sp>
      <p:sp>
        <p:nvSpPr>
          <p:cNvPr id="90" name="矩形 89"/>
          <p:cNvSpPr/>
          <p:nvPr/>
        </p:nvSpPr>
        <p:spPr bwMode="auto">
          <a:xfrm>
            <a:off x="531709" y="4735531"/>
            <a:ext cx="7848798" cy="17565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routers['r2'].cmd(</a:t>
            </a:r>
            <a:r>
              <a:rPr kumimoji="1" lang="en-US" altLang="zh-TW">
                <a:solidFill>
                  <a:srgbClr val="FAFF86"/>
                </a:solidFill>
                <a:latin typeface="Consolas" charset="0"/>
                <a:ea typeface="Consolas" charset="0"/>
                <a:cs typeface="Consolas" charset="0"/>
              </a:rPr>
              <a:t>'ifconfig r2-eth0 put_your_config_here'</a:t>
            </a:r>
            <a:r>
              <a:rPr kumimoji="1" lang="en-US" altLang="zh-TW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routers['r2'].cmd(</a:t>
            </a:r>
            <a:r>
              <a:rPr kumimoji="1" lang="en-US" altLang="zh-TW">
                <a:solidFill>
                  <a:srgbClr val="FAFF86"/>
                </a:solidFill>
                <a:latin typeface="Consolas" charset="0"/>
                <a:ea typeface="Consolas" charset="0"/>
                <a:cs typeface="Consolas" charset="0"/>
              </a:rPr>
              <a:t>'ifconfig r2-eth1 put_your_config_here'</a:t>
            </a:r>
            <a:r>
              <a:rPr kumimoji="1" lang="en-US" altLang="zh-TW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kumimoji="1" lang="en-US" altLang="zh-TW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r>
              <a:rPr kumimoji="1" lang="zh-TW" altLang="en-US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zh-TW" altLang="en-US">
                <a:solidFill>
                  <a:schemeClr val="bg1"/>
                </a:solidFill>
                <a:latin typeface="PingFang TC" charset="-120"/>
                <a:ea typeface="PingFang TC" charset="-120"/>
                <a:cs typeface="PingFang TC" charset="-120"/>
              </a:rPr>
              <a:t>省略</a:t>
            </a:r>
            <a:r>
              <a:rPr kumimoji="1" lang="zh-TW" altLang="en-US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kumimoji="1" lang="en-US" altLang="zh-TW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routers['r4'].cmd(</a:t>
            </a:r>
            <a:r>
              <a:rPr kumimoji="1" lang="en-US" altLang="zh-TW">
                <a:solidFill>
                  <a:srgbClr val="FAFF86"/>
                </a:solidFill>
                <a:latin typeface="Consolas" charset="0"/>
                <a:ea typeface="Consolas" charset="0"/>
                <a:cs typeface="Consolas" charset="0"/>
              </a:rPr>
              <a:t>'put_your_config_here'</a:t>
            </a:r>
            <a:r>
              <a:rPr kumimoji="1" lang="en-US" altLang="zh-TW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222EEC-08E1-4DA4-B2E2-8465D7646CF2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75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簡報設計範本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簡報設計範本">
      <a:majorFont>
        <a:latin typeface="Arial Black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簡報設計範本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設計範本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設計範本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設計範本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設計範本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設計範本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設計範本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4AC88D93-8227-4A9B-8E49-8A6D24E92343}" vid="{51D6BD9A-0ECD-4F2B-8555-255AA1F4679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1151</TotalTime>
  <Words>1193</Words>
  <Application>Microsoft Macintosh PowerPoint</Application>
  <PresentationFormat>如螢幕大小 (4:3)</PresentationFormat>
  <Paragraphs>213</Paragraphs>
  <Slides>17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30" baseType="lpstr">
      <vt:lpstr>Arial Black</vt:lpstr>
      <vt:lpstr>BatangChe</vt:lpstr>
      <vt:lpstr>Calibri</vt:lpstr>
      <vt:lpstr>Consolas</vt:lpstr>
      <vt:lpstr>Droid Sans Fallback</vt:lpstr>
      <vt:lpstr>Lucida Calligraphy</vt:lpstr>
      <vt:lpstr>PingFang TC</vt:lpstr>
      <vt:lpstr>Tahoma</vt:lpstr>
      <vt:lpstr>Wingdings</vt:lpstr>
      <vt:lpstr>新細明體</vt:lpstr>
      <vt:lpstr>標楷體</vt:lpstr>
      <vt:lpstr>Arial</vt:lpstr>
      <vt:lpstr>佈景主題1</vt:lpstr>
      <vt:lpstr>Introduction to Computer Network Project 4</vt:lpstr>
      <vt:lpstr>Outline</vt:lpstr>
      <vt:lpstr>實驗目的</vt:lpstr>
      <vt:lpstr>實驗環境 – 套件安裝</vt:lpstr>
      <vt:lpstr>實驗環境 – 實驗所需程式碼</vt:lpstr>
      <vt:lpstr>實驗說明 – 實驗拓樸</vt:lpstr>
      <vt:lpstr>實驗流程 – self check fail</vt:lpstr>
      <vt:lpstr>實驗流程 – self check success</vt:lpstr>
      <vt:lpstr>實驗流程 – 實驗程式碼補充說明</vt:lpstr>
      <vt:lpstr>作業要求 – 問答題目（1/3）</vt:lpstr>
      <vt:lpstr>作業要求 – 問答題目（2/3）</vt:lpstr>
      <vt:lpstr>作業要求 – 問答題目（3/3）</vt:lpstr>
      <vt:lpstr>作業要求 – 程式碼部分</vt:lpstr>
      <vt:lpstr>作業要求 – 繳交格式</vt:lpstr>
      <vt:lpstr>作業要求 – 繳交方式與遲交計算</vt:lpstr>
      <vt:lpstr>附錄：Opennet / Mininet 功能說明</vt:lpstr>
      <vt:lpstr>附錄：網路 trouble shooting 工具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Network Project 4</dc:title>
  <dc:creator>銘達</dc:creator>
  <cp:lastModifiedBy>陳威祐</cp:lastModifiedBy>
  <cp:revision>72</cp:revision>
  <dcterms:created xsi:type="dcterms:W3CDTF">2016-12-21T09:37:47Z</dcterms:created>
  <dcterms:modified xsi:type="dcterms:W3CDTF">2017-12-21T07:41:54Z</dcterms:modified>
</cp:coreProperties>
</file>