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27" r:id="rId4"/>
    <p:sldId id="321" r:id="rId5"/>
    <p:sldId id="322" r:id="rId6"/>
    <p:sldId id="323" r:id="rId7"/>
    <p:sldId id="324" r:id="rId8"/>
    <p:sldId id="325" r:id="rId9"/>
    <p:sldId id="258" r:id="rId10"/>
    <p:sldId id="259" r:id="rId11"/>
    <p:sldId id="260" r:id="rId12"/>
    <p:sldId id="262" r:id="rId13"/>
    <p:sldId id="274" r:id="rId14"/>
    <p:sldId id="276" r:id="rId15"/>
    <p:sldId id="277" r:id="rId16"/>
    <p:sldId id="275" r:id="rId17"/>
    <p:sldId id="278" r:id="rId18"/>
    <p:sldId id="279" r:id="rId19"/>
    <p:sldId id="280" r:id="rId20"/>
    <p:sldId id="318" r:id="rId21"/>
    <p:sldId id="319" r:id="rId22"/>
    <p:sldId id="320" r:id="rId23"/>
    <p:sldId id="316" r:id="rId24"/>
    <p:sldId id="317" r:id="rId25"/>
    <p:sldId id="315" r:id="rId26"/>
    <p:sldId id="284" r:id="rId27"/>
    <p:sldId id="285" r:id="rId28"/>
    <p:sldId id="286" r:id="rId29"/>
    <p:sldId id="287" r:id="rId30"/>
    <p:sldId id="288" r:id="rId31"/>
    <p:sldId id="294" r:id="rId32"/>
    <p:sldId id="291" r:id="rId33"/>
    <p:sldId id="289" r:id="rId34"/>
    <p:sldId id="290" r:id="rId35"/>
    <p:sldId id="293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261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4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98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88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80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35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84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36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86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25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6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6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2607-710F-4A6A-BD7F-EEC40772390B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54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.com/resource/en/reference_manual/dm00083560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STM32—timer/counter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0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Clock—Clock tree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10" y="1364610"/>
            <a:ext cx="7874099" cy="51948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96664" y="3819434"/>
            <a:ext cx="1354241" cy="603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肘形接點 7"/>
          <p:cNvCxnSpPr/>
          <p:nvPr/>
        </p:nvCxnSpPr>
        <p:spPr>
          <a:xfrm flipV="1">
            <a:off x="3750905" y="2341984"/>
            <a:ext cx="2468182" cy="1779089"/>
          </a:xfrm>
          <a:prstGeom prst="bentConnector3">
            <a:avLst>
              <a:gd name="adj1" fmla="val 6360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099553" y="3450102"/>
            <a:ext cx="20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Default system clock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60563" y="381943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4MHz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2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 memory address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89" y="1536376"/>
            <a:ext cx="8896350" cy="52006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444621" y="4795935"/>
            <a:ext cx="7912359" cy="53184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44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 registers—CR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57" y="1529061"/>
            <a:ext cx="8445121" cy="3516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70169" y="4316478"/>
            <a:ext cx="523875" cy="6365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970169" y="3293168"/>
            <a:ext cx="523875" cy="791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25580" y="4312801"/>
            <a:ext cx="527470" cy="6401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422650" y="4312801"/>
            <a:ext cx="523705" cy="64019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410576" y="3294263"/>
            <a:ext cx="535780" cy="7902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775714" y="4312801"/>
            <a:ext cx="504186" cy="64019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25580" y="3294263"/>
            <a:ext cx="527470" cy="7902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279900" y="3306907"/>
            <a:ext cx="521867" cy="77757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156157" y="5181322"/>
            <a:ext cx="392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dirty="0" smtClean="0">
                <a:solidFill>
                  <a:srgbClr val="FF0000"/>
                </a:solidFill>
              </a:rPr>
              <a:t>Clock ON,       0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Clock </a:t>
            </a:r>
            <a:r>
              <a:rPr lang="en-US" altLang="zh-TW" dirty="0" smtClean="0">
                <a:solidFill>
                  <a:srgbClr val="FF0000"/>
                </a:solidFill>
              </a:rPr>
              <a:t>OFF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altLang="zh-TW" dirty="0" smtClean="0">
                <a:solidFill>
                  <a:schemeClr val="accent1"/>
                </a:solidFill>
              </a:rPr>
              <a:t>Clock Ready,  0</a:t>
            </a:r>
            <a:r>
              <a:rPr lang="en-US" altLang="zh-TW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Clock not ready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RCC_CR– MSI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1833369"/>
            <a:ext cx="5881823" cy="176191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3" y="3431997"/>
            <a:ext cx="5285752" cy="9642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43" y="4404996"/>
            <a:ext cx="5899355" cy="157783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166" y="1939389"/>
            <a:ext cx="5759103" cy="112201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571" y="3061406"/>
            <a:ext cx="5906262" cy="3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3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RCC_CR– HSI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552"/>
            <a:ext cx="5879973" cy="16036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3181"/>
            <a:ext cx="5923788" cy="12355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68764"/>
            <a:ext cx="5950077" cy="11654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34243"/>
            <a:ext cx="5950077" cy="121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5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RCC_CR– HSE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0662"/>
            <a:ext cx="6524625" cy="1323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4637"/>
            <a:ext cx="5915025" cy="102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43337"/>
            <a:ext cx="6372225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033962"/>
            <a:ext cx="64484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5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RCC_CR– PLL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566862"/>
            <a:ext cx="6296025" cy="1152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2719387"/>
            <a:ext cx="4305300" cy="819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2" y="3538537"/>
            <a:ext cx="5133975" cy="10096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" y="4524374"/>
            <a:ext cx="4152900" cy="7810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237" y="1566862"/>
            <a:ext cx="5143500" cy="10096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237" y="2576512"/>
            <a:ext cx="41624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86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 registers—CFGR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817"/>
            <a:ext cx="89725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3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508" y="43574"/>
            <a:ext cx="6460942" cy="557717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RCC_CFGR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509" y="5613908"/>
            <a:ext cx="6342832" cy="124409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569087" y="1602664"/>
            <a:ext cx="577170" cy="33091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763637" y="6313647"/>
            <a:ext cx="1580263" cy="4800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306004" y="4838618"/>
            <a:ext cx="564946" cy="30805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427291" y="6316028"/>
            <a:ext cx="1131022" cy="47767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306004" y="2180433"/>
            <a:ext cx="564946" cy="3151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5578249" y="6313647"/>
            <a:ext cx="1165452" cy="4800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6846979" y="1431985"/>
            <a:ext cx="407896" cy="118739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8363836" y="6313647"/>
            <a:ext cx="1551689" cy="48005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4326803" y="1095615"/>
            <a:ext cx="495363" cy="181094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053242" y="5786102"/>
            <a:ext cx="1148486" cy="373157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5536" y="654749"/>
            <a:ext cx="552358" cy="103593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543641" y="5786102"/>
            <a:ext cx="1200059" cy="34577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2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RCC_CFGR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59" y="1349976"/>
            <a:ext cx="5562124" cy="14897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59" y="2839686"/>
            <a:ext cx="5189696" cy="10606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60" y="3900295"/>
            <a:ext cx="5404866" cy="29367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842" y="38672"/>
            <a:ext cx="5115878" cy="11403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842" y="1174717"/>
            <a:ext cx="5170551" cy="110909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842" y="2283808"/>
            <a:ext cx="5334572" cy="122624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2842" y="3510057"/>
            <a:ext cx="5295519" cy="189795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2842" y="5413057"/>
            <a:ext cx="5022152" cy="14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 is stm32l476xx.h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013460" y="1814232"/>
            <a:ext cx="3217164" cy="4532080"/>
            <a:chOff x="1638300" y="1964923"/>
            <a:chExt cx="3217164" cy="453208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34750" t="9111" r="34667" b="14296"/>
            <a:stretch/>
          </p:blipFill>
          <p:spPr>
            <a:xfrm>
              <a:off x="1638300" y="1964923"/>
              <a:ext cx="3217164" cy="453208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668780" y="3284220"/>
              <a:ext cx="3162300" cy="2209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333494" y="2994122"/>
            <a:ext cx="343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Download the package and include the header files you want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4491228" y="3827011"/>
            <a:ext cx="2191512" cy="1874044"/>
            <a:chOff x="4940808" y="3505200"/>
            <a:chExt cx="2191512" cy="1874044"/>
          </a:xfrm>
        </p:grpSpPr>
        <p:sp>
          <p:nvSpPr>
            <p:cNvPr id="7" name="矩形 6"/>
            <p:cNvSpPr/>
            <p:nvPr/>
          </p:nvSpPr>
          <p:spPr>
            <a:xfrm>
              <a:off x="4940808" y="3505200"/>
              <a:ext cx="2191512" cy="1874044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187968" y="4876800"/>
              <a:ext cx="1700512" cy="32004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stm32l476xx.h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187968" y="4472940"/>
              <a:ext cx="1700512" cy="32004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…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187968" y="4080272"/>
              <a:ext cx="1700512" cy="32004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…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87968" y="3682008"/>
              <a:ext cx="1700512" cy="32004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…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7976085" y="3123945"/>
            <a:ext cx="365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 have attached the header files in e3 lab7 announce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6372632" y="1690688"/>
            <a:ext cx="2645392" cy="1473800"/>
            <a:chOff x="6418352" y="1218186"/>
            <a:chExt cx="2645392" cy="1473800"/>
          </a:xfrm>
        </p:grpSpPr>
        <p:sp>
          <p:nvSpPr>
            <p:cNvPr id="23" name="向上箭號 22"/>
            <p:cNvSpPr/>
            <p:nvPr/>
          </p:nvSpPr>
          <p:spPr>
            <a:xfrm rot="1800000" flipV="1">
              <a:off x="6991964" y="1716248"/>
              <a:ext cx="472440" cy="945725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向上箭號 23"/>
            <p:cNvSpPr/>
            <p:nvPr/>
          </p:nvSpPr>
          <p:spPr>
            <a:xfrm rot="18900000" flipV="1">
              <a:off x="8191916" y="1666276"/>
              <a:ext cx="472440" cy="1025710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352" y="1218186"/>
              <a:ext cx="2645392" cy="50387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Choose one to get 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the files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53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7100"/>
            <a:ext cx="10714463" cy="58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9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03" r="1662"/>
          <a:stretch/>
        </p:blipFill>
        <p:spPr>
          <a:xfrm>
            <a:off x="2040675" y="1027906"/>
            <a:ext cx="7850302" cy="52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5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30" y="190379"/>
            <a:ext cx="6601521" cy="65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6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48" y="702526"/>
            <a:ext cx="11372619" cy="568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35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713" r="35958"/>
          <a:stretch/>
        </p:blipFill>
        <p:spPr>
          <a:xfrm>
            <a:off x="2016512" y="710889"/>
            <a:ext cx="4638908" cy="56069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4214" r="44326"/>
          <a:stretch/>
        </p:blipFill>
        <p:spPr>
          <a:xfrm>
            <a:off x="7248293" y="1309258"/>
            <a:ext cx="3512634" cy="47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6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643327" cy="4351338"/>
          </a:xfrm>
        </p:spPr>
        <p:txBody>
          <a:bodyPr/>
          <a:lstStyle/>
          <a:p>
            <a:r>
              <a:rPr lang="en-US" altLang="zh-TW" dirty="0" smtClean="0"/>
              <a:t>The timer clock frequencies are automatically defined by hardware. There are two cases: 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If the APB </a:t>
            </a:r>
            <a:r>
              <a:rPr lang="en-US" altLang="zh-TW" dirty="0" err="1" smtClean="0"/>
              <a:t>prescaler</a:t>
            </a:r>
            <a:r>
              <a:rPr lang="en-US" altLang="zh-TW" dirty="0" smtClean="0"/>
              <a:t> equals 1, the timer clock frequencies are set to the same frequency as that of the APB domain. 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Otherwise, they are set to twice (×2) the frequency of the APB domain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70873" b="3224"/>
          <a:stretch/>
        </p:blipFill>
        <p:spPr>
          <a:xfrm>
            <a:off x="8498633" y="179623"/>
            <a:ext cx="2959359" cy="64868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15804" y="1968759"/>
            <a:ext cx="1604865" cy="569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815803" y="6097342"/>
            <a:ext cx="1604865" cy="569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253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RCC_APB1ENR1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2975"/>
            <a:ext cx="6391275" cy="1276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7410450" cy="22193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487" y="3386137"/>
            <a:ext cx="2638425" cy="33432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487" y="1781175"/>
            <a:ext cx="2590800" cy="16478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67325" y="5003800"/>
            <a:ext cx="2914650" cy="561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1550342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Enable timer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5051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RCC_APB2ENR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175"/>
            <a:ext cx="7486650" cy="3657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71650" y="4298950"/>
            <a:ext cx="476250" cy="654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29424" y="3422649"/>
            <a:ext cx="1343025" cy="6635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14625" y="4298950"/>
            <a:ext cx="466726" cy="6635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991100" y="3422649"/>
            <a:ext cx="914400" cy="6635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637" y="5762625"/>
            <a:ext cx="2714625" cy="857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87" y="4962525"/>
            <a:ext cx="2695575" cy="8286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637" y="2441574"/>
            <a:ext cx="2828925" cy="25050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4449" y="787398"/>
            <a:ext cx="24860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16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Timer memory map address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1662113"/>
            <a:ext cx="6496050" cy="19431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1357313"/>
            <a:ext cx="6457950" cy="3333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50" y="3567113"/>
            <a:ext cx="6496050" cy="22002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025" y="5695950"/>
            <a:ext cx="6496050" cy="10668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05200" y="3566794"/>
            <a:ext cx="5786438" cy="11647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505200" y="5342254"/>
            <a:ext cx="5786438" cy="3536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505200" y="5952963"/>
            <a:ext cx="5786438" cy="3954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05200" y="2560635"/>
            <a:ext cx="5786438" cy="7616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372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Timer memory map address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059" y="1357313"/>
            <a:ext cx="5975245" cy="29595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246" y="1636357"/>
            <a:ext cx="6001684" cy="25959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13" y="4489288"/>
            <a:ext cx="6072188" cy="235918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924318" y="4119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67100" y="4724400"/>
            <a:ext cx="5353050" cy="2089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467100" y="3436620"/>
            <a:ext cx="5353050" cy="343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467100" y="1865711"/>
            <a:ext cx="5353050" cy="343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75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stm32l476xx.h’s define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530" r="39102" b="64416"/>
          <a:stretch/>
        </p:blipFill>
        <p:spPr>
          <a:xfrm>
            <a:off x="527538" y="2895600"/>
            <a:ext cx="11136923" cy="27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85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TIMx_CR1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80" y="1324335"/>
            <a:ext cx="6789420" cy="17153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38" y="3039709"/>
            <a:ext cx="5914833" cy="128264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38" y="4476773"/>
            <a:ext cx="5692140" cy="180879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751" y="3039709"/>
            <a:ext cx="5477828" cy="161163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5751" y="4742997"/>
            <a:ext cx="5219700" cy="6381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1295" y="5529590"/>
            <a:ext cx="5640705" cy="93440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18946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TIMx_CR1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41" y="1480004"/>
            <a:ext cx="6505575" cy="25336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41" y="4013654"/>
            <a:ext cx="3019425" cy="6762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41" y="4732565"/>
            <a:ext cx="6581775" cy="14192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217" y="1690688"/>
            <a:ext cx="4954905" cy="62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98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TIMx_PSC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733550"/>
            <a:ext cx="88963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61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TIMx_ARR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512887"/>
            <a:ext cx="89439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67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TIMx_CNT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1" y="1362075"/>
            <a:ext cx="9058275" cy="3067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1" y="4327525"/>
            <a:ext cx="62484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8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TIMx_EGR</a:t>
            </a:r>
            <a:r>
              <a:rPr lang="en-US" altLang="zh-TW" dirty="0" smtClean="0"/>
              <a:t>—UG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68425"/>
            <a:ext cx="10363200" cy="2171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40125"/>
            <a:ext cx="88963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75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Basic timers –TIM6/TIM7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548086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16-bit auto-reload </a:t>
            </a:r>
            <a:r>
              <a:rPr lang="en-US" altLang="zh-TW" dirty="0" err="1" smtClean="0"/>
              <a:t>upcounter</a:t>
            </a:r>
            <a:endParaRPr lang="en-US" altLang="zh-TW" dirty="0" smtClean="0"/>
          </a:p>
          <a:p>
            <a:r>
              <a:rPr lang="en-US" altLang="zh-TW" dirty="0" smtClean="0"/>
              <a:t>16-bit programmable </a:t>
            </a:r>
            <a:r>
              <a:rPr lang="en-US" altLang="zh-TW" dirty="0" err="1" smtClean="0"/>
              <a:t>prescaler</a:t>
            </a:r>
            <a:r>
              <a:rPr lang="en-US" altLang="zh-TW" dirty="0" smtClean="0"/>
              <a:t> used to divide (also “on the fly”) the counter clock frequency by any factor between 1 and 65535</a:t>
            </a:r>
          </a:p>
          <a:p>
            <a:r>
              <a:rPr lang="en-US" altLang="zh-TW" dirty="0" smtClean="0"/>
              <a:t>Synchronization circuit to trigger the DAC</a:t>
            </a:r>
          </a:p>
          <a:p>
            <a:r>
              <a:rPr lang="en-US" altLang="zh-TW" dirty="0" smtClean="0"/>
              <a:t>Interrupt/DMA generation on the update event: counter overflow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5535" r="15975" b="4157"/>
          <a:stretch/>
        </p:blipFill>
        <p:spPr>
          <a:xfrm>
            <a:off x="6560457" y="1397907"/>
            <a:ext cx="5413829" cy="477905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982325" y="337519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ARR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0572750" y="3597956"/>
            <a:ext cx="485775" cy="18947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83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General-purpose timers—TIM2/TIM3/TIM4/TIM5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9037"/>
            <a:ext cx="10884244" cy="481643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16-bit (TIM3, TIM4) or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32-bit (TIM2 and TIM5) </a:t>
            </a:r>
            <a:r>
              <a:rPr lang="en-US" altLang="zh-TW" dirty="0" smtClean="0"/>
              <a:t>up, down, up/down auto-reload counter.</a:t>
            </a:r>
          </a:p>
          <a:p>
            <a:r>
              <a:rPr lang="en-US" altLang="zh-TW" dirty="0" smtClean="0"/>
              <a:t>16-bit programmable </a:t>
            </a:r>
            <a:r>
              <a:rPr lang="en-US" altLang="zh-TW" dirty="0" err="1" smtClean="0"/>
              <a:t>prescaler</a:t>
            </a:r>
            <a:r>
              <a:rPr lang="en-US" altLang="zh-TW" dirty="0" smtClean="0"/>
              <a:t> used to divide (also “on the fly”) the counter clock frequency by any factor between 1 and 65535.</a:t>
            </a:r>
          </a:p>
          <a:p>
            <a:r>
              <a:rPr lang="en-US" altLang="zh-TW" dirty="0" smtClean="0"/>
              <a:t>Up to 4 independent channels for: 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Input capture, Output compare, PWM generation(Edge- and Center-aligned modes), One-pulse mode output</a:t>
            </a:r>
          </a:p>
          <a:p>
            <a:r>
              <a:rPr lang="en-US" altLang="zh-TW" dirty="0" smtClean="0"/>
              <a:t>Synchronization circuit to control the timer with external signals and to interconnect several timers</a:t>
            </a:r>
          </a:p>
          <a:p>
            <a:r>
              <a:rPr lang="en-US" altLang="zh-TW" dirty="0" smtClean="0"/>
              <a:t>Interrupt/DMA generation on the following events: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Update: counter overflow/underflow, counter initialization (by software </a:t>
            </a:r>
            <a:r>
              <a:rPr lang="en-US" altLang="zh-TW" dirty="0" err="1" smtClean="0"/>
              <a:t>orinternal</a:t>
            </a:r>
            <a:r>
              <a:rPr lang="en-US" altLang="zh-TW" dirty="0" smtClean="0"/>
              <a:t>/external trigger)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Trigger event (counter start, stop, initialization or count by internal/external trigger)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Input capture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Output compare</a:t>
            </a:r>
          </a:p>
          <a:p>
            <a:r>
              <a:rPr lang="en-US" altLang="zh-TW" dirty="0" smtClean="0"/>
              <a:t>Supports incremental (quadrature) encoder and hall-sensor circuitry for positioning purposes</a:t>
            </a:r>
          </a:p>
          <a:p>
            <a:r>
              <a:rPr lang="en-US" altLang="zh-TW" dirty="0" smtClean="0"/>
              <a:t>Trigger input for external clock or cycle-by-cycle current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172295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122" y="66675"/>
            <a:ext cx="665294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2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General-purpose timers—TIM15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9037"/>
            <a:ext cx="10884244" cy="481643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16-bit auto-reload </a:t>
            </a:r>
            <a:r>
              <a:rPr lang="en-US" altLang="zh-TW" dirty="0" err="1" smtClean="0"/>
              <a:t>upcounter</a:t>
            </a:r>
            <a:endParaRPr lang="en-US" altLang="zh-TW" dirty="0" smtClean="0"/>
          </a:p>
          <a:p>
            <a:r>
              <a:rPr lang="en-US" altLang="zh-TW" dirty="0" smtClean="0"/>
              <a:t>16-bit programmable </a:t>
            </a:r>
            <a:r>
              <a:rPr lang="en-US" altLang="zh-TW" dirty="0" err="1" smtClean="0"/>
              <a:t>prescaler</a:t>
            </a:r>
            <a:r>
              <a:rPr lang="en-US" altLang="zh-TW" dirty="0" smtClean="0"/>
              <a:t> used to divide (also “on the fly”) the counter clock frequency by any factor between 1 and 65535</a:t>
            </a:r>
          </a:p>
          <a:p>
            <a:r>
              <a:rPr lang="en-US" altLang="zh-TW" dirty="0" smtClean="0"/>
              <a:t>Up to 2 independent channels for: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Input capture, Output compare, PWM generation (edge mode), One-pulse mode output</a:t>
            </a:r>
          </a:p>
          <a:p>
            <a:r>
              <a:rPr lang="en-US" altLang="zh-TW" dirty="0" smtClean="0"/>
              <a:t>Complementary outputs with programmable dead-time (for channel 1 only)</a:t>
            </a:r>
          </a:p>
          <a:p>
            <a:r>
              <a:rPr lang="en-US" altLang="zh-TW" dirty="0" smtClean="0"/>
              <a:t>Synchronization circuit to control the timer with external signals and to interconnect several timers together</a:t>
            </a:r>
          </a:p>
          <a:p>
            <a:r>
              <a:rPr lang="en-US" altLang="zh-TW" dirty="0" smtClean="0"/>
              <a:t>Repetition counter to update the timer registers only after a given number of cycles of the counter</a:t>
            </a:r>
          </a:p>
          <a:p>
            <a:r>
              <a:rPr lang="en-US" altLang="zh-TW" dirty="0" smtClean="0"/>
              <a:t>Break input to put the timer’s output signals in the reset state or a known state</a:t>
            </a:r>
          </a:p>
          <a:p>
            <a:r>
              <a:rPr lang="en-US" altLang="zh-TW" dirty="0" smtClean="0"/>
              <a:t>Interrupt/DMA generation on the following events: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Update: counter overflow, counter initialization (by software or internal/external trigger)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Trigger event (counter start, stop, initialization or count by internal/external trigger)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Input capture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Output compare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Break input (interrupt request)</a:t>
            </a:r>
          </a:p>
        </p:txBody>
      </p:sp>
    </p:spTree>
    <p:extLst>
      <p:ext uri="{BB962C8B-B14F-4D97-AF65-F5344CB8AC3E}">
        <p14:creationId xmlns:p14="http://schemas.microsoft.com/office/powerpoint/2010/main" val="26552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Lab7.1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更改系統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閃爍變化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(1,6,10,16,40 MHz)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PLLCLK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with clock source(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 system clock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f(VCO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clock) = f(PLL clock input) × (PLLN / PLLM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clock=f(PLL_R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 f(VCO clock) /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PLLR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f(PLL clock input) × (PLLN / PLLM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PLLR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94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2400"/>
            <a:ext cx="7467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87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General-purpose timers—TIM16/TIM17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9037"/>
            <a:ext cx="10884244" cy="481643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16-bit auto-reload </a:t>
            </a:r>
            <a:r>
              <a:rPr lang="en-US" altLang="zh-TW" dirty="0" err="1" smtClean="0"/>
              <a:t>upcounter</a:t>
            </a:r>
            <a:endParaRPr lang="en-US" altLang="zh-TW" dirty="0" smtClean="0"/>
          </a:p>
          <a:p>
            <a:r>
              <a:rPr lang="en-US" altLang="zh-TW" dirty="0" smtClean="0"/>
              <a:t>16-bit programmable </a:t>
            </a:r>
            <a:r>
              <a:rPr lang="en-US" altLang="zh-TW" dirty="0" err="1" smtClean="0"/>
              <a:t>prescaler</a:t>
            </a:r>
            <a:r>
              <a:rPr lang="en-US" altLang="zh-TW" dirty="0" smtClean="0"/>
              <a:t> used to divide (also “on the fly”) the counter clock</a:t>
            </a:r>
          </a:p>
          <a:p>
            <a:r>
              <a:rPr lang="en-US" altLang="zh-TW" dirty="0" smtClean="0"/>
              <a:t>frequency by any factor between 1 and 65535</a:t>
            </a:r>
          </a:p>
          <a:p>
            <a:r>
              <a:rPr lang="en-US" altLang="zh-TW" dirty="0" smtClean="0"/>
              <a:t>One channel for: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Input capture, Output compare, PWM generation (edge-aligned mode), One-pulse mode output</a:t>
            </a:r>
          </a:p>
          <a:p>
            <a:r>
              <a:rPr lang="en-US" altLang="zh-TW" dirty="0" smtClean="0"/>
              <a:t>Complementary outputs with programmable dead-time</a:t>
            </a:r>
          </a:p>
          <a:p>
            <a:r>
              <a:rPr lang="en-US" altLang="zh-TW" dirty="0" smtClean="0"/>
              <a:t>Repetition counter to update the timer registers only after a given number of cycles of the counter</a:t>
            </a:r>
          </a:p>
          <a:p>
            <a:r>
              <a:rPr lang="en-US" altLang="zh-TW" dirty="0" smtClean="0"/>
              <a:t>Break input to put the timer’s output signals in the reset state or a known state</a:t>
            </a:r>
          </a:p>
          <a:p>
            <a:r>
              <a:rPr lang="en-US" altLang="zh-TW" dirty="0" smtClean="0"/>
              <a:t>Interrupt/DMA generation on the following events: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Update: counter overflow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Trigger event (counter start, stop, initialization or count by internal/external trigger)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Input capture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Output compare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Break input</a:t>
            </a:r>
          </a:p>
        </p:txBody>
      </p:sp>
    </p:spTree>
    <p:extLst>
      <p:ext uri="{BB962C8B-B14F-4D97-AF65-F5344CB8AC3E}">
        <p14:creationId xmlns:p14="http://schemas.microsoft.com/office/powerpoint/2010/main" val="1476597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42887"/>
            <a:ext cx="89535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2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Advanced-control timers—TIM1/TIM8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9037"/>
            <a:ext cx="10884244" cy="4816434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16-bit up, down, up/down auto-reload counter.</a:t>
            </a:r>
          </a:p>
          <a:p>
            <a:r>
              <a:rPr lang="en-US" altLang="zh-TW" dirty="0" smtClean="0"/>
              <a:t>16-bit programmable </a:t>
            </a:r>
            <a:r>
              <a:rPr lang="en-US" altLang="zh-TW" dirty="0" err="1" smtClean="0"/>
              <a:t>prescaler</a:t>
            </a:r>
            <a:r>
              <a:rPr lang="en-US" altLang="zh-TW" dirty="0" smtClean="0"/>
              <a:t> allowing dividing (also “on the fly”) the counter clock frequency either by any factor between 1 and 65536.</a:t>
            </a:r>
          </a:p>
          <a:p>
            <a:r>
              <a:rPr lang="en-US" altLang="zh-TW" dirty="0" smtClean="0"/>
              <a:t>Up to 6 independent channels for: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/>
              <a:t>Input Capture (but channels 5 and 6), Output Compare, PWM generation (Edge and Center-aligned Mode), One-pulse mode output</a:t>
            </a:r>
          </a:p>
          <a:p>
            <a:r>
              <a:rPr lang="en-US" altLang="zh-TW" dirty="0" smtClean="0"/>
              <a:t>Complementary outputs with programmable dead-time</a:t>
            </a:r>
          </a:p>
          <a:p>
            <a:r>
              <a:rPr lang="en-US" altLang="zh-TW" dirty="0" smtClean="0"/>
              <a:t>Synchronization circuit to control the timer with external signals and to interconnect several timers together.</a:t>
            </a:r>
          </a:p>
          <a:p>
            <a:r>
              <a:rPr lang="en-US" altLang="zh-TW" dirty="0" smtClean="0"/>
              <a:t>Repetition counter to update the timer registers only after a given number of cycles of the counter.</a:t>
            </a:r>
          </a:p>
          <a:p>
            <a:r>
              <a:rPr lang="en-US" altLang="zh-TW" dirty="0" smtClean="0"/>
              <a:t>2 break inputs to put the timer’s output signals in a safe user selectable configuration.</a:t>
            </a:r>
          </a:p>
          <a:p>
            <a:r>
              <a:rPr lang="en-US" altLang="zh-TW" dirty="0" smtClean="0"/>
              <a:t>Interrupt/DMA generation on the following events: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Update: counter overflow/underflow, counter initialization (by software or internal/external trigger)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Trigger event (counter start, stop, initialization or count by internal/external trigger)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Input capture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Output compare</a:t>
            </a:r>
          </a:p>
          <a:p>
            <a:r>
              <a:rPr lang="en-US" altLang="zh-TW" dirty="0" smtClean="0"/>
              <a:t>Supports incremental (quadrature) encoder and Hall-sensor circuitry for positioning purposes</a:t>
            </a:r>
          </a:p>
          <a:p>
            <a:r>
              <a:rPr lang="en-US" altLang="zh-TW" dirty="0" smtClean="0"/>
              <a:t>Trigger input for external clock or cycle-by-cycle current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9196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878" y="-41863"/>
            <a:ext cx="5724331" cy="689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Low-power timer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9037"/>
            <a:ext cx="10884244" cy="481643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16 bit </a:t>
            </a:r>
            <a:r>
              <a:rPr lang="en-US" altLang="zh-TW" dirty="0" err="1" smtClean="0"/>
              <a:t>upcounter</a:t>
            </a:r>
            <a:endParaRPr lang="en-US" altLang="zh-TW" dirty="0" smtClean="0"/>
          </a:p>
          <a:p>
            <a:r>
              <a:rPr lang="en-US" altLang="zh-TW" dirty="0" smtClean="0"/>
              <a:t>3-bit </a:t>
            </a:r>
            <a:r>
              <a:rPr lang="en-US" altLang="zh-TW" dirty="0" err="1" smtClean="0"/>
              <a:t>prescaler</a:t>
            </a:r>
            <a:r>
              <a:rPr lang="en-US" altLang="zh-TW" dirty="0" smtClean="0"/>
              <a:t> with 8 possible dividing factor (1,2,4,8,16,32,64,128)</a:t>
            </a:r>
          </a:p>
          <a:p>
            <a:r>
              <a:rPr lang="en-US" altLang="zh-TW" dirty="0" smtClean="0"/>
              <a:t>Selectable clock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Internal clock sources: LSE, LSI, HSI16 or APB clock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External clock source over ULPTIM input (working with no LP oscillator running, used by Pulse Counter application)</a:t>
            </a:r>
          </a:p>
          <a:p>
            <a:r>
              <a:rPr lang="en-US" altLang="zh-TW" dirty="0" smtClean="0"/>
              <a:t>16 bit ARR </a:t>
            </a:r>
            <a:r>
              <a:rPr lang="en-US" altLang="zh-TW" dirty="0" err="1" smtClean="0"/>
              <a:t>autoreload</a:t>
            </a:r>
            <a:r>
              <a:rPr lang="en-US" altLang="zh-TW" dirty="0" smtClean="0"/>
              <a:t> register</a:t>
            </a:r>
          </a:p>
          <a:p>
            <a:r>
              <a:rPr lang="en-US" altLang="zh-TW" dirty="0" smtClean="0"/>
              <a:t>16 bit compare register</a:t>
            </a:r>
          </a:p>
          <a:p>
            <a:r>
              <a:rPr lang="en-US" altLang="zh-TW" dirty="0" smtClean="0"/>
              <a:t>Continuous/one shot mode</a:t>
            </a:r>
          </a:p>
          <a:p>
            <a:r>
              <a:rPr lang="en-US" altLang="zh-TW" dirty="0" smtClean="0"/>
              <a:t>Selectable software/hardware input trigger</a:t>
            </a:r>
          </a:p>
          <a:p>
            <a:r>
              <a:rPr lang="en-US" altLang="zh-TW" dirty="0" smtClean="0"/>
              <a:t>Programmable Digital Glitch filter</a:t>
            </a:r>
          </a:p>
          <a:p>
            <a:r>
              <a:rPr lang="en-US" altLang="zh-TW" dirty="0" smtClean="0"/>
              <a:t>Configurable output: Pulse, PWM</a:t>
            </a:r>
          </a:p>
          <a:p>
            <a:r>
              <a:rPr lang="en-US" altLang="zh-TW" dirty="0" smtClean="0"/>
              <a:t>Configurable I/O polarity</a:t>
            </a:r>
          </a:p>
          <a:p>
            <a:r>
              <a:rPr lang="en-US" altLang="zh-TW" dirty="0" smtClean="0"/>
              <a:t>Encoder mode</a:t>
            </a:r>
          </a:p>
        </p:txBody>
      </p:sp>
    </p:spTree>
    <p:extLst>
      <p:ext uri="{BB962C8B-B14F-4D97-AF65-F5344CB8AC3E}">
        <p14:creationId xmlns:p14="http://schemas.microsoft.com/office/powerpoint/2010/main" val="2496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Low-power timer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9037"/>
            <a:ext cx="10884244" cy="481643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LPTIM is a 16-bit timer that benefits from the ultimate developments in power consumption reduction. </a:t>
            </a:r>
            <a:r>
              <a:rPr lang="en-US" altLang="zh-TW" dirty="0" smtClean="0">
                <a:solidFill>
                  <a:srgbClr val="0070C0"/>
                </a:solidFill>
              </a:rPr>
              <a:t>Thanks to its diversity of clock sources, the LPTIM is able to keep running in all power modes except for Standby mode</a:t>
            </a:r>
            <a:r>
              <a:rPr lang="en-US" altLang="zh-TW" dirty="0" smtClean="0"/>
              <a:t>. Given its capability to run even with no internal clock source, the LPTIM can be used as a “Pulse Counter” which can be useful in some applications. Also, the LPTIM capability to wake up the system from low-power modes, makes it suitable to realize “Timeout functions” with extremely low power consumption. </a:t>
            </a:r>
          </a:p>
        </p:txBody>
      </p:sp>
    </p:spTree>
    <p:extLst>
      <p:ext uri="{BB962C8B-B14F-4D97-AF65-F5344CB8AC3E}">
        <p14:creationId xmlns:p14="http://schemas.microsoft.com/office/powerpoint/2010/main" val="10100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747712"/>
            <a:ext cx="58864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Flash Read Access </a:t>
            </a:r>
            <a:r>
              <a:rPr lang="en-US" altLang="zh-TW" dirty="0"/>
              <a:t>L</a:t>
            </a:r>
            <a:r>
              <a:rPr lang="en-US" altLang="zh-TW" dirty="0" smtClean="0"/>
              <a:t>atency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75" y="1977231"/>
            <a:ext cx="6572250" cy="40481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94694" y="4019909"/>
            <a:ext cx="2130725" cy="1328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021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Flash Read </a:t>
            </a:r>
            <a:r>
              <a:rPr lang="en-US" altLang="zh-TW" dirty="0"/>
              <a:t>A</a:t>
            </a:r>
            <a:r>
              <a:rPr lang="en-US" altLang="zh-TW" dirty="0" smtClean="0"/>
              <a:t>ccess </a:t>
            </a:r>
            <a:r>
              <a:rPr lang="en-US" altLang="zh-TW" dirty="0"/>
              <a:t>L</a:t>
            </a:r>
            <a:r>
              <a:rPr lang="en-US" altLang="zh-TW" dirty="0" smtClean="0"/>
              <a:t>atency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4" y="2073764"/>
            <a:ext cx="6467475" cy="2286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4419675"/>
            <a:ext cx="6572250" cy="22955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33424" y="1367522"/>
            <a:ext cx="1094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When changing the CPU frequency, the following software sequences must be applied in order to tune the number of wait states needed to access the Flash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51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Lab7.1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RCC_AHB2ENR</a:t>
            </a:r>
            <a:endParaRPr lang="en-US" altLang="zh-TW" dirty="0"/>
          </a:p>
          <a:p>
            <a:r>
              <a:rPr lang="en-US" altLang="zh-TW" dirty="0"/>
              <a:t>RCC_CFGR</a:t>
            </a:r>
          </a:p>
          <a:p>
            <a:r>
              <a:rPr lang="en-US" altLang="zh-TW" dirty="0" smtClean="0"/>
              <a:t>RCC_CR</a:t>
            </a:r>
          </a:p>
          <a:p>
            <a:r>
              <a:rPr lang="en-US" altLang="zh-TW" dirty="0" smtClean="0"/>
              <a:t>RCC_PLLCFGR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70422" y="4069492"/>
            <a:ext cx="8789773" cy="2389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39631" y="5720562"/>
            <a:ext cx="881449" cy="456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6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FLASH ACR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418" y="1341662"/>
            <a:ext cx="7505700" cy="2800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18" y="4349060"/>
            <a:ext cx="5857875" cy="1800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18195" y="3525448"/>
            <a:ext cx="1363163" cy="5548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75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>
                <a:hlinkClick r:id="rId2"/>
              </a:rPr>
              <a:t>http://www.st.com/resource/en/reference_manual/dm00083560.pdf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982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Lab7.2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設計一計時器利用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顯示，從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開始計時至大於等於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TIME_SEC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時停止，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polling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方式取得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RCC_APB1ENR1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TIMX_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初始化時，設定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是否自動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polling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時，檢查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是否已經有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 event</a:t>
            </a:r>
          </a:p>
          <a:p>
            <a:endParaRPr lang="zh-TW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34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Lab7.3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功能驅動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keypad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產生不同頻率的聲音。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TIM2)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需要在以下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設定，才可將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訊號傳至該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GPIOX_MODER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Alternate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GPIOX_AFRL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GPIOX_AFRH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AF1(tim1/tim2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18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Lab7.3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/>
              <a:t>Set TIMX </a:t>
            </a:r>
            <a:r>
              <a:rPr lang="en-US" altLang="zh-TW" sz="2400" dirty="0"/>
              <a:t>start=off</a:t>
            </a:r>
          </a:p>
          <a:p>
            <a:r>
              <a:rPr lang="en-US" altLang="zh-TW" sz="2400" dirty="0" smtClean="0"/>
              <a:t>Set </a:t>
            </a:r>
            <a:r>
              <a:rPr lang="en-US" altLang="zh-TW" sz="2400" dirty="0"/>
              <a:t>TIMX enable</a:t>
            </a:r>
          </a:p>
          <a:p>
            <a:r>
              <a:rPr lang="en-US" altLang="zh-TW" sz="2400" dirty="0"/>
              <a:t>Set TIMX </a:t>
            </a:r>
            <a:r>
              <a:rPr lang="en-US" altLang="zh-TW" sz="2400" dirty="0" err="1"/>
              <a:t>prescaler</a:t>
            </a:r>
            <a:r>
              <a:rPr lang="en-US" altLang="zh-TW" sz="2400" dirty="0"/>
              <a:t> , reload value, </a:t>
            </a:r>
            <a:r>
              <a:rPr lang="en-US" altLang="zh-TW" sz="2400" dirty="0" err="1"/>
              <a:t>count_dir</a:t>
            </a:r>
            <a:endParaRPr lang="en-US" altLang="zh-TW" sz="2400" dirty="0"/>
          </a:p>
          <a:p>
            <a:r>
              <a:rPr lang="en-US" altLang="zh-TW" sz="2400" dirty="0"/>
              <a:t>Set </a:t>
            </a:r>
            <a:r>
              <a:rPr lang="en-US" altLang="zh-TW" sz="2400" dirty="0" smtClean="0"/>
              <a:t>TIMX capture/compare </a:t>
            </a:r>
            <a:r>
              <a:rPr lang="en-US" altLang="zh-TW" sz="2400" dirty="0" smtClean="0"/>
              <a:t>enable</a:t>
            </a:r>
            <a:endParaRPr lang="en-US" altLang="zh-TW" sz="2400" dirty="0"/>
          </a:p>
          <a:p>
            <a:r>
              <a:rPr lang="en-US" altLang="zh-TW" sz="2400" dirty="0"/>
              <a:t>Set </a:t>
            </a:r>
            <a:r>
              <a:rPr lang="en-US" altLang="zh-TW" sz="2400" dirty="0"/>
              <a:t>TIMX </a:t>
            </a:r>
            <a:r>
              <a:rPr lang="en-US" altLang="zh-TW" sz="2400" dirty="0" smtClean="0"/>
              <a:t>capture/compare </a:t>
            </a:r>
            <a:r>
              <a:rPr lang="en-US" altLang="zh-TW" sz="2400" dirty="0" smtClean="0"/>
              <a:t>as </a:t>
            </a:r>
            <a:r>
              <a:rPr lang="en-US" altLang="zh-TW" sz="2400" dirty="0"/>
              <a:t>output</a:t>
            </a:r>
          </a:p>
          <a:p>
            <a:r>
              <a:rPr lang="en-US" altLang="zh-TW" sz="2400" dirty="0"/>
              <a:t>Set </a:t>
            </a:r>
            <a:r>
              <a:rPr lang="en-US" altLang="zh-TW" sz="2400" dirty="0"/>
              <a:t>TIMX capture/compare </a:t>
            </a:r>
            <a:r>
              <a:rPr lang="en-US" altLang="zh-TW" sz="2400" dirty="0" smtClean="0"/>
              <a:t>as </a:t>
            </a:r>
            <a:r>
              <a:rPr lang="en-US" altLang="zh-TW" sz="2400" dirty="0" err="1"/>
              <a:t>pwm</a:t>
            </a:r>
            <a:r>
              <a:rPr lang="en-US" altLang="zh-TW" sz="2400" dirty="0"/>
              <a:t> mode</a:t>
            </a:r>
          </a:p>
          <a:p>
            <a:r>
              <a:rPr lang="en-US" altLang="zh-TW" sz="2400" dirty="0"/>
              <a:t>Set TIMX capture/compare </a:t>
            </a:r>
            <a:r>
              <a:rPr lang="en-US" altLang="zh-TW" sz="2400" dirty="0" err="1" smtClean="0"/>
              <a:t>reg’s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count </a:t>
            </a:r>
            <a:r>
              <a:rPr lang="en-US" altLang="zh-TW" sz="2400" dirty="0" smtClean="0"/>
              <a:t>value</a:t>
            </a:r>
            <a:endParaRPr lang="en-US" altLang="zh-TW" sz="2400" dirty="0"/>
          </a:p>
          <a:p>
            <a:r>
              <a:rPr lang="en-US" altLang="zh-TW" sz="2400" dirty="0"/>
              <a:t>Set TIMX re-initialize counter=on</a:t>
            </a:r>
          </a:p>
          <a:p>
            <a:r>
              <a:rPr lang="en-US" altLang="zh-TW" sz="2400" dirty="0"/>
              <a:t>Set TIMX update interrupt enable</a:t>
            </a:r>
          </a:p>
          <a:p>
            <a:r>
              <a:rPr lang="en-US" altLang="zh-TW" sz="2400" dirty="0"/>
              <a:t>Set TIMX start=on</a:t>
            </a:r>
          </a:p>
          <a:p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2388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Clock—Clock tree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975" y="0"/>
            <a:ext cx="4983033" cy="673246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52474" y="1556896"/>
            <a:ext cx="59704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Four different clock sources can be used to drive the system clock (SYSCLK):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HSI16 (high speed internal)16 MHz RC oscillator clock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MSI (multispeed internal) RC oscillator clock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HSE oscillator clock, from 4 to 48 MHz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PLL clock 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dirty="0" smtClean="0">
                <a:solidFill>
                  <a:srgbClr val="FF0000"/>
                </a:solidFill>
              </a:rPr>
              <a:t>MSI</a:t>
            </a:r>
            <a:r>
              <a:rPr lang="en-US" altLang="zh-TW" sz="2400" dirty="0" smtClean="0"/>
              <a:t> is used as system clock source after startup from Reset, configured at </a:t>
            </a:r>
            <a:r>
              <a:rPr lang="en-US" altLang="zh-TW" sz="2400" dirty="0" smtClean="0">
                <a:solidFill>
                  <a:srgbClr val="FF0000"/>
                </a:solidFill>
              </a:rPr>
              <a:t>4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MHz</a:t>
            </a:r>
            <a:r>
              <a:rPr lang="en-US" altLang="zh-TW" sz="2400" dirty="0" err="1" smtClean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51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1320</Words>
  <Application>Microsoft Office PowerPoint</Application>
  <PresentationFormat>寬螢幕</PresentationFormat>
  <Paragraphs>168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8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STM32—timer/counter</vt:lpstr>
      <vt:lpstr>Where is stm32l476xx.h</vt:lpstr>
      <vt:lpstr>How to use stm32l476xx.h’s define</vt:lpstr>
      <vt:lpstr>Lab7.1</vt:lpstr>
      <vt:lpstr>Lab7.1</vt:lpstr>
      <vt:lpstr>Lab7.2</vt:lpstr>
      <vt:lpstr>Lab7.3</vt:lpstr>
      <vt:lpstr>Lab7.3</vt:lpstr>
      <vt:lpstr>System Clock—Clock tree</vt:lpstr>
      <vt:lpstr>System Clock—Clock tree</vt:lpstr>
      <vt:lpstr>RCC memory address</vt:lpstr>
      <vt:lpstr>RCC registers—CR</vt:lpstr>
      <vt:lpstr>RCC_CR– MSI </vt:lpstr>
      <vt:lpstr>RCC_CR– HSI </vt:lpstr>
      <vt:lpstr>RCC_CR– HSE </vt:lpstr>
      <vt:lpstr>RCC_CR– PLL </vt:lpstr>
      <vt:lpstr>RCC registers—CFGR</vt:lpstr>
      <vt:lpstr>RCC_CFGR</vt:lpstr>
      <vt:lpstr>RCC_CFGR</vt:lpstr>
      <vt:lpstr>PowerPoint 簡報</vt:lpstr>
      <vt:lpstr>PowerPoint 簡報</vt:lpstr>
      <vt:lpstr>PowerPoint 簡報</vt:lpstr>
      <vt:lpstr>PowerPoint 簡報</vt:lpstr>
      <vt:lpstr>PowerPoint 簡報</vt:lpstr>
      <vt:lpstr>Timer</vt:lpstr>
      <vt:lpstr>RCC_APB1ENR1</vt:lpstr>
      <vt:lpstr>RCC_APB2ENR</vt:lpstr>
      <vt:lpstr>Timer memory map address</vt:lpstr>
      <vt:lpstr>Timer memory map address</vt:lpstr>
      <vt:lpstr>TIMx_CR1</vt:lpstr>
      <vt:lpstr>TIMx_CR1</vt:lpstr>
      <vt:lpstr>TIMx_PSC</vt:lpstr>
      <vt:lpstr>TIMx_ARR</vt:lpstr>
      <vt:lpstr>TIMx_CNT</vt:lpstr>
      <vt:lpstr>TIMx_EGR—UG </vt:lpstr>
      <vt:lpstr>Basic timers –TIM6/TIM7</vt:lpstr>
      <vt:lpstr>General-purpose timers—TIM2/TIM3/TIM4/TIM5 </vt:lpstr>
      <vt:lpstr>PowerPoint 簡報</vt:lpstr>
      <vt:lpstr>General-purpose timers—TIM15 </vt:lpstr>
      <vt:lpstr>PowerPoint 簡報</vt:lpstr>
      <vt:lpstr>General-purpose timers—TIM16/TIM17 </vt:lpstr>
      <vt:lpstr>PowerPoint 簡報</vt:lpstr>
      <vt:lpstr>Advanced-control timers—TIM1/TIM8</vt:lpstr>
      <vt:lpstr>PowerPoint 簡報</vt:lpstr>
      <vt:lpstr>Low-power timer </vt:lpstr>
      <vt:lpstr>Low-power timer </vt:lpstr>
      <vt:lpstr>PowerPoint 簡報</vt:lpstr>
      <vt:lpstr>Flash Read Access Latency</vt:lpstr>
      <vt:lpstr>Flash Read Access Latency </vt:lpstr>
      <vt:lpstr>FLASH ACR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dani4310</dc:creator>
  <cp:lastModifiedBy>USER</cp:lastModifiedBy>
  <cp:revision>84</cp:revision>
  <dcterms:created xsi:type="dcterms:W3CDTF">2016-11-05T05:55:25Z</dcterms:created>
  <dcterms:modified xsi:type="dcterms:W3CDTF">2017-11-22T10:22:45Z</dcterms:modified>
</cp:coreProperties>
</file>