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68" r:id="rId6"/>
    <p:sldId id="283" r:id="rId7"/>
    <p:sldId id="272" r:id="rId8"/>
    <p:sldId id="308" r:id="rId9"/>
    <p:sldId id="274" r:id="rId10"/>
    <p:sldId id="275" r:id="rId11"/>
    <p:sldId id="273" r:id="rId12"/>
    <p:sldId id="30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6" r:id="rId22"/>
    <p:sldId id="296" r:id="rId23"/>
    <p:sldId id="285" r:id="rId24"/>
    <p:sldId id="278" r:id="rId25"/>
    <p:sldId id="279" r:id="rId26"/>
    <p:sldId id="295" r:id="rId27"/>
    <p:sldId id="280" r:id="rId28"/>
    <p:sldId id="294" r:id="rId29"/>
    <p:sldId id="281" r:id="rId30"/>
    <p:sldId id="297" r:id="rId31"/>
    <p:sldId id="306" r:id="rId32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587" autoAdjust="0"/>
  </p:normalViewPr>
  <p:slideViewPr>
    <p:cSldViewPr>
      <p:cViewPr varScale="1">
        <p:scale>
          <a:sx n="90" d="100"/>
          <a:sy n="90" d="100"/>
        </p:scale>
        <p:origin x="25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346887D-736C-4F44-BC64-6DEA72C22745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9D8497C-F168-4C42-BF98-FF3F6A5BD70D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6BC0A0-2803-448D-B7D0-A06E2F5DDD54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B42910-E824-4CFD-B994-991193CB685C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0.29456523343517899</c:v>
                </c:pt>
                <c:pt idx="1">
                  <c:v>0.43825001107002698</c:v>
                </c:pt>
                <c:pt idx="2">
                  <c:v>0.57532952515904201</c:v>
                </c:pt>
                <c:pt idx="3">
                  <c:v>0.90050775657205195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279562816"/>
        <c:axId val="-1279560096"/>
      </c:lineChart>
      <c:catAx>
        <c:axId val="-127956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279560096"/>
        <c:crosses val="autoZero"/>
        <c:auto val="1"/>
        <c:lblAlgn val="ctr"/>
        <c:lblOffset val="100"/>
        <c:noMultiLvlLbl val="0"/>
      </c:catAx>
      <c:valAx>
        <c:axId val="-127956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27956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2018/1/8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2018/1/8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fons0329/Machine_Learning_Fall_2017/tree/master/Final_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47244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0416024 </a:t>
            </a:r>
            <a:r>
              <a:rPr lang="zh-TW" altLang="en-US" dirty="0" smtClean="0">
                <a:sym typeface="Salesforce Sans"/>
              </a:rPr>
              <a:t>陳羿豐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21"/>
          <a:stretch/>
        </p:blipFill>
        <p:spPr>
          <a:xfrm>
            <a:off x="1212941" y="1676400"/>
            <a:ext cx="9753600" cy="3978442"/>
          </a:xfrm>
        </p:spPr>
      </p:pic>
    </p:spTree>
    <p:extLst>
      <p:ext uri="{BB962C8B-B14F-4D97-AF65-F5344CB8AC3E}">
        <p14:creationId xmlns:p14="http://schemas.microsoft.com/office/powerpoint/2010/main" val="13473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6" t="-1256"/>
          <a:stretch/>
        </p:blipFill>
        <p:spPr>
          <a:xfrm>
            <a:off x="1218883" y="1676400"/>
            <a:ext cx="9565019" cy="3810000"/>
          </a:xfrm>
        </p:spPr>
      </p:pic>
    </p:spTree>
    <p:extLst>
      <p:ext uri="{BB962C8B-B14F-4D97-AF65-F5344CB8AC3E}">
        <p14:creationId xmlns:p14="http://schemas.microsoft.com/office/powerpoint/2010/main" val="11334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mileage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752600"/>
            <a:ext cx="6248400" cy="4243100"/>
          </a:xfrm>
        </p:spPr>
      </p:pic>
    </p:spTree>
    <p:extLst>
      <p:ext uri="{BB962C8B-B14F-4D97-AF65-F5344CB8AC3E}">
        <p14:creationId xmlns:p14="http://schemas.microsoft.com/office/powerpoint/2010/main" val="35727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manufacture year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599"/>
            <a:ext cx="6858000" cy="4525347"/>
          </a:xfrm>
        </p:spPr>
      </p:pic>
    </p:spTree>
    <p:extLst>
      <p:ext uri="{BB962C8B-B14F-4D97-AF65-F5344CB8AC3E}">
        <p14:creationId xmlns:p14="http://schemas.microsoft.com/office/powerpoint/2010/main" val="13162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</a:t>
            </a:r>
            <a:r>
              <a:rPr lang="en-US" altLang="zh-TW" dirty="0"/>
              <a:t>e</a:t>
            </a:r>
            <a:r>
              <a:rPr lang="en-US" altLang="zh-TW" dirty="0" smtClean="0"/>
              <a:t>ngine displacement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600"/>
            <a:ext cx="6629400" cy="4301744"/>
          </a:xfrm>
        </p:spPr>
      </p:pic>
    </p:spTree>
    <p:extLst>
      <p:ext uri="{BB962C8B-B14F-4D97-AF65-F5344CB8AC3E}">
        <p14:creationId xmlns:p14="http://schemas.microsoft.com/office/powerpoint/2010/main" val="27636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engine power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52600"/>
            <a:ext cx="6629400" cy="4450080"/>
          </a:xfrm>
        </p:spPr>
      </p:pic>
    </p:spTree>
    <p:extLst>
      <p:ext uri="{BB962C8B-B14F-4D97-AF65-F5344CB8AC3E}">
        <p14:creationId xmlns:p14="http://schemas.microsoft.com/office/powerpoint/2010/main" val="31622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Door and Seat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5550185" cy="35688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7" y="1828799"/>
            <a:ext cx="5715294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Fuel and </a:t>
            </a:r>
            <a:r>
              <a:rPr lang="en-US" altLang="zh-TW" dirty="0" err="1" smtClean="0"/>
              <a:t>transmisson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6" y="1981200"/>
            <a:ext cx="5169285" cy="3505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1" y="1981014"/>
            <a:ext cx="5263901" cy="35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8467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output –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Discrete output -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217295" y="0"/>
            <a:ext cx="10360501" cy="889000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胡安鳳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林正偉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薛世恩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PDF Plotting, Finding dataset and SVM analysis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陳羿豐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Naïve Bayes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胡安鳳</a:t>
            </a:r>
            <a:endParaRPr lang="en-US" sz="4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胡安鳳</a:t>
            </a:r>
            <a:endParaRPr 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43000"/>
            <a:ext cx="6908800" cy="518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3612" y="121920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The contribution of one training sample-accuracy from</a:t>
            </a:r>
          </a:p>
          <a:p>
            <a:r>
              <a:rPr lang="en-US" altLang="zh-TW" sz="3200" dirty="0" smtClean="0"/>
              <a:t>0.441/316242 = 1.39e-6</a:t>
            </a:r>
          </a:p>
          <a:p>
            <a:r>
              <a:rPr lang="en-US" altLang="zh-TW" sz="3200" dirty="0" smtClean="0"/>
              <a:t>To</a:t>
            </a:r>
          </a:p>
          <a:p>
            <a:r>
              <a:rPr lang="en-US" altLang="zh-TW" sz="3200" dirty="0" smtClean="0"/>
              <a:t>0.431/279492 = 1.542e-6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Enhance the accuracy of </a:t>
            </a:r>
            <a:r>
              <a:rPr lang="en-US" altLang="zh-TW" sz="3200" dirty="0" smtClean="0">
                <a:solidFill>
                  <a:srgbClr val="FF0000"/>
                </a:solidFill>
              </a:rPr>
              <a:t>unit training sample.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林正偉</a:t>
            </a:r>
            <a:endParaRPr lang="en-US" sz="4800" dirty="0"/>
          </a:p>
        </p:txBody>
      </p:sp>
      <p:graphicFrame>
        <p:nvGraphicFramePr>
          <p:cNvPr id="4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6272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6" y="1074737"/>
            <a:ext cx="10563956" cy="4868863"/>
          </a:xfrm>
        </p:spPr>
      </p:pic>
    </p:spTree>
    <p:extLst>
      <p:ext uri="{BB962C8B-B14F-4D97-AF65-F5344CB8AC3E}">
        <p14:creationId xmlns:p14="http://schemas.microsoft.com/office/powerpoint/2010/main" val="1784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692986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Random Forest </a:t>
            </a:r>
            <a:r>
              <a:rPr lang="en-US" altLang="zh-TW" sz="4800" dirty="0" err="1" smtClean="0"/>
              <a:t>Regressor</a:t>
            </a:r>
            <a:r>
              <a:rPr lang="en-US" altLang="zh-TW" sz="4800" dirty="0" smtClean="0"/>
              <a:t> </a:t>
            </a:r>
            <a:br>
              <a:rPr lang="en-US" altLang="zh-TW" sz="4800" dirty="0" smtClean="0"/>
            </a:br>
            <a:r>
              <a:rPr lang="en-US" altLang="zh-TW" sz="4800" dirty="0" smtClean="0"/>
              <a:t>by</a:t>
            </a:r>
            <a:r>
              <a:rPr lang="zh-TW" altLang="en-US" sz="4800" dirty="0" smtClean="0"/>
              <a:t>薛世恩</a:t>
            </a:r>
            <a:endParaRPr 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1695962"/>
            <a:ext cx="3695890" cy="342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09" y="2935572"/>
            <a:ext cx="3698656" cy="229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2350540"/>
            <a:ext cx="3695890" cy="2794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810000"/>
            <a:ext cx="2130834" cy="22740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685310"/>
            <a:ext cx="5397777" cy="3429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318788"/>
            <a:ext cx="5397777" cy="3429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1" y="2891594"/>
            <a:ext cx="5397777" cy="3175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212" y="4185041"/>
            <a:ext cx="6474153" cy="12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9012" y="152400"/>
            <a:ext cx="10360501" cy="66040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Model 3 Random Forest </a:t>
            </a:r>
            <a:r>
              <a:rPr lang="en-US" altLang="zh-TW" sz="4800" dirty="0" err="1"/>
              <a:t>Regressor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46297"/>
            <a:ext cx="5524792" cy="354723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4" y="2146297"/>
            <a:ext cx="5638240" cy="35472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08812" y="2590800"/>
            <a:ext cx="399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2"/>
                </a:solidFill>
              </a:rPr>
              <a:t>Max depth </a:t>
            </a:r>
            <a:r>
              <a:rPr lang="zh-TW" altLang="en-US" sz="2800" dirty="0" smtClean="0">
                <a:solidFill>
                  <a:schemeClr val="bg2"/>
                </a:solidFill>
              </a:rPr>
              <a:t>對準確率影響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3997" y="25864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2"/>
                </a:solidFill>
              </a:rPr>
              <a:t>誤差價格內準確率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609600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br>
              <a:rPr lang="en-US" sz="4800" dirty="0" smtClean="0"/>
            </a:br>
            <a:r>
              <a:rPr lang="en-US" sz="4800" dirty="0" smtClean="0"/>
              <a:t>by </a:t>
            </a:r>
            <a:r>
              <a:rPr lang="zh-TW" altLang="en-US" sz="4800" dirty="0" smtClean="0"/>
              <a:t>陳羿豐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038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因為 </a:t>
            </a:r>
            <a:r>
              <a:rPr lang="en-US" altLang="zh-TW" dirty="0"/>
              <a:t>Naive Bayes </a:t>
            </a:r>
            <a:r>
              <a:rPr lang="zh-TW" altLang="en-US" dirty="0"/>
              <a:t>不能產生連續型輸出</a:t>
            </a:r>
            <a:r>
              <a:rPr lang="en-US" altLang="zh-TW" dirty="0"/>
              <a:t>(</a:t>
            </a:r>
            <a:r>
              <a:rPr lang="zh-TW" altLang="en-US" dirty="0"/>
              <a:t>不能作為 </a:t>
            </a:r>
            <a:r>
              <a:rPr lang="en-US" altLang="zh-TW" dirty="0" err="1"/>
              <a:t>regressor</a:t>
            </a:r>
            <a:r>
              <a:rPr lang="en-US" altLang="zh-TW" dirty="0"/>
              <a:t>)</a:t>
            </a:r>
            <a:r>
              <a:rPr lang="zh-TW" altLang="en-US" dirty="0"/>
              <a:t>，所以我就把價格按照位數做分類。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我發現價格最便宜的還不到 </a:t>
            </a:r>
            <a:r>
              <a:rPr lang="en-US" altLang="zh-TW" dirty="0"/>
              <a:t>1 </a:t>
            </a:r>
            <a:r>
              <a:rPr lang="zh-TW" altLang="en-US" dirty="0"/>
              <a:t>歐元，最貴的超過一百萬歐元。所以我就分類成：不到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  <a:r>
              <a:rPr lang="zh-TW" altLang="en-US" dirty="0"/>
              <a:t>～</a:t>
            </a:r>
            <a:r>
              <a:rPr lang="en-US" altLang="zh-TW" dirty="0"/>
              <a:t>100</a:t>
            </a:r>
            <a:r>
              <a:rPr lang="zh-TW" altLang="en-US" dirty="0"/>
              <a:t>、</a:t>
            </a:r>
            <a:r>
              <a:rPr lang="en-US" altLang="zh-TW" dirty="0"/>
              <a:t>……</a:t>
            </a:r>
            <a:r>
              <a:rPr lang="zh-TW" altLang="en-US" dirty="0"/>
              <a:t>、十萬～一百萬、超過一百萬，共 </a:t>
            </a:r>
            <a:r>
              <a:rPr lang="en-US" altLang="zh-TW" dirty="0"/>
              <a:t>8 </a:t>
            </a:r>
            <a:r>
              <a:rPr lang="zh-TW" altLang="en-US" dirty="0"/>
              <a:t>類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因為上一份作業，我用 </a:t>
            </a:r>
            <a:r>
              <a:rPr lang="en-US" altLang="zh-TW" dirty="0" err="1"/>
              <a:t>scikit</a:t>
            </a:r>
            <a:r>
              <a:rPr lang="en-US" altLang="zh-TW" dirty="0"/>
              <a:t>-learn </a:t>
            </a:r>
            <a:r>
              <a:rPr lang="zh-TW" altLang="en-US" dirty="0"/>
              <a:t>套件做 </a:t>
            </a:r>
            <a:r>
              <a:rPr lang="en-US" altLang="zh-TW" dirty="0"/>
              <a:t>Naive Bayes </a:t>
            </a:r>
            <a:r>
              <a:rPr lang="zh-TW" altLang="en-US" dirty="0"/>
              <a:t>，結果非常的糟。我覺得我被套件雷了</a:t>
            </a:r>
            <a:r>
              <a:rPr lang="en-US" altLang="zh-TW" dirty="0"/>
              <a:t>……</a:t>
            </a:r>
            <a:endParaRPr lang="zh-TW" altLang="en-US" dirty="0"/>
          </a:p>
          <a:p>
            <a:pPr>
              <a:lnSpc>
                <a:spcPct val="100000"/>
              </a:lnSpc>
            </a:pPr>
            <a:r>
              <a:rPr lang="zh-TW" altLang="en-US" dirty="0"/>
              <a:t>於是我下定決心，要寫一個自己的 </a:t>
            </a:r>
            <a:r>
              <a:rPr lang="en-US" altLang="zh-TW" dirty="0"/>
              <a:t>Naive Bayes</a:t>
            </a:r>
            <a:r>
              <a:rPr lang="zh-TW" altLang="en-US" dirty="0"/>
              <a:t>，而且要用最強大的</a:t>
            </a:r>
            <a:r>
              <a:rPr lang="en-US" altLang="zh-TW" dirty="0"/>
              <a:t>―― Java</a:t>
            </a:r>
            <a:r>
              <a:rPr lang="zh-TW" altLang="en-US" dirty="0"/>
              <a:t>！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Functionalities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我的程式可處理連續型和離散型特徵。使用到的特徵：</a:t>
            </a:r>
          </a:p>
          <a:p>
            <a:r>
              <a:rPr lang="zh-TW" altLang="en-US" dirty="0"/>
              <a:t>離散型：製造商、車的型號、門的數量、座椅數量、燃料種類、變速器種類（自排</a:t>
            </a:r>
            <a:r>
              <a:rPr lang="en-US" altLang="zh-TW" dirty="0"/>
              <a:t>/</a:t>
            </a:r>
            <a:r>
              <a:rPr lang="zh-TW" altLang="en-US" dirty="0"/>
              <a:t>手排）</a:t>
            </a:r>
          </a:p>
          <a:p>
            <a:r>
              <a:rPr lang="zh-TW" altLang="en-US" dirty="0"/>
              <a:t>連續型：里程數、製造年份、引擎 </a:t>
            </a:r>
            <a:r>
              <a:rPr lang="en-US" altLang="zh-TW" dirty="0"/>
              <a:t>cc </a:t>
            </a:r>
            <a:r>
              <a:rPr lang="zh-TW" altLang="en-US" dirty="0"/>
              <a:t>數、引擎馬力</a:t>
            </a:r>
          </a:p>
          <a:p>
            <a:r>
              <a:rPr lang="zh-TW" altLang="en-US" dirty="0"/>
              <a:t>我假設連續型特徵符合常態分佈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9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965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Thank you for listening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Source code can be found at:</a:t>
            </a:r>
          </a:p>
          <a:p>
            <a:pPr marL="0" indent="0">
              <a:buNone/>
            </a:pPr>
            <a:r>
              <a:rPr lang="en-US" altLang="zh-TW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github.com/Alfons0329/Machine_Learning_Fall_2017/tree/master/Final_proj</a:t>
            </a:r>
            <a:endParaRPr lang="en-US" altLang="zh-TW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README.md will be added later in winter vacation.</a:t>
            </a:r>
          </a:p>
          <a:p>
            <a:r>
              <a:rPr lang="en-US" altLang="zh-TW" dirty="0" smtClean="0"/>
              <a:t>Great thanks to all the teammate who contribute passionately to this final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38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77357" y="-16933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 smtClean="0"/>
              <a:t>SO MUCH DATA!!!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matrix being row=3552912 col=16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590800"/>
            <a:ext cx="7524260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590800"/>
            <a:ext cx="426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4842" y="76200"/>
            <a:ext cx="10360501" cy="842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25400"/>
            <a:ext cx="10360501" cy="880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Maker/</a:t>
            </a:r>
            <a:r>
              <a:rPr lang="en-US" dirty="0" err="1" smtClean="0"/>
              <a:t>manf’d</a:t>
            </a:r>
            <a:r>
              <a:rPr lang="en-US" dirty="0" smtClean="0"/>
              <a:t> year: The manufacturer of that car and such year being manufactured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r>
              <a:rPr lang="en-US" dirty="0" smtClean="0"/>
              <a:t>Transmission : man or auto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76200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After data preprocessing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838200"/>
            <a:ext cx="10360501" cy="5325869"/>
          </a:xfrm>
        </p:spPr>
        <p:txBody>
          <a:bodyPr/>
          <a:lstStyle/>
          <a:p>
            <a:r>
              <a:rPr lang="en-US" altLang="zh-TW" dirty="0" smtClean="0"/>
              <a:t>Amount of train = 316162 ,amount of test = 135498</a:t>
            </a:r>
            <a:r>
              <a:rPr lang="zh-TW" altLang="en-US" dirty="0" smtClean="0"/>
              <a:t> </a:t>
            </a:r>
            <a:r>
              <a:rPr lang="en-US" altLang="zh-TW" dirty="0" smtClean="0"/>
              <a:t>(7:3) col=10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676400"/>
            <a:ext cx="5753724" cy="4858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677298"/>
            <a:ext cx="5821993" cy="48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839</TotalTime>
  <Words>556</Words>
  <Application>Microsoft Office PowerPoint</Application>
  <PresentationFormat>自訂</PresentationFormat>
  <Paragraphs>89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SO MUCH DATA!!!</vt:lpstr>
      <vt:lpstr>What attributes to filter and left?</vt:lpstr>
      <vt:lpstr>As we can see from last page</vt:lpstr>
      <vt:lpstr>Remained attribute explanation</vt:lpstr>
      <vt:lpstr>After data preprocessing</vt:lpstr>
      <vt:lpstr>PDF of maker</vt:lpstr>
      <vt:lpstr>PDF of maker </vt:lpstr>
      <vt:lpstr>PDF of mileage</vt:lpstr>
      <vt:lpstr>PDF of manufacture year </vt:lpstr>
      <vt:lpstr>PDF of engine displacement</vt:lpstr>
      <vt:lpstr>PDF of engine power</vt:lpstr>
      <vt:lpstr>PDF of Door and Seat</vt:lpstr>
      <vt:lpstr>PDF of Fuel and transmisson</vt:lpstr>
      <vt:lpstr>More detailed ,analyze COV to see what does we REALLY NEED </vt:lpstr>
      <vt:lpstr>Regressor vs Classifier?</vt:lpstr>
      <vt:lpstr>Model1 KNN Regressor by 胡安鳳</vt:lpstr>
      <vt:lpstr>Model1 KNN Regressor by 胡安鳳</vt:lpstr>
      <vt:lpstr>Model 2 DT Regressor by 林正偉</vt:lpstr>
      <vt:lpstr>PowerPoint 簡報</vt:lpstr>
      <vt:lpstr>Model 3 Random Forest Regressor  by薛世恩</vt:lpstr>
      <vt:lpstr>Model 3 Random Forest Regressor</vt:lpstr>
      <vt:lpstr>Model 4 Naïve Bayes Classifier by 陳羿豐</vt:lpstr>
      <vt:lpstr>Functionalities 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109</cp:revision>
  <dcterms:created xsi:type="dcterms:W3CDTF">2017-12-30T19:46:49Z</dcterms:created>
  <dcterms:modified xsi:type="dcterms:W3CDTF">2018-01-07T19:04:13Z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