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3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5.png" ContentType="image/png"/>
  <Override PartName="/ppt/media/image8.jpeg" ContentType="image/jpeg"/>
  <Override PartName="/ppt/media/image17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charts/chart1.xml" ContentType="application/vnd.openxmlformats-officedocument.drawingml.char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欄1</c:v>
                </c:pt>
              </c:strCache>
            </c:strRef>
          </c:tx>
          <c:spPr>
            <a:solidFill>
              <a:srgbClr val="009999"/>
            </a:solidFill>
            <a:ln w="28440">
              <a:solidFill>
                <a:srgbClr val="009999"/>
              </a:solidFill>
              <a:round/>
            </a:ln>
          </c:spPr>
          <c:marker>
            <c:symbol val="none"/>
          </c:marker>
          <c:dLbls>
            <c:dLbl>
              <c:idx val="0"/>
              <c:dLblPos val="t"/>
              <c:showLegendKey val="0"/>
              <c:showVal val="1"/>
              <c:showCatName val="0"/>
              <c:showSerName val="0"/>
              <c:showPercent val="0"/>
            </c:dLbl>
            <c:dLbl>
              <c:idx val="1"/>
              <c:dLblPos val="t"/>
              <c:showLegendKey val="0"/>
              <c:showVal val="1"/>
              <c:showCatName val="0"/>
              <c:showSerName val="0"/>
              <c:showPercent val="0"/>
            </c:dLbl>
            <c:dLbl>
              <c:idx val="2"/>
              <c:dLblPos val="t"/>
              <c:showLegendKey val="0"/>
              <c:showVal val="1"/>
              <c:showCatName val="0"/>
              <c:showSerName val="0"/>
              <c:showPercent val="0"/>
            </c:dLbl>
            <c:dLbl>
              <c:idx val="3"/>
              <c:dLblPos val="t"/>
              <c:showLegendKey val="0"/>
              <c:showVal val="1"/>
              <c:showCatName val="0"/>
              <c:showSerName val="0"/>
              <c:showPercent val="0"/>
            </c:dLbl>
            <c:dLblPos val="t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0.294565233435179</c:v>
                </c:pt>
                <c:pt idx="1">
                  <c:v>0.438250011070027</c:v>
                </c:pt>
                <c:pt idx="2">
                  <c:v>0.575329525159042</c:v>
                </c:pt>
                <c:pt idx="3">
                  <c:v>0.900507756572052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83031468"/>
        <c:axId val="83334185"/>
      </c:lineChart>
      <c:catAx>
        <c:axId val="83031468"/>
        <c:scaling>
          <c:orientation val="minMax"/>
        </c:scaling>
        <c:delete val="0"/>
        <c:axPos val="b"/>
        <c:numFmt formatCode="DD/MM/YYYY" sourceLinked="1"/>
        <c:majorTickMark val="none"/>
        <c:minorTickMark val="none"/>
        <c:tickLblPos val="nextTo"/>
        <c:spPr>
          <a:ln w="9360">
            <a:solidFill>
              <a:srgbClr val="ffffff"/>
            </a:solidFill>
            <a:round/>
          </a:ln>
        </c:spPr>
        <c:txPr>
          <a:bodyPr/>
          <a:p>
            <a:pPr>
              <a:defRPr b="0" sz="1197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83334185"/>
        <c:crosses val="autoZero"/>
        <c:auto val="1"/>
        <c:lblAlgn val="ctr"/>
        <c:lblOffset val="100"/>
      </c:catAx>
      <c:valAx>
        <c:axId val="83334185"/>
        <c:scaling>
          <c:orientation val="minMax"/>
        </c:scaling>
        <c:delete val="0"/>
        <c:axPos val="l"/>
        <c:majorGridlines>
          <c:spPr>
            <a:ln w="9360">
              <a:solidFill>
                <a:srgbClr val="ffffff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p>
            <a:pPr>
              <a:defRPr b="0" sz="1197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83031468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1EDF940-9FD4-41FA-8819-F7170096D3AA}" type="slidenum"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7530ADA-C8CA-4A59-8024-48886C0718BF}" type="slidenum">
              <a:rPr b="0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680B3F1-8816-4720-84C6-8BE1771EB27A}" type="slidenum">
              <a:rPr b="0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3602520" y="1701720"/>
            <a:ext cx="5592960" cy="446184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3602520" y="1701720"/>
            <a:ext cx="5592960" cy="4461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3602520" y="1701720"/>
            <a:ext cx="5592960" cy="446184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3602520" y="1701720"/>
            <a:ext cx="5592960" cy="4461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12600" y="0"/>
            <a:ext cx="816480" cy="5225760"/>
          </a:xfrm>
          <a:custGeom>
            <a:avLst/>
            <a:gdLst/>
            <a:ahLst/>
            <a:rect l="l" t="t" r="r" b="b"/>
            <a:pathLst>
              <a:path w="612775" h="3919538">
                <a:moveTo>
                  <a:pt x="0" y="3919538"/>
                </a:moveTo>
                <a:lnTo>
                  <a:pt x="612775" y="2984500"/>
                </a:lnTo>
                <a:lnTo>
                  <a:pt x="612775" y="0"/>
                </a:lnTo>
              </a:path>
            </a:pathLst>
          </a:custGeom>
          <a:noFill/>
          <a:ln w="38160">
            <a:solidFill>
              <a:srgbClr val="00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-15840" y="0"/>
            <a:ext cx="547200" cy="4562280"/>
          </a:xfrm>
          <a:custGeom>
            <a:avLst/>
            <a:gdLst/>
            <a:ahLst/>
            <a:rect l="l" t="t" r="r" b="b"/>
            <a:pathLst>
              <a:path w="410751" h="3421856">
                <a:moveTo>
                  <a:pt x="0" y="3421856"/>
                </a:moveTo>
                <a:lnTo>
                  <a:pt x="410751" y="2798680"/>
                </a:lnTo>
                <a:lnTo>
                  <a:pt x="409575" y="0"/>
                </a:lnTo>
              </a:path>
            </a:pathLst>
          </a:custGeom>
          <a:noFill/>
          <a:ln w="28440">
            <a:solidFill>
              <a:srgbClr val="00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9360" y="-3240"/>
            <a:ext cx="318240" cy="3968280"/>
          </a:xfrm>
          <a:custGeom>
            <a:avLst/>
            <a:gdLst/>
            <a:ahLst/>
            <a:rect l="l" t="t" r="r" b="b"/>
            <a:pathLst>
              <a:path w="238919" h="2976561">
                <a:moveTo>
                  <a:pt x="0" y="2976561"/>
                </a:moveTo>
                <a:lnTo>
                  <a:pt x="238919" y="2616170"/>
                </a:lnTo>
                <a:cubicBezTo>
                  <a:pt x="238654" y="1744113"/>
                  <a:pt x="238390" y="872057"/>
                  <a:pt x="238125" y="0"/>
                </a:cubicBezTo>
              </a:path>
            </a:pathLst>
          </a:custGeom>
          <a:noFill/>
          <a:ln>
            <a:solidFill>
              <a:srgbClr val="00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V="1">
            <a:off x="7516440" y="4145040"/>
            <a:ext cx="4686120" cy="2716200"/>
          </a:xfrm>
          <a:prstGeom prst="line">
            <a:avLst/>
          </a:prstGeom>
          <a:ln w="38160">
            <a:solidFill>
              <a:srgbClr val="00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 flipV="1">
            <a:off x="8003880" y="4444920"/>
            <a:ext cx="4198680" cy="2431440"/>
          </a:xfrm>
          <a:prstGeom prst="line">
            <a:avLst/>
          </a:prstGeom>
          <a:ln w="28440">
            <a:solidFill>
              <a:srgbClr val="00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 flipV="1">
            <a:off x="8515440" y="4732920"/>
            <a:ext cx="3687120" cy="2133720"/>
          </a:xfrm>
          <a:prstGeom prst="line">
            <a:avLst/>
          </a:prstGeom>
          <a:ln>
            <a:solidFill>
              <a:srgbClr val="00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6200000">
            <a:off x="2338200" y="3722760"/>
            <a:ext cx="816840" cy="5485680"/>
          </a:xfrm>
          <a:custGeom>
            <a:avLst/>
            <a:gdLst/>
            <a:ahLst/>
            <a:rect l="l" t="t" r="r" b="b"/>
            <a:pathLst>
              <a:path w="612775" h="4115481">
                <a:moveTo>
                  <a:pt x="0" y="4115481"/>
                </a:moveTo>
                <a:lnTo>
                  <a:pt x="612775" y="3180443"/>
                </a:lnTo>
                <a:lnTo>
                  <a:pt x="612775" y="0"/>
                </a:lnTo>
              </a:path>
            </a:pathLst>
          </a:custGeom>
          <a:noFill/>
          <a:ln w="38160">
            <a:solidFill>
              <a:srgbClr val="00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 rot="16200000">
            <a:off x="2138760" y="4190400"/>
            <a:ext cx="547200" cy="4826880"/>
          </a:xfrm>
          <a:custGeom>
            <a:avLst/>
            <a:gdLst/>
            <a:ahLst/>
            <a:rect l="l" t="t" r="r" b="b"/>
            <a:pathLst>
              <a:path w="410751" h="3621427">
                <a:moveTo>
                  <a:pt x="0" y="3621427"/>
                </a:moveTo>
                <a:lnTo>
                  <a:pt x="410751" y="2998251"/>
                </a:lnTo>
                <a:cubicBezTo>
                  <a:pt x="410359" y="2065358"/>
                  <a:pt x="406339" y="932893"/>
                  <a:pt x="405947" y="0"/>
                </a:cubicBezTo>
              </a:path>
            </a:pathLst>
          </a:custGeom>
          <a:noFill/>
          <a:ln w="28440">
            <a:solidFill>
              <a:srgbClr val="00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 rot="16200000">
            <a:off x="1949040" y="4590720"/>
            <a:ext cx="321840" cy="4238280"/>
          </a:xfrm>
          <a:custGeom>
            <a:avLst/>
            <a:gdLst/>
            <a:ahLst/>
            <a:rect l="l" t="t" r="r" b="b"/>
            <a:pathLst>
              <a:path w="241768" h="3179761">
                <a:moveTo>
                  <a:pt x="0" y="3179761"/>
                </a:moveTo>
                <a:lnTo>
                  <a:pt x="238919" y="2819370"/>
                </a:lnTo>
                <a:cubicBezTo>
                  <a:pt x="238654" y="1947313"/>
                  <a:pt x="242019" y="872057"/>
                  <a:pt x="241754" y="0"/>
                </a:cubicBezTo>
              </a:path>
            </a:pathLst>
          </a:custGeom>
          <a:noFill/>
          <a:ln>
            <a:solidFill>
              <a:srgbClr val="00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5040" cy="1999800"/>
          </a:xfrm>
          <a:prstGeom prst="rect">
            <a:avLst/>
          </a:prstGeom>
        </p:spPr>
        <p:txBody>
          <a:bodyPr lIns="122040" rIns="122040" tIns="60840" bIns="60840" anchor="b"/>
          <a:p>
            <a:pPr>
              <a:lnSpc>
                <a:spcPct val="100000"/>
              </a:lnSpc>
            </a:pPr>
            <a:r>
              <a:rPr b="0" lang="zh-TW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按一下以編輯母片標題樣式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</p:spPr>
        <p:txBody>
          <a:bodyPr lIns="122040" rIns="122040" tIns="60840" bIns="60840" anchor="ctr"/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9/01/18</a:t>
            </a:r>
            <a:endParaRPr b="0" lang="en-A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</p:spPr>
        <p:txBody>
          <a:bodyPr lIns="122040" rIns="122040" tIns="60840" bIns="60840" anchor="ctr"/>
          <a:p>
            <a:endParaRPr b="0" lang="en-A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</p:spPr>
        <p:txBody>
          <a:bodyPr lIns="122040" rIns="122040" tIns="60840" bIns="60840" anchor="ctr"/>
          <a:p>
            <a:pPr algn="r">
              <a:lnSpc>
                <a:spcPct val="100000"/>
              </a:lnSpc>
            </a:pPr>
            <a:fld id="{55751A7E-306D-4C8A-9E90-BD63B08B20EC}" type="slidenum"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TW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TW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TW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TW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TW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zh-TW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-12600" y="0"/>
            <a:ext cx="816480" cy="5225760"/>
          </a:xfrm>
          <a:custGeom>
            <a:avLst/>
            <a:gdLst/>
            <a:ahLst/>
            <a:rect l="l" t="t" r="r" b="b"/>
            <a:pathLst>
              <a:path w="612775" h="3919538">
                <a:moveTo>
                  <a:pt x="0" y="3919538"/>
                </a:moveTo>
                <a:lnTo>
                  <a:pt x="612775" y="2984500"/>
                </a:lnTo>
                <a:lnTo>
                  <a:pt x="612775" y="0"/>
                </a:lnTo>
              </a:path>
            </a:pathLst>
          </a:custGeom>
          <a:noFill/>
          <a:ln w="38160">
            <a:solidFill>
              <a:srgbClr val="00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-15840" y="0"/>
            <a:ext cx="547200" cy="4562280"/>
          </a:xfrm>
          <a:custGeom>
            <a:avLst/>
            <a:gdLst/>
            <a:ahLst/>
            <a:rect l="l" t="t" r="r" b="b"/>
            <a:pathLst>
              <a:path w="410751" h="3421856">
                <a:moveTo>
                  <a:pt x="0" y="3421856"/>
                </a:moveTo>
                <a:lnTo>
                  <a:pt x="410751" y="2798680"/>
                </a:lnTo>
                <a:lnTo>
                  <a:pt x="409575" y="0"/>
                </a:lnTo>
              </a:path>
            </a:pathLst>
          </a:custGeom>
          <a:noFill/>
          <a:ln w="28440">
            <a:solidFill>
              <a:srgbClr val="00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-9360" y="-3240"/>
            <a:ext cx="318240" cy="3968280"/>
          </a:xfrm>
          <a:custGeom>
            <a:avLst/>
            <a:gdLst/>
            <a:ahLst/>
            <a:rect l="l" t="t" r="r" b="b"/>
            <a:pathLst>
              <a:path w="238919" h="2976561">
                <a:moveTo>
                  <a:pt x="0" y="2976561"/>
                </a:moveTo>
                <a:lnTo>
                  <a:pt x="238919" y="2616170"/>
                </a:lnTo>
                <a:cubicBezTo>
                  <a:pt x="238654" y="1744113"/>
                  <a:pt x="238390" y="872057"/>
                  <a:pt x="238125" y="0"/>
                </a:cubicBezTo>
              </a:path>
            </a:pathLst>
          </a:custGeom>
          <a:noFill/>
          <a:ln>
            <a:solidFill>
              <a:srgbClr val="00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122040" rIns="122040" tIns="60840" bIns="60840" anchor="b"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按一下以編輯母片標題樣式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122040" rIns="122040" tIns="60840" bIns="608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10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編輯母片文字樣式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09480" indent="-231120">
              <a:lnSpc>
                <a:spcPct val="100000"/>
              </a:lnSpc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zh-TW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第二層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914400" indent="-231120">
              <a:lnSpc>
                <a:spcPct val="100000"/>
              </a:lnSpc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zh-TW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第三層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218960" indent="-231120">
              <a:lnSpc>
                <a:spcPct val="100000"/>
              </a:lnSpc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zh-TW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第四層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523880" indent="-231120">
              <a:lnSpc>
                <a:spcPct val="100000"/>
              </a:lnSpc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zh-TW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第五層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dt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</p:spPr>
        <p:txBody>
          <a:bodyPr lIns="122040" rIns="122040" tIns="60840" bIns="60840" anchor="ctr"/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9/01/18</a:t>
            </a:r>
            <a:endParaRPr b="0" lang="en-A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ftr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</p:spPr>
        <p:txBody>
          <a:bodyPr lIns="122040" rIns="122040" tIns="60840" bIns="60840" anchor="ctr"/>
          <a:p>
            <a:endParaRPr b="0" lang="en-A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sldNum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</p:spPr>
        <p:txBody>
          <a:bodyPr lIns="122040" rIns="122040" tIns="60840" bIns="60840" anchor="ctr"/>
          <a:p>
            <a:pPr algn="r">
              <a:lnSpc>
                <a:spcPct val="100000"/>
              </a:lnSpc>
            </a:pPr>
            <a:fld id="{C7F3F201-F01E-46E8-B496-34D493E3ABBF}" type="slidenum"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github.com/Alfons0329/Machine_Learning_Fall_2017/tree/master/Final_proj" TargetMode="External"/><Relationship Id="rId2" Type="http://schemas.openxmlformats.org/officeDocument/2006/relationships/hyperlink" Target="https://github.com/Alfons0329/Machine_Learning_Fall_2017/tree/master/Final_proj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79440" y="228600"/>
            <a:ext cx="11581920" cy="27619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zh-TW" sz="8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 </a:t>
            </a:r>
            <a:r>
              <a:rPr b="0" lang="zh-TW" sz="8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zh-TW" sz="8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Final Project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951440" y="4724280"/>
            <a:ext cx="8735040" cy="17521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AU" sz="2800" spc="199" strike="noStrike" cap="all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0416324 </a:t>
            </a:r>
            <a:r>
              <a:rPr b="0" lang="en-AU" sz="2800" spc="199" strike="noStrike" cap="all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胡安鳳</a:t>
            </a:r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800" spc="199" strike="noStrike" cap="all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0416308 </a:t>
            </a:r>
            <a:r>
              <a:rPr b="0" lang="en-AU" sz="2800" spc="199" strike="noStrike" cap="all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林正偉</a:t>
            </a:r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800" spc="199" strike="noStrike" cap="all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0316323 </a:t>
            </a:r>
            <a:r>
              <a:rPr b="0" lang="en-AU" sz="2800" spc="199" strike="noStrike" cap="all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薛世恩</a:t>
            </a:r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800" spc="199" strike="noStrike" cap="all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0416024 </a:t>
            </a:r>
            <a:r>
              <a:rPr b="0" lang="en-AU" sz="2800" spc="199" strike="noStrike" cap="all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陳羿豐</a:t>
            </a:r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370160" y="3352680"/>
            <a:ext cx="95245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price prediction of the used cars in Germany since 2015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zh-TW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PDF of maker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0" name="內容版面配置區 3" descr=""/>
          <p:cNvPicPr/>
          <p:nvPr/>
        </p:nvPicPr>
        <p:blipFill>
          <a:blip r:embed="rId1"/>
          <a:srcRect l="0" t="0" r="49221" b="0"/>
          <a:stretch/>
        </p:blipFill>
        <p:spPr>
          <a:xfrm>
            <a:off x="1212840" y="1676520"/>
            <a:ext cx="9753120" cy="39780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zh-TW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PDF of maker 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2" name="內容版面配置區 3" descr=""/>
          <p:cNvPicPr/>
          <p:nvPr/>
        </p:nvPicPr>
        <p:blipFill>
          <a:blip r:embed="rId1"/>
          <a:srcRect l="50735" t="-1260" r="0" b="0"/>
          <a:stretch/>
        </p:blipFill>
        <p:spPr>
          <a:xfrm>
            <a:off x="1218960" y="1676520"/>
            <a:ext cx="9564480" cy="38095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zh-TW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PDF of mileage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4" name="內容版面配置區 3" descr=""/>
          <p:cNvPicPr/>
          <p:nvPr/>
        </p:nvPicPr>
        <p:blipFill>
          <a:blip r:embed="rId1"/>
          <a:stretch/>
        </p:blipFill>
        <p:spPr>
          <a:xfrm>
            <a:off x="2970360" y="1752480"/>
            <a:ext cx="6248160" cy="42426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zh-TW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PDF of manufacture year 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6" name="內容版面配置區 3" descr=""/>
          <p:cNvPicPr/>
          <p:nvPr/>
        </p:nvPicPr>
        <p:blipFill>
          <a:blip r:embed="rId1"/>
          <a:stretch/>
        </p:blipFill>
        <p:spPr>
          <a:xfrm>
            <a:off x="2741760" y="1752480"/>
            <a:ext cx="6857640" cy="45248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zh-TW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PDF of engine displacement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8" name="內容版面配置區 3" descr=""/>
          <p:cNvPicPr/>
          <p:nvPr/>
        </p:nvPicPr>
        <p:blipFill>
          <a:blip r:embed="rId1"/>
          <a:stretch/>
        </p:blipFill>
        <p:spPr>
          <a:xfrm>
            <a:off x="2741760" y="1752480"/>
            <a:ext cx="6629040" cy="43012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zh-TW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PDF of engine power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0" name="內容版面配置區 3" descr=""/>
          <p:cNvPicPr/>
          <p:nvPr/>
        </p:nvPicPr>
        <p:blipFill>
          <a:blip r:embed="rId1"/>
          <a:stretch/>
        </p:blipFill>
        <p:spPr>
          <a:xfrm>
            <a:off x="2894040" y="1752480"/>
            <a:ext cx="6629040" cy="44496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zh-TW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PDF of Door and Seat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2" name="內容版面配置區 3" descr=""/>
          <p:cNvPicPr/>
          <p:nvPr/>
        </p:nvPicPr>
        <p:blipFill>
          <a:blip r:embed="rId1"/>
          <a:stretch/>
        </p:blipFill>
        <p:spPr>
          <a:xfrm>
            <a:off x="684360" y="1828800"/>
            <a:ext cx="5549760" cy="3568680"/>
          </a:xfrm>
          <a:prstGeom prst="rect">
            <a:avLst/>
          </a:prstGeom>
          <a:ln>
            <a:noFill/>
          </a:ln>
        </p:spPr>
      </p:pic>
      <p:pic>
        <p:nvPicPr>
          <p:cNvPr id="133" name="圖片 4" descr=""/>
          <p:cNvPicPr/>
          <p:nvPr/>
        </p:nvPicPr>
        <p:blipFill>
          <a:blip r:embed="rId2"/>
          <a:stretch/>
        </p:blipFill>
        <p:spPr>
          <a:xfrm>
            <a:off x="6234480" y="1828800"/>
            <a:ext cx="5715000" cy="35686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zh-TW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PDF of Fuel and transmisson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5" name="內容版面配置區 3" descr=""/>
          <p:cNvPicPr/>
          <p:nvPr/>
        </p:nvPicPr>
        <p:blipFill>
          <a:blip r:embed="rId1"/>
          <a:stretch/>
        </p:blipFill>
        <p:spPr>
          <a:xfrm>
            <a:off x="1224000" y="1981080"/>
            <a:ext cx="5168880" cy="3504960"/>
          </a:xfrm>
          <a:prstGeom prst="rect">
            <a:avLst/>
          </a:prstGeom>
          <a:ln>
            <a:noFill/>
          </a:ln>
        </p:spPr>
      </p:pic>
      <p:pic>
        <p:nvPicPr>
          <p:cNvPr id="136" name="圖片 4" descr=""/>
          <p:cNvPicPr/>
          <p:nvPr/>
        </p:nvPicPr>
        <p:blipFill>
          <a:blip r:embed="rId2"/>
          <a:stretch/>
        </p:blipFill>
        <p:spPr>
          <a:xfrm>
            <a:off x="6393240" y="1981080"/>
            <a:ext cx="5263560" cy="35049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104120" y="1371600"/>
            <a:ext cx="10590120" cy="579096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Attribute-covariance analysis credit to 0416308 David Lin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218960" y="0"/>
            <a:ext cx="10360080" cy="20570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 detailed ,analyze COV to see</a:t>
            </a: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does we </a:t>
            </a:r>
            <a:r>
              <a:rPr b="0" lang="zh-TW" sz="4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REALLY NEED</a:t>
            </a: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9" name="圖片 1" descr=""/>
          <p:cNvPicPr/>
          <p:nvPr/>
        </p:nvPicPr>
        <p:blipFill>
          <a:blip r:embed="rId1"/>
          <a:stretch/>
        </p:blipFill>
        <p:spPr>
          <a:xfrm>
            <a:off x="912960" y="2514600"/>
            <a:ext cx="10602720" cy="33094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218960" y="8640"/>
            <a:ext cx="10360080" cy="8125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Regressor vs Classifier?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Continuous output – Regressor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Discrete output - Classifier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217160" y="0"/>
            <a:ext cx="10360080" cy="88848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Responsibility assignment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10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胡安鳳 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Finding the appropriate dataset, preprocessing(filter the unnecessary data with pandas)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KNN Regressor analysis, report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10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林正偉 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DecisionTreeRegressor analysis, random data generation, cov calculation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10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薛世恩 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PDF Plotting, Finding dataset and SVM analysis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10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陳羿豐 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Naïve Bayes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218600" y="11520"/>
            <a:ext cx="10360080" cy="73620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Model1 KNN Regressor by </a:t>
            </a: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胡安鳳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3" name="圖片 7" descr=""/>
          <p:cNvPicPr/>
          <p:nvPr/>
        </p:nvPicPr>
        <p:blipFill>
          <a:blip r:embed="rId1"/>
          <a:stretch/>
        </p:blipFill>
        <p:spPr>
          <a:xfrm>
            <a:off x="1065240" y="838080"/>
            <a:ext cx="10058040" cy="55317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218600" y="11520"/>
            <a:ext cx="10360080" cy="73620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Model1 KNN Regressor by </a:t>
            </a: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胡安鳳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5" name="圖片 2" descr=""/>
          <p:cNvPicPr/>
          <p:nvPr/>
        </p:nvPicPr>
        <p:blipFill>
          <a:blip r:embed="rId1"/>
          <a:stretch/>
        </p:blipFill>
        <p:spPr>
          <a:xfrm>
            <a:off x="150840" y="1143000"/>
            <a:ext cx="6908400" cy="518112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7313760" y="1219320"/>
            <a:ext cx="4495320" cy="59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contribution of one training sample-accuracy from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0.441/316242 = 1.39e-6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0.431/279492 = 1.542e-6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Enhance the accuracy of </a:t>
            </a:r>
            <a:r>
              <a:rPr b="0" lang="en-AU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unit training sample.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218600" y="11520"/>
            <a:ext cx="10360080" cy="73620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2 DT Regressor by </a:t>
            </a: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林正偉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48" name="內容版面配置區 10"/>
          <p:cNvGraphicFramePr/>
          <p:nvPr/>
        </p:nvGraphicFramePr>
        <p:xfrm>
          <a:off x="1219320" y="1701720"/>
          <a:ext cx="10359720" cy="44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ransition spd="med">
    <p:fade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內容版面配置區 3" descr=""/>
          <p:cNvPicPr/>
          <p:nvPr/>
        </p:nvPicPr>
        <p:blipFill>
          <a:blip r:embed="rId1"/>
          <a:stretch/>
        </p:blipFill>
        <p:spPr>
          <a:xfrm>
            <a:off x="1017000" y="1074600"/>
            <a:ext cx="10563480" cy="48686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zh-TW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Max Depth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1" name="Picture 2" descr=""/>
          <p:cNvPicPr/>
          <p:nvPr/>
        </p:nvPicPr>
        <p:blipFill>
          <a:blip r:embed="rId1"/>
          <a:stretch/>
        </p:blipFill>
        <p:spPr>
          <a:xfrm>
            <a:off x="1217520" y="2590920"/>
            <a:ext cx="10681200" cy="12189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141560" y="693000"/>
            <a:ext cx="10360080" cy="73620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3 Random Forest Regressor </a:t>
            </a: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</a:t>
            </a: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薛世恩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3" name="內容版面配置區 3" descr=""/>
          <p:cNvPicPr/>
          <p:nvPr/>
        </p:nvPicPr>
        <p:blipFill>
          <a:blip r:embed="rId1"/>
          <a:stretch/>
        </p:blipFill>
        <p:spPr>
          <a:xfrm>
            <a:off x="1753920" y="1695960"/>
            <a:ext cx="3695400" cy="342720"/>
          </a:xfrm>
          <a:prstGeom prst="rect">
            <a:avLst/>
          </a:prstGeom>
          <a:ln>
            <a:noFill/>
          </a:ln>
        </p:spPr>
      </p:pic>
      <p:pic>
        <p:nvPicPr>
          <p:cNvPr id="154" name="圖片 4" descr=""/>
          <p:cNvPicPr/>
          <p:nvPr/>
        </p:nvPicPr>
        <p:blipFill>
          <a:blip r:embed="rId2"/>
          <a:stretch/>
        </p:blipFill>
        <p:spPr>
          <a:xfrm>
            <a:off x="1798920" y="2935440"/>
            <a:ext cx="3698280" cy="229320"/>
          </a:xfrm>
          <a:prstGeom prst="rect">
            <a:avLst/>
          </a:prstGeom>
          <a:ln>
            <a:noFill/>
          </a:ln>
        </p:spPr>
      </p:pic>
      <p:pic>
        <p:nvPicPr>
          <p:cNvPr id="155" name="圖片 5" descr=""/>
          <p:cNvPicPr/>
          <p:nvPr/>
        </p:nvPicPr>
        <p:blipFill>
          <a:blip r:embed="rId3"/>
          <a:stretch/>
        </p:blipFill>
        <p:spPr>
          <a:xfrm>
            <a:off x="1753920" y="2350440"/>
            <a:ext cx="3695400" cy="279000"/>
          </a:xfrm>
          <a:prstGeom prst="rect">
            <a:avLst/>
          </a:prstGeom>
          <a:ln>
            <a:noFill/>
          </a:ln>
        </p:spPr>
      </p:pic>
      <p:pic>
        <p:nvPicPr>
          <p:cNvPr id="156" name="圖片 6" descr=""/>
          <p:cNvPicPr/>
          <p:nvPr/>
        </p:nvPicPr>
        <p:blipFill>
          <a:blip r:embed="rId4"/>
          <a:stretch/>
        </p:blipFill>
        <p:spPr>
          <a:xfrm>
            <a:off x="2436840" y="3809880"/>
            <a:ext cx="2130480" cy="2273760"/>
          </a:xfrm>
          <a:prstGeom prst="rect">
            <a:avLst/>
          </a:prstGeom>
          <a:ln>
            <a:noFill/>
          </a:ln>
        </p:spPr>
      </p:pic>
      <p:pic>
        <p:nvPicPr>
          <p:cNvPr id="157" name="圖片 7" descr=""/>
          <p:cNvPicPr/>
          <p:nvPr/>
        </p:nvPicPr>
        <p:blipFill>
          <a:blip r:embed="rId5"/>
          <a:stretch/>
        </p:blipFill>
        <p:spPr>
          <a:xfrm>
            <a:off x="6246720" y="1685160"/>
            <a:ext cx="5397480" cy="342720"/>
          </a:xfrm>
          <a:prstGeom prst="rect">
            <a:avLst/>
          </a:prstGeom>
          <a:ln>
            <a:noFill/>
          </a:ln>
        </p:spPr>
      </p:pic>
      <p:pic>
        <p:nvPicPr>
          <p:cNvPr id="158" name="圖片 8" descr=""/>
          <p:cNvPicPr/>
          <p:nvPr/>
        </p:nvPicPr>
        <p:blipFill>
          <a:blip r:embed="rId6"/>
          <a:stretch/>
        </p:blipFill>
        <p:spPr>
          <a:xfrm>
            <a:off x="6246720" y="2318760"/>
            <a:ext cx="5397480" cy="342720"/>
          </a:xfrm>
          <a:prstGeom prst="rect">
            <a:avLst/>
          </a:prstGeom>
          <a:ln>
            <a:noFill/>
          </a:ln>
        </p:spPr>
      </p:pic>
      <p:pic>
        <p:nvPicPr>
          <p:cNvPr id="159" name="圖片 9" descr=""/>
          <p:cNvPicPr/>
          <p:nvPr/>
        </p:nvPicPr>
        <p:blipFill>
          <a:blip r:embed="rId7"/>
          <a:stretch/>
        </p:blipFill>
        <p:spPr>
          <a:xfrm>
            <a:off x="6246720" y="2891520"/>
            <a:ext cx="5397480" cy="317160"/>
          </a:xfrm>
          <a:prstGeom prst="rect">
            <a:avLst/>
          </a:prstGeom>
          <a:ln>
            <a:noFill/>
          </a:ln>
        </p:spPr>
      </p:pic>
      <p:pic>
        <p:nvPicPr>
          <p:cNvPr id="160" name="圖片 10" descr=""/>
          <p:cNvPicPr/>
          <p:nvPr/>
        </p:nvPicPr>
        <p:blipFill>
          <a:blip r:embed="rId8"/>
          <a:stretch/>
        </p:blipFill>
        <p:spPr>
          <a:xfrm>
            <a:off x="5256360" y="4185000"/>
            <a:ext cx="6473880" cy="12110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988920" y="152280"/>
            <a:ext cx="10360080" cy="65988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3 Random Forest Regressor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2" name="內容版面配置區 3" descr=""/>
          <p:cNvPicPr/>
          <p:nvPr/>
        </p:nvPicPr>
        <p:blipFill>
          <a:blip r:embed="rId1"/>
          <a:stretch/>
        </p:blipFill>
        <p:spPr>
          <a:xfrm>
            <a:off x="531720" y="2146320"/>
            <a:ext cx="5524560" cy="3546720"/>
          </a:xfrm>
          <a:prstGeom prst="rect">
            <a:avLst/>
          </a:prstGeom>
          <a:ln>
            <a:noFill/>
          </a:ln>
        </p:spPr>
      </p:pic>
      <p:pic>
        <p:nvPicPr>
          <p:cNvPr id="163" name="圖片 5" descr=""/>
          <p:cNvPicPr/>
          <p:nvPr/>
        </p:nvPicPr>
        <p:blipFill>
          <a:blip r:embed="rId2"/>
          <a:stretch/>
        </p:blipFill>
        <p:spPr>
          <a:xfrm>
            <a:off x="6056640" y="2146320"/>
            <a:ext cx="5637960" cy="354672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6813360" y="2590920"/>
            <a:ext cx="43887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192a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Max depth </a:t>
            </a:r>
            <a:r>
              <a:rPr b="0" lang="en-AU" sz="2800" spc="-1" strike="noStrike">
                <a:solidFill>
                  <a:srgbClr val="192a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對準確率影響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1781280" y="2586600"/>
            <a:ext cx="30218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192a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誤差價格內準確率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218960" y="609480"/>
            <a:ext cx="10360080" cy="73620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4 Naïve Bayes Classifier</a:t>
            </a: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</a:t>
            </a: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陳羿豐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218960" y="1701720"/>
            <a:ext cx="10360080" cy="500328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10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因為 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Naive Bayes 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不能產生連續型輸出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不能作為 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regressor)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，所以我就把價格按照位數做分類。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10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我發現價格最便宜的還不到 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歐元，最貴的超過一百萬歐元。所以我就分類成：不到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、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～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、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～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100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、……、十萬～一百萬、超過一百萬，共 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 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類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10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因為上一份作業，我用 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scikit-learn 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套件做 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Naive Bayes 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，結果非常的糟。我覺得我被套件雷了……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10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於是我下定決心，要寫一個自己的 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Naive Bayes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，而且要用最強大的―― 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！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med">
    <p:fade/>
  </p:transition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218960" y="152280"/>
            <a:ext cx="10360080" cy="8125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Functionalities 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218960" y="96516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我的程式可處理連續型和離散型特徵。使用到的特徵：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離散型：製造商、車的型號、門的數量、座椅數量、燃料種類、變速器種類（自排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手排）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連續型：里程數、製造年份、引擎 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cc 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數、引擎馬力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我假設連續型特徵符合常態分佈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做出來的準確度是 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0.826913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，不過不怎麼有用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因為大部分的車子都是 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1,000 ~ 100,000 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歐元，即使全部猜 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1,000 ~ 10,000 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歐元，準確率也有 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60%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0" name="圖片 4" descr=""/>
          <p:cNvPicPr/>
          <p:nvPr/>
        </p:nvPicPr>
        <p:blipFill>
          <a:blip r:embed="rId1"/>
          <a:stretch/>
        </p:blipFill>
        <p:spPr>
          <a:xfrm>
            <a:off x="1674720" y="4419720"/>
            <a:ext cx="5409720" cy="21733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218960" y="0"/>
            <a:ext cx="10360080" cy="96480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 for listening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 code can be found at: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 u="sng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</a:t>
            </a:r>
            <a:r>
              <a:rPr b="0" lang="zh-TW" sz="2800" spc="-1" strike="noStrike" u="sng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github.com/Alfons0329/Machine_Learning_Fall_2017/tree/master/Final_proj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README.md will be added later in winter vacation.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Great thanks to all the teammate who contribute passionately to this final project.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218960" y="0"/>
            <a:ext cx="10360080" cy="10411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Implementation tools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218960" y="1701720"/>
            <a:ext cx="510372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Pandas for data processing 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Sklearn for ML models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Matplotlib for graphing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with Anaconda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Jupyter Notebook for writing the real-time code checking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" name="圖片 3" descr=""/>
          <p:cNvPicPr/>
          <p:nvPr/>
        </p:nvPicPr>
        <p:blipFill>
          <a:blip r:embed="rId1"/>
          <a:stretch/>
        </p:blipFill>
        <p:spPr>
          <a:xfrm>
            <a:off x="6323040" y="1701720"/>
            <a:ext cx="5409360" cy="43347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77320" y="-16920"/>
            <a:ext cx="11124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AU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Source from Kaggle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圖片 4" descr=""/>
          <p:cNvPicPr/>
          <p:nvPr/>
        </p:nvPicPr>
        <p:blipFill>
          <a:blip r:embed="rId1"/>
          <a:stretch/>
        </p:blipFill>
        <p:spPr>
          <a:xfrm>
            <a:off x="912960" y="1295280"/>
            <a:ext cx="10743840" cy="54331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zh-TW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 MUCH DATA!!!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matrix being row=3552912 col=16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7" name="圖片 3" descr=""/>
          <p:cNvPicPr/>
          <p:nvPr/>
        </p:nvPicPr>
        <p:blipFill>
          <a:blip r:embed="rId1"/>
          <a:stretch/>
        </p:blipFill>
        <p:spPr>
          <a:xfrm>
            <a:off x="150840" y="2590920"/>
            <a:ext cx="7524000" cy="3428640"/>
          </a:xfrm>
          <a:prstGeom prst="rect">
            <a:avLst/>
          </a:prstGeom>
          <a:ln>
            <a:noFill/>
          </a:ln>
        </p:spPr>
      </p:pic>
      <p:pic>
        <p:nvPicPr>
          <p:cNvPr id="108" name="圖片 4" descr=""/>
          <p:cNvPicPr/>
          <p:nvPr/>
        </p:nvPicPr>
        <p:blipFill>
          <a:blip r:embed="rId2"/>
          <a:stretch/>
        </p:blipFill>
        <p:spPr>
          <a:xfrm>
            <a:off x="7770960" y="2590920"/>
            <a:ext cx="4266720" cy="33523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44720" y="76320"/>
            <a:ext cx="10360080" cy="84276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attributes to filter and left?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0" name="圖片 4" descr=""/>
          <p:cNvPicPr/>
          <p:nvPr/>
        </p:nvPicPr>
        <p:blipFill>
          <a:blip r:embed="rId1"/>
          <a:srcRect l="0" t="20660" r="0" b="0"/>
          <a:stretch/>
        </p:blipFill>
        <p:spPr>
          <a:xfrm>
            <a:off x="1044720" y="1752480"/>
            <a:ext cx="10521000" cy="46731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218960" y="25560"/>
            <a:ext cx="10360080" cy="879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we can see from last page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Body_type and color_slug all contain the empty data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(about99%)of the stk_year are None, which is useless in analysis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prediction only for car price but not for the time-serial data, attributes with time can be eliminated but manufactured_year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217880" y="-1522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Remained attribute explanation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1218960" y="990720"/>
            <a:ext cx="10360080" cy="58669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algn="ctr">
              <a:lnSpc>
                <a:spcPct val="100000"/>
              </a:lnSpc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Attributes that may affect the price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Maker/manf’d year: The manufacturer of that car and such year being manufactured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Model: Model of the car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Mileage: Distance the car has been driven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Engine_displ: swept volume of all the pistons inside the cylinders of a reciprocating engine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Engine_power: HP of such engine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Door and seat count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Fuel_type: diesel or gasoline?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Transmission : man or auto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218960" y="76320"/>
            <a:ext cx="10360080" cy="8125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zh-TW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data preprocessing</a:t>
            </a:r>
            <a:endParaRPr b="0" lang="zh-TW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218960" y="838080"/>
            <a:ext cx="10360080" cy="532548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Amount of train = 316162 ,amount of test = 135498 (7:3) col=10</a:t>
            </a:r>
            <a:endParaRPr b="0" lang="zh-TW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7" name="圖片 5" descr=""/>
          <p:cNvPicPr/>
          <p:nvPr/>
        </p:nvPicPr>
        <p:blipFill>
          <a:blip r:embed="rId1"/>
          <a:stretch/>
        </p:blipFill>
        <p:spPr>
          <a:xfrm>
            <a:off x="150840" y="1676520"/>
            <a:ext cx="5753520" cy="4858200"/>
          </a:xfrm>
          <a:prstGeom prst="rect">
            <a:avLst/>
          </a:prstGeom>
          <a:ln>
            <a:noFill/>
          </a:ln>
        </p:spPr>
      </p:pic>
      <p:pic>
        <p:nvPicPr>
          <p:cNvPr id="118" name="圖片 6" descr=""/>
          <p:cNvPicPr/>
          <p:nvPr/>
        </p:nvPicPr>
        <p:blipFill>
          <a:blip r:embed="rId2"/>
          <a:stretch/>
        </p:blipFill>
        <p:spPr>
          <a:xfrm>
            <a:off x="6170760" y="1677240"/>
            <a:ext cx="5821560" cy="48574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三線電路線簡報 (寬螢幕)</Template>
  <TotalTime>844</TotalTime>
  <Application>LibreOffice/5.1.6.2$Linux_X86_64 LibreOffice_project/10m0$Build-2</Application>
  <Words>593</Words>
  <Paragraphs>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2017-12-30T19:46:49Z</dcterms:created>
  <dc:creator>胡安鳳</dc:creator>
  <dc:description/>
  <dc:language>en-AU</dc:language>
  <cp:lastModifiedBy/>
  <dcterms:modified xsi:type="dcterms:W3CDTF">2018-01-09T14:03:32Z</dcterms:modified>
  <cp:revision>115</cp:revision>
  <dc:subject/>
  <dc:title>Machine Learning Final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ampaignTags">
    <vt:lpwstr/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InternalTags">
    <vt:lpwstr/>
  </property>
  <property fmtid="{D5CDD505-2E9C-101B-9397-08002B2CF9AE}" pid="9" name="LinksUpToDate">
    <vt:bool>0</vt:bool>
  </property>
  <property fmtid="{D5CDD505-2E9C-101B-9397-08002B2CF9AE}" pid="10" name="LocalizationTags">
    <vt:lpwstr/>
  </property>
  <property fmtid="{D5CDD505-2E9C-101B-9397-08002B2CF9AE}" pid="11" name="MMClips">
    <vt:i4>0</vt:i4>
  </property>
  <property fmtid="{D5CDD505-2E9C-101B-9397-08002B2CF9AE}" pid="12" name="Notes">
    <vt:i4>2</vt:i4>
  </property>
  <property fmtid="{D5CDD505-2E9C-101B-9397-08002B2CF9AE}" pid="13" name="PresentationFormat">
    <vt:lpwstr>自訂</vt:lpwstr>
  </property>
  <property fmtid="{D5CDD505-2E9C-101B-9397-08002B2CF9AE}" pid="14" name="ScaleCrop">
    <vt:bool>0</vt:bool>
  </property>
  <property fmtid="{D5CDD505-2E9C-101B-9397-08002B2CF9AE}" pid="15" name="ScenarioTags">
    <vt:lpwstr/>
  </property>
  <property fmtid="{D5CDD505-2E9C-101B-9397-08002B2CF9AE}" pid="16" name="ShareDoc">
    <vt:bool>0</vt:bool>
  </property>
  <property fmtid="{D5CDD505-2E9C-101B-9397-08002B2CF9AE}" pid="17" name="Slides">
    <vt:i4>29</vt:i4>
  </property>
</Properties>
</file>