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68" r:id="rId6"/>
    <p:sldId id="283" r:id="rId7"/>
    <p:sldId id="272" r:id="rId8"/>
    <p:sldId id="308" r:id="rId9"/>
    <p:sldId id="274" r:id="rId10"/>
    <p:sldId id="275" r:id="rId11"/>
    <p:sldId id="273" r:id="rId12"/>
    <p:sldId id="30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76" r:id="rId22"/>
    <p:sldId id="296" r:id="rId23"/>
    <p:sldId id="285" r:id="rId24"/>
    <p:sldId id="278" r:id="rId25"/>
    <p:sldId id="279" r:id="rId26"/>
    <p:sldId id="295" r:id="rId27"/>
    <p:sldId id="309" r:id="rId28"/>
    <p:sldId id="280" r:id="rId29"/>
    <p:sldId id="294" r:id="rId30"/>
    <p:sldId id="281" r:id="rId31"/>
    <p:sldId id="297" r:id="rId32"/>
    <p:sldId id="306" r:id="rId33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587" autoAdjust="0"/>
  </p:normalViewPr>
  <p:slideViewPr>
    <p:cSldViewPr>
      <p:cViewPr varScale="1">
        <p:scale>
          <a:sx n="84" d="100"/>
          <a:sy n="84" d="100"/>
        </p:scale>
        <p:origin x="518" y="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3346887D-736C-4F44-BC64-6DEA72C22745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9D8497C-F168-4C42-BF98-FF3F6A5BD70D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06BC0A0-2803-448D-B7D0-A06E2F5DDD54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2B42910-E824-4CFD-B994-991193CB685C}" type="VALUE">
                      <a:rPr lang="en-US" altLang="zh-TW" sz="2400"/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0.29456523343517899</c:v>
                </c:pt>
                <c:pt idx="1">
                  <c:v>0.43825001107002698</c:v>
                </c:pt>
                <c:pt idx="2">
                  <c:v>0.57532952515904201</c:v>
                </c:pt>
                <c:pt idx="3">
                  <c:v>0.90050775657205195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欄2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欄1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</c:numCache>
            </c:numRef>
          </c:cat>
          <c:val>
            <c:numRef>
              <c:f>工作表1!$D$2:$D$5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65206208"/>
        <c:axId val="1665213824"/>
      </c:lineChart>
      <c:catAx>
        <c:axId val="166520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65213824"/>
        <c:crosses val="autoZero"/>
        <c:auto val="1"/>
        <c:lblAlgn val="ctr"/>
        <c:lblOffset val="100"/>
        <c:noMultiLvlLbl val="0"/>
      </c:catAx>
      <c:valAx>
        <c:axId val="166521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65206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2018/1/9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2018/1/9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fons0329/Machine_Learning_Fall_2017/tree/master/Final_pro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9412" y="228600"/>
            <a:ext cx="11582400" cy="2762251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8800" dirty="0" smtClean="0">
                <a:sym typeface="Salesforce Sans"/>
              </a:rPr>
              <a:t>Machine Learning Final Project</a:t>
            </a:r>
            <a:endParaRPr lang="zh-TW" altLang="en-US" sz="8800" dirty="0"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951412" y="4724400"/>
            <a:ext cx="8735325" cy="1752600"/>
          </a:xfrm>
        </p:spPr>
        <p:txBody>
          <a:bodyPr rtlCol="0"/>
          <a:lstStyle/>
          <a:p>
            <a:pPr rtl="0"/>
            <a:r>
              <a:rPr lang="en-US" altLang="zh-TW" dirty="0" smtClean="0">
                <a:sym typeface="Salesforce Sans"/>
              </a:rPr>
              <a:t>0416324 </a:t>
            </a:r>
            <a:r>
              <a:rPr lang="zh-TW" altLang="en-US" dirty="0" smtClean="0">
                <a:sym typeface="Salesforce Sans"/>
              </a:rPr>
              <a:t>胡安鳳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0416308</a:t>
            </a:r>
            <a:r>
              <a:rPr lang="zh-TW" altLang="en-US" dirty="0" smtClean="0">
                <a:sym typeface="Salesforce Sans"/>
              </a:rPr>
              <a:t> 林正偉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0316323</a:t>
            </a:r>
            <a:r>
              <a:rPr lang="zh-TW" altLang="en-US" dirty="0" smtClean="0">
                <a:sym typeface="Salesforce Sans"/>
              </a:rPr>
              <a:t> 薛世恩</a:t>
            </a:r>
            <a:endParaRPr lang="en-US" altLang="zh-TW" dirty="0" smtClean="0">
              <a:sym typeface="Salesforce Sans"/>
            </a:endParaRPr>
          </a:p>
          <a:p>
            <a:pPr rtl="0"/>
            <a:r>
              <a:rPr lang="en-US" altLang="zh-TW" dirty="0" smtClean="0">
                <a:sym typeface="Salesforce Sans"/>
              </a:rPr>
              <a:t>0416024 </a:t>
            </a:r>
            <a:r>
              <a:rPr lang="zh-TW" altLang="en-US" dirty="0" smtClean="0">
                <a:sym typeface="Salesforce Sans"/>
              </a:rPr>
              <a:t>陳羿豐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70012" y="335280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price prediction of the used cars in Germany since 2015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maker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21"/>
          <a:stretch/>
        </p:blipFill>
        <p:spPr>
          <a:xfrm>
            <a:off x="1212941" y="1676400"/>
            <a:ext cx="9753600" cy="3978442"/>
          </a:xfrm>
        </p:spPr>
      </p:pic>
    </p:spTree>
    <p:extLst>
      <p:ext uri="{BB962C8B-B14F-4D97-AF65-F5344CB8AC3E}">
        <p14:creationId xmlns:p14="http://schemas.microsoft.com/office/powerpoint/2010/main" val="13473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maker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6" t="-1256"/>
          <a:stretch/>
        </p:blipFill>
        <p:spPr>
          <a:xfrm>
            <a:off x="1218883" y="1676400"/>
            <a:ext cx="9565019" cy="3810000"/>
          </a:xfrm>
        </p:spPr>
      </p:pic>
    </p:spTree>
    <p:extLst>
      <p:ext uri="{BB962C8B-B14F-4D97-AF65-F5344CB8AC3E}">
        <p14:creationId xmlns:p14="http://schemas.microsoft.com/office/powerpoint/2010/main" val="11334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mileage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752600"/>
            <a:ext cx="6248400" cy="4243100"/>
          </a:xfrm>
        </p:spPr>
      </p:pic>
    </p:spTree>
    <p:extLst>
      <p:ext uri="{BB962C8B-B14F-4D97-AF65-F5344CB8AC3E}">
        <p14:creationId xmlns:p14="http://schemas.microsoft.com/office/powerpoint/2010/main" val="35727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manufacture year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752599"/>
            <a:ext cx="6858000" cy="4525347"/>
          </a:xfrm>
        </p:spPr>
      </p:pic>
    </p:spTree>
    <p:extLst>
      <p:ext uri="{BB962C8B-B14F-4D97-AF65-F5344CB8AC3E}">
        <p14:creationId xmlns:p14="http://schemas.microsoft.com/office/powerpoint/2010/main" val="13162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</a:t>
            </a:r>
            <a:r>
              <a:rPr lang="en-US" altLang="zh-TW" dirty="0"/>
              <a:t>e</a:t>
            </a:r>
            <a:r>
              <a:rPr lang="en-US" altLang="zh-TW" dirty="0" smtClean="0"/>
              <a:t>ngine displacement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752600"/>
            <a:ext cx="6629400" cy="4301744"/>
          </a:xfrm>
        </p:spPr>
      </p:pic>
    </p:spTree>
    <p:extLst>
      <p:ext uri="{BB962C8B-B14F-4D97-AF65-F5344CB8AC3E}">
        <p14:creationId xmlns:p14="http://schemas.microsoft.com/office/powerpoint/2010/main" val="27636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engine power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752600"/>
            <a:ext cx="6629400" cy="4450080"/>
          </a:xfrm>
        </p:spPr>
      </p:pic>
    </p:spTree>
    <p:extLst>
      <p:ext uri="{BB962C8B-B14F-4D97-AF65-F5344CB8AC3E}">
        <p14:creationId xmlns:p14="http://schemas.microsoft.com/office/powerpoint/2010/main" val="31622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Door and Seat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5550185" cy="356888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7" y="1828799"/>
            <a:ext cx="5715294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of Fuel and </a:t>
            </a:r>
            <a:r>
              <a:rPr lang="en-US" altLang="zh-TW" dirty="0" err="1" smtClean="0"/>
              <a:t>transmisson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26" y="1981200"/>
            <a:ext cx="5169285" cy="35052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1" y="1981014"/>
            <a:ext cx="5263901" cy="35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945" y="1371600"/>
            <a:ext cx="10590372" cy="5791200"/>
          </a:xfrm>
        </p:spPr>
        <p:txBody>
          <a:bodyPr/>
          <a:lstStyle/>
          <a:p>
            <a:r>
              <a:rPr lang="en-US" dirty="0" smtClean="0"/>
              <a:t>Attribute-covariance analysis credit to 0416308 David Lin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18881" y="0"/>
            <a:ext cx="10360501" cy="20574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More detailed ,analyze COV to see</a:t>
            </a:r>
            <a:br>
              <a:rPr lang="en-US" sz="4800" dirty="0" smtClean="0"/>
            </a:br>
            <a:r>
              <a:rPr lang="en-US" sz="4800" dirty="0" smtClean="0"/>
              <a:t>what does we </a:t>
            </a:r>
            <a:r>
              <a:rPr lang="en-US" sz="4800" dirty="0" smtClean="0">
                <a:solidFill>
                  <a:srgbClr val="FF0000"/>
                </a:solidFill>
              </a:rPr>
              <a:t>REALLY NEED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514600"/>
            <a:ext cx="10603022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8467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Regressor</a:t>
            </a:r>
            <a:r>
              <a:rPr lang="en-US" sz="4800" dirty="0" smtClean="0"/>
              <a:t> vs Classifier?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output –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Discrete output -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217295" y="0"/>
            <a:ext cx="10360501" cy="889000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4800" dirty="0" smtClean="0">
                <a:sym typeface="Salesforce Sans"/>
              </a:rPr>
              <a:t>Responsibility</a:t>
            </a:r>
            <a:r>
              <a:rPr lang="zh-TW" altLang="en-US" sz="4800" dirty="0" smtClean="0">
                <a:sym typeface="Salesforce Sans"/>
              </a:rPr>
              <a:t> </a:t>
            </a:r>
            <a:r>
              <a:rPr lang="en-US" altLang="zh-TW" sz="4800" dirty="0" smtClean="0">
                <a:sym typeface="Salesforce Sans"/>
              </a:rPr>
              <a:t>assignment</a:t>
            </a:r>
            <a:endParaRPr lang="zh-TW" altLang="en-US" sz="4800" dirty="0"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胡安鳳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Finding the appropriate dataset, preprocessing(filter the unnecessary data with </a:t>
            </a:r>
            <a:r>
              <a:rPr lang="en-US" altLang="zh-TW" dirty="0">
                <a:latin typeface="+mn-ea"/>
                <a:ea typeface="+mn-ea"/>
                <a:sym typeface="Salesforce Sans"/>
              </a:rPr>
              <a:t>p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andas)</a:t>
            </a:r>
          </a:p>
          <a:p>
            <a:pPr marL="0" indent="0" rtl="0">
              <a:buNone/>
            </a:pPr>
            <a:r>
              <a:rPr lang="en-US" altLang="zh-TW" dirty="0" smtClean="0">
                <a:latin typeface="+mn-ea"/>
                <a:ea typeface="+mn-ea"/>
                <a:sym typeface="Salesforce Sans"/>
              </a:rPr>
              <a:t>   KNN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report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林正偉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DecisionTreeRegressor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analysis, random data generation, </a:t>
            </a:r>
            <a:r>
              <a:rPr lang="en-US" altLang="zh-TW" dirty="0" err="1" smtClean="0">
                <a:latin typeface="+mn-ea"/>
                <a:ea typeface="+mn-ea"/>
                <a:sym typeface="Salesforce Sans"/>
              </a:rPr>
              <a:t>cov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calculation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薛世恩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PDF Plotting, Finding dataset and SVM analysis</a:t>
            </a:r>
          </a:p>
          <a:p>
            <a:pPr rtl="0"/>
            <a:r>
              <a:rPr lang="zh-TW" altLang="en-US" dirty="0" smtClean="0">
                <a:latin typeface="+mn-ea"/>
                <a:ea typeface="+mn-ea"/>
                <a:sym typeface="Salesforce Sans"/>
              </a:rPr>
              <a:t>陳羿豐</a:t>
            </a:r>
            <a:r>
              <a:rPr lang="en-US" altLang="zh-TW" dirty="0" smtClean="0">
                <a:latin typeface="+mn-ea"/>
                <a:ea typeface="+mn-ea"/>
                <a:sym typeface="Salesforce Sans"/>
              </a:rPr>
              <a:t> Naïve Bayes</a:t>
            </a:r>
            <a:endParaRPr lang="zh-TW" altLang="en-US" dirty="0">
              <a:latin typeface="+mn-ea"/>
              <a:ea typeface="+mn-ea"/>
              <a:sym typeface="Salesforce Sans"/>
            </a:endParaRPr>
          </a:p>
          <a:p>
            <a:pPr rtl="0"/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 </a:t>
            </a:r>
            <a:r>
              <a:rPr lang="zh-TW" altLang="en-US" sz="4800" dirty="0" smtClean="0"/>
              <a:t>胡安鳳</a:t>
            </a:r>
            <a:endParaRPr lang="en-US" sz="4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838200"/>
            <a:ext cx="10058400" cy="55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Model1 KNN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 </a:t>
            </a:r>
            <a:r>
              <a:rPr lang="zh-TW" altLang="en-US" sz="4800" dirty="0" smtClean="0"/>
              <a:t>胡安鳳</a:t>
            </a:r>
            <a:endParaRPr 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43000"/>
            <a:ext cx="6908800" cy="5181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13612" y="1219200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The contribution of one training sample-accuracy from</a:t>
            </a:r>
          </a:p>
          <a:p>
            <a:r>
              <a:rPr lang="en-US" altLang="zh-TW" sz="3200" dirty="0" smtClean="0"/>
              <a:t>0.441/316242 = 1.39e-6</a:t>
            </a:r>
          </a:p>
          <a:p>
            <a:r>
              <a:rPr lang="en-US" altLang="zh-TW" sz="3200" dirty="0" smtClean="0"/>
              <a:t>To</a:t>
            </a:r>
          </a:p>
          <a:p>
            <a:r>
              <a:rPr lang="en-US" altLang="zh-TW" sz="3200" dirty="0" smtClean="0"/>
              <a:t>0.431/279492 = 1.542e-6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Enhance the accuracy of </a:t>
            </a:r>
            <a:r>
              <a:rPr lang="en-US" altLang="zh-TW" sz="3200" dirty="0" smtClean="0">
                <a:solidFill>
                  <a:srgbClr val="FF0000"/>
                </a:solidFill>
              </a:rPr>
              <a:t>unit training sample.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733" y="11502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2 DT </a:t>
            </a:r>
            <a:r>
              <a:rPr lang="en-US" sz="4800" dirty="0" err="1" smtClean="0"/>
              <a:t>Regressor</a:t>
            </a:r>
            <a:r>
              <a:rPr lang="en-US" sz="4800" dirty="0" smtClean="0"/>
              <a:t> by </a:t>
            </a:r>
            <a:r>
              <a:rPr lang="zh-TW" altLang="en-US" sz="4800" dirty="0" smtClean="0"/>
              <a:t>林正偉</a:t>
            </a:r>
            <a:endParaRPr lang="en-US" sz="4800" dirty="0"/>
          </a:p>
        </p:txBody>
      </p:sp>
      <p:graphicFrame>
        <p:nvGraphicFramePr>
          <p:cNvPr id="4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6272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6" y="1074737"/>
            <a:ext cx="10563956" cy="4868863"/>
          </a:xfrm>
        </p:spPr>
      </p:pic>
    </p:spTree>
    <p:extLst>
      <p:ext uri="{BB962C8B-B14F-4D97-AF65-F5344CB8AC3E}">
        <p14:creationId xmlns:p14="http://schemas.microsoft.com/office/powerpoint/2010/main" val="17843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Max Depth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2590800"/>
            <a:ext cx="106814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7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692986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3 Random Forest </a:t>
            </a:r>
            <a:r>
              <a:rPr lang="en-US" altLang="zh-TW" sz="4800" dirty="0" err="1" smtClean="0"/>
              <a:t>Regressor</a:t>
            </a:r>
            <a:r>
              <a:rPr lang="en-US" altLang="zh-TW" sz="4800" dirty="0" smtClean="0"/>
              <a:t> </a:t>
            </a:r>
            <a:br>
              <a:rPr lang="en-US" altLang="zh-TW" sz="4800" dirty="0" smtClean="0"/>
            </a:br>
            <a:r>
              <a:rPr lang="en-US" altLang="zh-TW" sz="4800" dirty="0" smtClean="0"/>
              <a:t>by</a:t>
            </a:r>
            <a:r>
              <a:rPr lang="zh-TW" altLang="en-US" sz="4800" dirty="0" smtClean="0"/>
              <a:t>薛世恩</a:t>
            </a:r>
            <a:endParaRPr 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8" y="1695962"/>
            <a:ext cx="3695890" cy="3429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09" y="2935572"/>
            <a:ext cx="3698656" cy="229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78" y="2350540"/>
            <a:ext cx="3695890" cy="2794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3810000"/>
            <a:ext cx="2130834" cy="22740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685310"/>
            <a:ext cx="5397777" cy="3429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318788"/>
            <a:ext cx="5397777" cy="34291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1" y="2891594"/>
            <a:ext cx="5397777" cy="3175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6212" y="4185041"/>
            <a:ext cx="6474153" cy="12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9012" y="152400"/>
            <a:ext cx="10360501" cy="660400"/>
          </a:xfrm>
        </p:spPr>
        <p:txBody>
          <a:bodyPr>
            <a:noAutofit/>
          </a:bodyPr>
          <a:lstStyle/>
          <a:p>
            <a:r>
              <a:rPr lang="en-US" altLang="zh-TW" sz="4800" dirty="0"/>
              <a:t>Model 3 Random Forest </a:t>
            </a:r>
            <a:r>
              <a:rPr lang="en-US" altLang="zh-TW" sz="4800" dirty="0" err="1"/>
              <a:t>Regressor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46297"/>
            <a:ext cx="5524792" cy="354723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04" y="2146297"/>
            <a:ext cx="5638240" cy="35472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08812" y="2590800"/>
            <a:ext cx="399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2"/>
                </a:solidFill>
              </a:rPr>
              <a:t>Max depth </a:t>
            </a:r>
            <a:r>
              <a:rPr lang="zh-TW" altLang="en-US" sz="2800" dirty="0" smtClean="0">
                <a:solidFill>
                  <a:schemeClr val="bg2"/>
                </a:solidFill>
              </a:rPr>
              <a:t>對準確率影響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63997" y="258644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2"/>
                </a:solidFill>
              </a:rPr>
              <a:t>誤差價格內準確率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609600"/>
            <a:ext cx="10360501" cy="736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Model 4 Naïve Bayes Classifier</a:t>
            </a:r>
            <a:br>
              <a:rPr lang="en-US" sz="4800" dirty="0" smtClean="0"/>
            </a:br>
            <a:r>
              <a:rPr lang="en-US" sz="4800" dirty="0" smtClean="0"/>
              <a:t>by </a:t>
            </a:r>
            <a:r>
              <a:rPr lang="zh-TW" altLang="en-US" sz="4800" dirty="0" smtClean="0"/>
              <a:t>陳羿豐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038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因為 </a:t>
            </a:r>
            <a:r>
              <a:rPr lang="en-US" altLang="zh-TW" dirty="0"/>
              <a:t>Naive Bayes </a:t>
            </a:r>
            <a:r>
              <a:rPr lang="zh-TW" altLang="en-US" dirty="0"/>
              <a:t>不能產生連續型輸出</a:t>
            </a:r>
            <a:r>
              <a:rPr lang="en-US" altLang="zh-TW" dirty="0"/>
              <a:t>(</a:t>
            </a:r>
            <a:r>
              <a:rPr lang="zh-TW" altLang="en-US" dirty="0"/>
              <a:t>不能作為 </a:t>
            </a:r>
            <a:r>
              <a:rPr lang="en-US" altLang="zh-TW" dirty="0" err="1"/>
              <a:t>regressor</a:t>
            </a:r>
            <a:r>
              <a:rPr lang="en-US" altLang="zh-TW" dirty="0"/>
              <a:t>)</a:t>
            </a:r>
            <a:r>
              <a:rPr lang="zh-TW" altLang="en-US" dirty="0"/>
              <a:t>，所以我就把價格按照位數做分類。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我發現價格最便宜的還不到 </a:t>
            </a:r>
            <a:r>
              <a:rPr lang="en-US" altLang="zh-TW" dirty="0"/>
              <a:t>1 </a:t>
            </a:r>
            <a:r>
              <a:rPr lang="zh-TW" altLang="en-US" dirty="0"/>
              <a:t>歐元，最貴的超過一百萬歐元。所以我就分類成：不到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～</a:t>
            </a:r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  <a:r>
              <a:rPr lang="zh-TW" altLang="en-US" dirty="0"/>
              <a:t>～</a:t>
            </a:r>
            <a:r>
              <a:rPr lang="en-US" altLang="zh-TW" dirty="0"/>
              <a:t>100</a:t>
            </a:r>
            <a:r>
              <a:rPr lang="zh-TW" altLang="en-US" dirty="0"/>
              <a:t>、</a:t>
            </a:r>
            <a:r>
              <a:rPr lang="en-US" altLang="zh-TW" dirty="0"/>
              <a:t>……</a:t>
            </a:r>
            <a:r>
              <a:rPr lang="zh-TW" altLang="en-US" dirty="0"/>
              <a:t>、十萬～一百萬、超過一百萬，共 </a:t>
            </a:r>
            <a:r>
              <a:rPr lang="en-US" altLang="zh-TW" dirty="0"/>
              <a:t>8 </a:t>
            </a:r>
            <a:r>
              <a:rPr lang="zh-TW" altLang="en-US" dirty="0"/>
              <a:t>類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因為上一份作業，我用 </a:t>
            </a:r>
            <a:r>
              <a:rPr lang="en-US" altLang="zh-TW" dirty="0" err="1"/>
              <a:t>scikit</a:t>
            </a:r>
            <a:r>
              <a:rPr lang="en-US" altLang="zh-TW" dirty="0"/>
              <a:t>-learn </a:t>
            </a:r>
            <a:r>
              <a:rPr lang="zh-TW" altLang="en-US" dirty="0"/>
              <a:t>套件做 </a:t>
            </a:r>
            <a:r>
              <a:rPr lang="en-US" altLang="zh-TW" dirty="0"/>
              <a:t>Naive Bayes </a:t>
            </a:r>
            <a:r>
              <a:rPr lang="zh-TW" altLang="en-US" dirty="0"/>
              <a:t>，結果非常的糟。我覺得我被套件雷了</a:t>
            </a:r>
            <a:r>
              <a:rPr lang="en-US" altLang="zh-TW" dirty="0"/>
              <a:t>……</a:t>
            </a:r>
            <a:endParaRPr lang="zh-TW" altLang="en-US" dirty="0"/>
          </a:p>
          <a:p>
            <a:pPr>
              <a:lnSpc>
                <a:spcPct val="100000"/>
              </a:lnSpc>
            </a:pPr>
            <a:r>
              <a:rPr lang="zh-TW" altLang="en-US" dirty="0"/>
              <a:t>於是我下定決心，要寫一個自己的 </a:t>
            </a:r>
            <a:r>
              <a:rPr lang="en-US" altLang="zh-TW" dirty="0"/>
              <a:t>Naive Bayes</a:t>
            </a:r>
            <a:r>
              <a:rPr lang="zh-TW" altLang="en-US" dirty="0"/>
              <a:t>，而且要用最強大的</a:t>
            </a:r>
            <a:r>
              <a:rPr lang="en-US" altLang="zh-TW" dirty="0"/>
              <a:t>―― Java</a:t>
            </a:r>
            <a:r>
              <a:rPr lang="zh-TW" altLang="en-US" dirty="0"/>
              <a:t>！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Functionalities 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2" y="965200"/>
            <a:ext cx="10360501" cy="446227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我的程式可處理連續型和離散型特徵。使用到的特徵：</a:t>
            </a:r>
          </a:p>
          <a:p>
            <a:r>
              <a:rPr lang="zh-TW" altLang="en-US" dirty="0"/>
              <a:t>離散型：製造商、車的型號、門的數量、座椅數量、燃料種類、變速器種類（自排</a:t>
            </a:r>
            <a:r>
              <a:rPr lang="en-US" altLang="zh-TW" dirty="0"/>
              <a:t>/</a:t>
            </a:r>
            <a:r>
              <a:rPr lang="zh-TW" altLang="en-US" dirty="0"/>
              <a:t>手排）</a:t>
            </a:r>
          </a:p>
          <a:p>
            <a:r>
              <a:rPr lang="zh-TW" altLang="en-US" dirty="0"/>
              <a:t>連續型：里程數、製造年份、引擎 </a:t>
            </a:r>
            <a:r>
              <a:rPr lang="en-US" altLang="zh-TW" dirty="0"/>
              <a:t>cc </a:t>
            </a:r>
            <a:r>
              <a:rPr lang="zh-TW" altLang="en-US" dirty="0"/>
              <a:t>數、引擎馬力</a:t>
            </a:r>
          </a:p>
          <a:p>
            <a:r>
              <a:rPr lang="zh-TW" altLang="en-US" dirty="0"/>
              <a:t>我假設連續型特徵符合常態分佈</a:t>
            </a:r>
          </a:p>
          <a:p>
            <a:r>
              <a:rPr lang="zh-TW" altLang="en-US" dirty="0"/>
              <a:t>做出來的準確度是 </a:t>
            </a:r>
            <a:r>
              <a:rPr lang="en-US" altLang="zh-TW" dirty="0"/>
              <a:t>0.826913</a:t>
            </a:r>
            <a:r>
              <a:rPr lang="zh-TW" altLang="en-US" dirty="0"/>
              <a:t>，不過不怎麼有用</a:t>
            </a:r>
            <a:endParaRPr lang="zh-TW" altLang="en-US" dirty="0"/>
          </a:p>
          <a:p>
            <a:r>
              <a:rPr lang="zh-TW" altLang="en-US" dirty="0"/>
              <a:t>因為大部分的車子都是 </a:t>
            </a:r>
            <a:r>
              <a:rPr lang="en-US" altLang="zh-TW" dirty="0"/>
              <a:t>1,000 ~ 100,000 </a:t>
            </a:r>
            <a:r>
              <a:rPr lang="zh-TW" altLang="en-US" dirty="0"/>
              <a:t>歐元，即使全部猜 </a:t>
            </a:r>
            <a:r>
              <a:rPr lang="en-US" altLang="zh-TW" dirty="0"/>
              <a:t>1,000 ~ 10,000 </a:t>
            </a:r>
            <a:r>
              <a:rPr lang="zh-TW" altLang="en-US" dirty="0"/>
              <a:t>歐元，準確率也有 </a:t>
            </a:r>
            <a:r>
              <a:rPr lang="en-US" altLang="zh-TW" dirty="0"/>
              <a:t>60%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4419600"/>
            <a:ext cx="5410200" cy="21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965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Thank you for listening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Source code can be found at:</a:t>
            </a:r>
          </a:p>
          <a:p>
            <a:pPr marL="0" indent="0">
              <a:buNone/>
            </a:pPr>
            <a:r>
              <a:rPr lang="en-US" altLang="zh-TW">
                <a:hlinkClick r:id="rId2"/>
              </a:rPr>
              <a:t>https://</a:t>
            </a:r>
            <a:r>
              <a:rPr lang="en-US" altLang="zh-TW" smtClean="0">
                <a:hlinkClick r:id="rId2"/>
              </a:rPr>
              <a:t>github.com/Alfons0329/Machine_Learning_Fall_2017/tree/master/Final_proj</a:t>
            </a:r>
            <a:endParaRPr lang="en-US" altLang="zh-TW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README.md will be added later in winter vacation.</a:t>
            </a:r>
          </a:p>
          <a:p>
            <a:r>
              <a:rPr lang="en-US" altLang="zh-TW" dirty="0" smtClean="0"/>
              <a:t>Great thanks to all the teammate who contribute passionately to this final project.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38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041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Implementation tools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1701797"/>
            <a:ext cx="5104129" cy="4462272"/>
          </a:xfrm>
        </p:spPr>
        <p:txBody>
          <a:bodyPr/>
          <a:lstStyle/>
          <a:p>
            <a:r>
              <a:rPr lang="en-US" altLang="zh-TW" dirty="0" smtClean="0"/>
              <a:t>Pandas for data processing </a:t>
            </a:r>
          </a:p>
          <a:p>
            <a:r>
              <a:rPr lang="en-US" altLang="zh-TW" dirty="0" err="1" smtClean="0"/>
              <a:t>Sklearn</a:t>
            </a:r>
            <a:r>
              <a:rPr lang="en-US" altLang="zh-TW" dirty="0" smtClean="0"/>
              <a:t> for ML models</a:t>
            </a:r>
          </a:p>
          <a:p>
            <a:r>
              <a:rPr lang="en-US" altLang="zh-TW" dirty="0" err="1" smtClean="0"/>
              <a:t>Matplotlib</a:t>
            </a:r>
            <a:r>
              <a:rPr lang="en-US" altLang="zh-TW" dirty="0" smtClean="0"/>
              <a:t> for graphing</a:t>
            </a:r>
          </a:p>
          <a:p>
            <a:r>
              <a:rPr lang="en-US" altLang="zh-TW" dirty="0" smtClean="0"/>
              <a:t>Python with Anaconda</a:t>
            </a:r>
          </a:p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 for writing the real-time code checking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701797"/>
            <a:ext cx="5409661" cy="43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77357" y="-16933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Data Source from </a:t>
            </a:r>
            <a:r>
              <a:rPr lang="en-US" sz="4800" dirty="0" err="1" smtClean="0"/>
              <a:t>Kaggle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5400"/>
            <a:ext cx="10744200" cy="5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dirty="0" smtClean="0"/>
              <a:t>SO MUCH DATA!!!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matrix being row=3552912 col=16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590800"/>
            <a:ext cx="7524260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590800"/>
            <a:ext cx="426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0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4842" y="76200"/>
            <a:ext cx="10360501" cy="842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What attributes to filter and left?</a:t>
            </a:r>
            <a:endParaRPr 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1"/>
          <a:stretch/>
        </p:blipFill>
        <p:spPr>
          <a:xfrm>
            <a:off x="1044842" y="1752600"/>
            <a:ext cx="105214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25400"/>
            <a:ext cx="10360501" cy="880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As we can see from last page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Body_type</a:t>
            </a:r>
            <a:r>
              <a:rPr lang="en-US" dirty="0" smtClean="0"/>
              <a:t> and </a:t>
            </a:r>
            <a:r>
              <a:rPr lang="en-US" dirty="0" err="1" smtClean="0"/>
              <a:t>color_slug</a:t>
            </a:r>
            <a:r>
              <a:rPr lang="en-US" dirty="0" smtClean="0"/>
              <a:t> all contain the empty data</a:t>
            </a:r>
          </a:p>
          <a:p>
            <a:r>
              <a:rPr lang="en-US" dirty="0" smtClean="0"/>
              <a:t>Most (about99%)of the </a:t>
            </a:r>
            <a:r>
              <a:rPr lang="en-US" dirty="0" err="1" smtClean="0"/>
              <a:t>stk_year</a:t>
            </a:r>
            <a:r>
              <a:rPr lang="en-US" dirty="0" smtClean="0"/>
              <a:t> are None, which is useless in analysis</a:t>
            </a:r>
          </a:p>
          <a:p>
            <a:r>
              <a:rPr lang="en-US" dirty="0" smtClean="0"/>
              <a:t>As prediction only for car price but not for the time-serial data, attributes with time can be eliminated but </a:t>
            </a:r>
            <a:r>
              <a:rPr lang="en-US" dirty="0" err="1" smtClean="0"/>
              <a:t>manufactured_year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035" y="-1524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Remained attribute explanation</a:t>
            </a:r>
            <a:endParaRPr 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990600"/>
            <a:ext cx="10360501" cy="5867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Attributes that may affect the price</a:t>
            </a:r>
          </a:p>
          <a:p>
            <a:r>
              <a:rPr lang="en-US" dirty="0" smtClean="0"/>
              <a:t>Maker/</a:t>
            </a:r>
            <a:r>
              <a:rPr lang="en-US" dirty="0" err="1" smtClean="0"/>
              <a:t>manf’d</a:t>
            </a:r>
            <a:r>
              <a:rPr lang="en-US" dirty="0" smtClean="0"/>
              <a:t> year: The manufacturer of that car and such year being manufactured</a:t>
            </a:r>
          </a:p>
          <a:p>
            <a:r>
              <a:rPr lang="en-US" dirty="0" smtClean="0"/>
              <a:t>Model: Model of the car</a:t>
            </a:r>
          </a:p>
          <a:p>
            <a:r>
              <a:rPr lang="en-US" dirty="0" smtClean="0"/>
              <a:t>Mileage: Distance the car has been driven</a:t>
            </a:r>
          </a:p>
          <a:p>
            <a:r>
              <a:rPr lang="en-US" dirty="0" err="1" smtClean="0"/>
              <a:t>Engine_displ</a:t>
            </a:r>
            <a:r>
              <a:rPr lang="en-US" dirty="0"/>
              <a:t>: </a:t>
            </a:r>
            <a:r>
              <a:rPr lang="en-US" dirty="0" smtClean="0"/>
              <a:t>swept </a:t>
            </a:r>
            <a:r>
              <a:rPr lang="en-US" dirty="0"/>
              <a:t>volume of all the pistons inside the cylinders of a reciprocating </a:t>
            </a:r>
            <a:r>
              <a:rPr lang="en-US" dirty="0" smtClean="0"/>
              <a:t>engine</a:t>
            </a:r>
          </a:p>
          <a:p>
            <a:r>
              <a:rPr lang="en-US" dirty="0" err="1" smtClean="0"/>
              <a:t>Engine_power</a:t>
            </a:r>
            <a:r>
              <a:rPr lang="en-US" dirty="0" smtClean="0"/>
              <a:t>: HP of such engine</a:t>
            </a:r>
          </a:p>
          <a:p>
            <a:r>
              <a:rPr lang="en-US" dirty="0" smtClean="0"/>
              <a:t>Door and seat count</a:t>
            </a:r>
          </a:p>
          <a:p>
            <a:r>
              <a:rPr lang="en-US" dirty="0" err="1" smtClean="0"/>
              <a:t>Fuel_type</a:t>
            </a:r>
            <a:r>
              <a:rPr lang="en-US" dirty="0" smtClean="0"/>
              <a:t>: diesel or gasoline?</a:t>
            </a:r>
          </a:p>
          <a:p>
            <a:r>
              <a:rPr lang="en-US" dirty="0" smtClean="0"/>
              <a:t>Transmission : man or auto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76200"/>
            <a:ext cx="10360501" cy="812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After data preprocessing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8883" y="838200"/>
            <a:ext cx="10360501" cy="5325869"/>
          </a:xfrm>
        </p:spPr>
        <p:txBody>
          <a:bodyPr/>
          <a:lstStyle/>
          <a:p>
            <a:r>
              <a:rPr lang="en-US" altLang="zh-TW" dirty="0" smtClean="0"/>
              <a:t>Amount of train = 316162 ,amount of test = 135498</a:t>
            </a:r>
            <a:r>
              <a:rPr lang="zh-TW" altLang="en-US" dirty="0" smtClean="0"/>
              <a:t> </a:t>
            </a:r>
            <a:r>
              <a:rPr lang="en-US" altLang="zh-TW" dirty="0" smtClean="0"/>
              <a:t>(7:3) col=10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676400"/>
            <a:ext cx="5753724" cy="48587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677298"/>
            <a:ext cx="5821993" cy="48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844</TotalTime>
  <Words>593</Words>
  <Application>Microsoft Office PowerPoint</Application>
  <PresentationFormat>自訂</PresentationFormat>
  <Paragraphs>92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Salesforce Sans</vt:lpstr>
      <vt:lpstr>微軟正黑體</vt:lpstr>
      <vt:lpstr>Arial</vt:lpstr>
      <vt:lpstr>Calibri</vt:lpstr>
      <vt:lpstr>科技 16x9</vt:lpstr>
      <vt:lpstr>Machine Learning Final Project</vt:lpstr>
      <vt:lpstr>Responsibility assignment</vt:lpstr>
      <vt:lpstr>Implementation tools</vt:lpstr>
      <vt:lpstr>PowerPoint 簡報</vt:lpstr>
      <vt:lpstr>SO MUCH DATA!!!</vt:lpstr>
      <vt:lpstr>What attributes to filter and left?</vt:lpstr>
      <vt:lpstr>As we can see from last page</vt:lpstr>
      <vt:lpstr>Remained attribute explanation</vt:lpstr>
      <vt:lpstr>After data preprocessing</vt:lpstr>
      <vt:lpstr>PDF of maker</vt:lpstr>
      <vt:lpstr>PDF of maker </vt:lpstr>
      <vt:lpstr>PDF of mileage</vt:lpstr>
      <vt:lpstr>PDF of manufacture year </vt:lpstr>
      <vt:lpstr>PDF of engine displacement</vt:lpstr>
      <vt:lpstr>PDF of engine power</vt:lpstr>
      <vt:lpstr>PDF of Door and Seat</vt:lpstr>
      <vt:lpstr>PDF of Fuel and transmisson</vt:lpstr>
      <vt:lpstr>More detailed ,analyze COV to see what does we REALLY NEED </vt:lpstr>
      <vt:lpstr>Regressor vs Classifier?</vt:lpstr>
      <vt:lpstr>Model1 KNN Regressor by 胡安鳳</vt:lpstr>
      <vt:lpstr>Model1 KNN Regressor by 胡安鳳</vt:lpstr>
      <vt:lpstr>Model 2 DT Regressor by 林正偉</vt:lpstr>
      <vt:lpstr>PowerPoint 簡報</vt:lpstr>
      <vt:lpstr>Max Depth</vt:lpstr>
      <vt:lpstr>Model 3 Random Forest Regressor  by薛世恩</vt:lpstr>
      <vt:lpstr>Model 3 Random Forest Regressor</vt:lpstr>
      <vt:lpstr>Model 4 Naïve Bayes Classifier by 陳羿豐</vt:lpstr>
      <vt:lpstr>Functionalities 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胡安鳳</dc:creator>
  <cp:lastModifiedBy>胡安鳳</cp:lastModifiedBy>
  <cp:revision>114</cp:revision>
  <dcterms:created xsi:type="dcterms:W3CDTF">2017-12-30T19:46:49Z</dcterms:created>
  <dcterms:modified xsi:type="dcterms:W3CDTF">2018-01-08T20:42:44Z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