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3" r:id="rId6"/>
    <p:sldId id="268" r:id="rId7"/>
    <p:sldId id="272" r:id="rId8"/>
    <p:sldId id="274" r:id="rId9"/>
    <p:sldId id="276" r:id="rId10"/>
    <p:sldId id="278" r:id="rId11"/>
    <p:sldId id="277" r:id="rId12"/>
    <p:sldId id="279" r:id="rId13"/>
    <p:sldId id="281" r:id="rId14"/>
    <p:sldId id="280" r:id="rId15"/>
    <p:sldId id="267" r:id="rId16"/>
    <p:sldId id="269" r:id="rId17"/>
    <p:sldId id="270" r:id="rId18"/>
    <p:sldId id="259" r:id="rId19"/>
    <p:sldId id="261" r:id="rId20"/>
    <p:sldId id="262" r:id="rId21"/>
    <p:sldId id="263" r:id="rId22"/>
    <p:sldId id="271" r:id="rId23"/>
    <p:sldId id="265" r:id="rId24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7" autoAdjust="0"/>
    <p:restoredTop sz="95768" autoAdjust="0"/>
  </p:normalViewPr>
  <p:slideViewPr>
    <p:cSldViewPr>
      <p:cViewPr varScale="1">
        <p:scale>
          <a:sx n="105" d="100"/>
          <a:sy n="105" d="100"/>
        </p:scale>
        <p:origin x="560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094774288"/>
        <c:axId val="2114496032"/>
      </c:barChart>
      <c:catAx>
        <c:axId val="2094774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2114496032"/>
        <c:crosses val="autoZero"/>
        <c:auto val="1"/>
        <c:lblAlgn val="ctr"/>
        <c:lblOffset val="100"/>
        <c:noMultiLvlLbl val="0"/>
      </c:catAx>
      <c:valAx>
        <c:axId val="211449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209477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1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35667" y="35667"/>
        <a:ext cx="2990436" cy="1146437"/>
      </dsp:txXfrm>
    </dsp:sp>
    <dsp:sp modelId="{CA544AF7-F7B2-4CA5-9251-B4CDB8D06634}">
      <dsp:nvSpPr>
        <dsp:cNvPr id="0" name=""/>
        <dsp:cNvSpPr/>
      </dsp:nvSpPr>
      <dsp:spPr>
        <a:xfrm>
          <a:off x="379809" y="1420732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2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415476" y="1456399"/>
        <a:ext cx="3061811" cy="1146437"/>
      </dsp:txXfrm>
    </dsp:sp>
    <dsp:sp modelId="{2AE92D3F-F0FA-45DD-BB60-4C6FBC6BC016}">
      <dsp:nvSpPr>
        <dsp:cNvPr id="0" name=""/>
        <dsp:cNvSpPr/>
      </dsp:nvSpPr>
      <dsp:spPr>
        <a:xfrm>
          <a:off x="759618" y="2841465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3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795285" y="2877132"/>
        <a:ext cx="3061811" cy="1146437"/>
      </dsp:txXfrm>
    </dsp:sp>
    <dsp:sp modelId="{9CA877D8-99F8-40A0-89E9-59A61C9A70F4}">
      <dsp:nvSpPr>
        <dsp:cNvPr id="0" name=""/>
        <dsp:cNvSpPr/>
      </dsp:nvSpPr>
      <dsp:spPr>
        <a:xfrm>
          <a:off x="3512955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91054" y="923476"/>
        <a:ext cx="435353" cy="595642"/>
      </dsp:txXfrm>
    </dsp:sp>
    <dsp:sp modelId="{62643EF2-016C-41F1-8CBC-398422A85727}">
      <dsp:nvSpPr>
        <dsp:cNvPr id="0" name=""/>
        <dsp:cNvSpPr/>
      </dsp:nvSpPr>
      <dsp:spPr>
        <a:xfrm>
          <a:off x="3892764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70863" y="2336090"/>
        <a:ext cx="435353" cy="59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2018/12/25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265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446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20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02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464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s://developer.apple.com/library/archive/documentation/Performance/Conceptual/vImage/ConvolutionOperations/ConvolutionOperation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826" y="0"/>
            <a:ext cx="12188825" cy="3048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Blur</a:t>
            </a: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16923" y="4267200"/>
            <a:ext cx="8735325" cy="228600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2971800"/>
            <a:ext cx="12188825" cy="970450"/>
          </a:xfrm>
        </p:spPr>
        <p:txBody>
          <a:bodyPr>
            <a:noAutofit/>
          </a:bodyPr>
          <a:lstStyle/>
          <a:p>
            <a:r>
              <a:rPr kumimoji="1" lang="en-US" altLang="zh-TW" sz="8800" dirty="0" smtClean="0">
                <a:latin typeface="+mj-ea"/>
              </a:rPr>
              <a:t>CAN WE DO FASTER?</a:t>
            </a:r>
            <a:endParaRPr kumimoji="1" lang="zh-TW" altLang="en-US" sz="8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185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Do faster with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Constant Memory</a:t>
            </a:r>
            <a:endParaRPr lang="zh-TW" altLang="en-US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2832" y="5887550"/>
            <a:ext cx="12137897" cy="9704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is frequently and repeatedly accessed but GPU global memory is quite slow.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the </a:t>
            </a:r>
            <a:r>
              <a:rPr 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__constant__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identifier to declare the variables as constant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14388" b="8095"/>
          <a:stretch/>
        </p:blipFill>
        <p:spPr>
          <a:xfrm>
            <a:off x="2055812" y="970450"/>
            <a:ext cx="8102149" cy="48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2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912813" y="1731963"/>
          <a:ext cx="10352087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80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951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385" y="1003401"/>
            <a:ext cx="10351066" cy="58545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Blur explained.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this project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Parallelization platform animation.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platforms explained and respective discoveries .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</a:p>
          <a:p>
            <a:pPr lvl="1"/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video.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480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why 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/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image processing algorithm using convolution to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smooth images.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images varies with filter size and standard deviation of Gaussian Kernel. 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Such algorithm can be used for noise reduction of the image.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complexity is 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img_width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</a:t>
            </a:r>
            <a:r>
              <a:rPr lang="en-US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img_height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x filter_size^2)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976628"/>
            <a:ext cx="3481267" cy="2610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905987"/>
            <a:ext cx="3481267" cy="26109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371012" y="3263653"/>
            <a:ext cx="2939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640 x 480 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101 x 101</a:t>
            </a:r>
          </a:p>
          <a:p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tddev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10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8147" y="4119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of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37499"/>
            <a:ext cx="5713412" cy="58443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Widely used algorithm in lots of software like </a:t>
            </a: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GIMP.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 to convolution, the compute complexity is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extremely high.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Beside the well-known </a:t>
            </a:r>
            <a:r>
              <a:rPr 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POSIX thread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,with an eye to try parallel on </a:t>
            </a:r>
            <a:r>
              <a:rPr lang="en-US" sz="2400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both computes with </a:t>
            </a:r>
            <a:r>
              <a:rPr 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sz="2400" b="1" u="sng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Heterogeneous computation: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more than one kind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 processors,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co-processing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to gain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significantly performance improvement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such as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72" y="962213"/>
            <a:ext cx="6026139" cy="46494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14404" y="5746338"/>
            <a:ext cx="617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Convolution  with its kernel</a:t>
            </a:r>
          </a:p>
          <a:p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Img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source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10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7620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</a:t>
            </a:r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3613" r="8571" b="2102"/>
          <a:stretch/>
        </p:blipFill>
        <p:spPr>
          <a:xfrm>
            <a:off x="227012" y="1143000"/>
            <a:ext cx="2493818" cy="2743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143000"/>
            <a:ext cx="2743200" cy="2743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5105" r="5425" b="4804"/>
          <a:stretch/>
        </p:blipFill>
        <p:spPr>
          <a:xfrm>
            <a:off x="227012" y="4215977"/>
            <a:ext cx="3647676" cy="24646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4152900"/>
            <a:ext cx="2743200" cy="2590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12221" y="2031149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Intel i5 7500 4C4T</a:t>
            </a:r>
          </a:p>
          <a:p>
            <a:r>
              <a:rPr kumimoji="1" lang="en-US" altLang="zh-TW" dirty="0" smtClean="0">
                <a:latin typeface="+mn-ea"/>
              </a:rPr>
              <a:t>3.4GHz</a:t>
            </a:r>
          </a:p>
          <a:p>
            <a:endParaRPr kumimoji="1" lang="zh-TW" altLang="en-US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328213" y="199961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ASUS STRIX GTX1070 OC </a:t>
            </a:r>
            <a:r>
              <a:rPr kumimoji="1" lang="en-US" altLang="zh-TW" dirty="0" smtClean="0">
                <a:latin typeface="+mn-ea"/>
              </a:rPr>
              <a:t>8GB</a:t>
            </a:r>
          </a:p>
          <a:p>
            <a:r>
              <a:rPr kumimoji="1" lang="en-US" altLang="zh-TW" dirty="0" smtClean="0">
                <a:latin typeface="+mn-ea"/>
              </a:rPr>
              <a:t>1920 CUDA Cores</a:t>
            </a:r>
            <a:endParaRPr kumimoji="1" lang="zh-TW" altLang="en-US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85292" y="481765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Samsung PM981</a:t>
            </a:r>
          </a:p>
          <a:p>
            <a:r>
              <a:rPr kumimoji="1" lang="en-US" altLang="zh-TW" dirty="0" smtClean="0">
                <a:latin typeface="+mn-ea"/>
              </a:rPr>
              <a:t>512G (970 EVO</a:t>
            </a:r>
          </a:p>
          <a:p>
            <a:r>
              <a:rPr kumimoji="1" lang="en-US" altLang="zh-TW" dirty="0" smtClean="0">
                <a:latin typeface="+mn-ea"/>
              </a:rPr>
              <a:t>Equivalent)</a:t>
            </a:r>
            <a:endParaRPr kumimoji="1" lang="zh-TW" altLang="en-US" dirty="0">
              <a:latin typeface="+mn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328213" y="4848135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+mn-ea"/>
              </a:rPr>
              <a:t>Ubuntu 16.04 x64</a:t>
            </a:r>
          </a:p>
          <a:p>
            <a:endParaRPr kumimoji="1" lang="en-US" altLang="zh-TW" dirty="0">
              <a:latin typeface="+mn-ea"/>
            </a:endParaRPr>
          </a:p>
          <a:p>
            <a:endParaRPr kumimoji="1" lang="zh-TW" altLang="en-US" dirty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42412" y="635916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>
                <a:latin typeface="+mj-ea"/>
                <a:ea typeface="+mj-ea"/>
              </a:rPr>
              <a:t>Images source from respective company</a:t>
            </a:r>
            <a:endParaRPr kumimoji="1" lang="zh-TW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52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Benchmark method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8K(7680 x 4320) image for processing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fixed to 101 x 101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Linux command: </a:t>
            </a:r>
            <a:r>
              <a:rPr 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$time ./</a:t>
            </a:r>
            <a:r>
              <a:rPr lang="en-US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obj_file</a:t>
            </a:r>
            <a:r>
              <a:rPr 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measure execution time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 is 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338444697600 (338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billion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</a:p>
          <a:p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percent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needed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  <a:endParaRPr lang="cs-CZ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82m44s (4964s)</a:t>
            </a:r>
          </a:p>
          <a:p>
            <a:pPr lvl="1"/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POSIX </a:t>
            </a:r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cs-CZ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3" y="970450"/>
            <a:ext cx="6094413" cy="342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How we parallel (animation)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2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ompute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U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nified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evice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A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rchitecture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1024 thread per block (i.e.)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thread deal with one pixel.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pixel-wise(R G B) to verify the correctness due to GPU precision slightly inaccurate.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9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Thread per block vs performance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036" y="970450"/>
            <a:ext cx="5754130" cy="5638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14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707</TotalTime>
  <Words>473</Words>
  <Application>Microsoft Macintosh PowerPoint</Application>
  <PresentationFormat>自訂</PresentationFormat>
  <Paragraphs>111</Paragraphs>
  <Slides>20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Calisto MT</vt:lpstr>
      <vt:lpstr>Salesforce Sans</vt:lpstr>
      <vt:lpstr>Trebuchet MS</vt:lpstr>
      <vt:lpstr>Wingdings 2</vt:lpstr>
      <vt:lpstr>微軟正黑體</vt:lpstr>
      <vt:lpstr>石板</vt:lpstr>
      <vt:lpstr>Gaussian Blur  Different Parallel Platforms Comparison</vt:lpstr>
      <vt:lpstr>Outline</vt:lpstr>
      <vt:lpstr>What is Gaussian Blur and why need?</vt:lpstr>
      <vt:lpstr>Motivation of this project</vt:lpstr>
      <vt:lpstr>Environment for this project</vt:lpstr>
      <vt:lpstr>Benchmark method</vt:lpstr>
      <vt:lpstr>How we parallel (animation)</vt:lpstr>
      <vt:lpstr>Compute Unified Device Architecture</vt:lpstr>
      <vt:lpstr>Thread per block vs performance</vt:lpstr>
      <vt:lpstr>CAN WE DO FASTER?</vt:lpstr>
      <vt:lpstr>Do faster with Constant Memory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Microsoft Office 使用者</cp:lastModifiedBy>
  <cp:revision>121</cp:revision>
  <dcterms:created xsi:type="dcterms:W3CDTF">2018-12-24T06:10:27Z</dcterms:created>
  <dcterms:modified xsi:type="dcterms:W3CDTF">2018-12-25T08:18:47Z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