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73" r:id="rId6"/>
    <p:sldId id="268" r:id="rId7"/>
    <p:sldId id="282" r:id="rId8"/>
    <p:sldId id="272" r:id="rId9"/>
    <p:sldId id="283" r:id="rId10"/>
    <p:sldId id="274" r:id="rId11"/>
    <p:sldId id="276" r:id="rId12"/>
    <p:sldId id="278" r:id="rId13"/>
    <p:sldId id="277" r:id="rId14"/>
    <p:sldId id="279" r:id="rId15"/>
    <p:sldId id="281" r:id="rId16"/>
    <p:sldId id="280" r:id="rId17"/>
    <p:sldId id="267" r:id="rId18"/>
    <p:sldId id="269" r:id="rId19"/>
    <p:sldId id="270" r:id="rId20"/>
    <p:sldId id="259" r:id="rId21"/>
    <p:sldId id="261" r:id="rId22"/>
    <p:sldId id="262" r:id="rId23"/>
    <p:sldId id="263" r:id="rId24"/>
    <p:sldId id="271" r:id="rId25"/>
    <p:sldId id="265" r:id="rId26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4" autoAdjust="0"/>
    <p:restoredTop sz="95774" autoAdjust="0"/>
  </p:normalViewPr>
  <p:slideViewPr>
    <p:cSldViewPr>
      <p:cViewPr varScale="1">
        <p:scale>
          <a:sx n="91" d="100"/>
          <a:sy n="91" d="100"/>
        </p:scale>
        <p:origin x="1096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138253088"/>
        <c:axId val="2138254928"/>
      </c:barChart>
      <c:catAx>
        <c:axId val="2138253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2138254928"/>
        <c:crosses val="autoZero"/>
        <c:auto val="1"/>
        <c:lblAlgn val="ctr"/>
        <c:lblOffset val="100"/>
        <c:noMultiLvlLbl val="0"/>
      </c:catAx>
      <c:valAx>
        <c:axId val="2138254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213825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1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2</a:t>
          </a:r>
          <a:endParaRPr lang="zh-TW" altLang="en-US" noProof="0" dirty="0">
            <a:latin typeface="+mj-ea"/>
            <a:ea typeface="+mj-ea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3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1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35667" y="35667"/>
        <a:ext cx="2990436" cy="1146437"/>
      </dsp:txXfrm>
    </dsp:sp>
    <dsp:sp modelId="{CA544AF7-F7B2-4CA5-9251-B4CDB8D06634}">
      <dsp:nvSpPr>
        <dsp:cNvPr id="0" name=""/>
        <dsp:cNvSpPr/>
      </dsp:nvSpPr>
      <dsp:spPr>
        <a:xfrm>
          <a:off x="379809" y="1420732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2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415476" y="1456399"/>
        <a:ext cx="3061811" cy="1146437"/>
      </dsp:txXfrm>
    </dsp:sp>
    <dsp:sp modelId="{2AE92D3F-F0FA-45DD-BB60-4C6FBC6BC016}">
      <dsp:nvSpPr>
        <dsp:cNvPr id="0" name=""/>
        <dsp:cNvSpPr/>
      </dsp:nvSpPr>
      <dsp:spPr>
        <a:xfrm>
          <a:off x="759618" y="2841465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3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795285" y="2877132"/>
        <a:ext cx="3061811" cy="1146437"/>
      </dsp:txXfrm>
    </dsp:sp>
    <dsp:sp modelId="{9CA877D8-99F8-40A0-89E9-59A61C9A70F4}">
      <dsp:nvSpPr>
        <dsp:cNvPr id="0" name=""/>
        <dsp:cNvSpPr/>
      </dsp:nvSpPr>
      <dsp:spPr>
        <a:xfrm>
          <a:off x="3512955" y="923476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91054" y="923476"/>
        <a:ext cx="435353" cy="595642"/>
      </dsp:txXfrm>
    </dsp:sp>
    <dsp:sp modelId="{62643EF2-016C-41F1-8CBC-398422A85727}">
      <dsp:nvSpPr>
        <dsp:cNvPr id="0" name=""/>
        <dsp:cNvSpPr/>
      </dsp:nvSpPr>
      <dsp:spPr>
        <a:xfrm>
          <a:off x="3892764" y="2336090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70863" y="2336090"/>
        <a:ext cx="435353" cy="59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375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168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9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265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446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120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02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464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191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5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21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5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5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04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1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76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2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6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8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99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s://developer.apple.com/library/archive/documentation/Performance/Conceptual/vImage/ConvolutionOperations/ConvolutionOperation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826" y="0"/>
            <a:ext cx="12188825" cy="3048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Gaussian Blur</a:t>
            </a: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Different Parallel Platforms Comparison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716923" y="4267200"/>
            <a:ext cx="8735325" cy="228600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Group No. 24</a:t>
            </a: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0756031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資工所 李鴻暘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0416324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資工系 胡安鳳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0416024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資工系 陳羿豐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ompute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U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nified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evice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A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rchitecture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1024 thread per block (i.e.)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thread deal with one pixel.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pixel-wise(R G B) to verify the correctness due to GPU precision slightly inaccurate.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9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Thread per block vs performance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1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2971800"/>
            <a:ext cx="12188825" cy="970450"/>
          </a:xfrm>
        </p:spPr>
        <p:txBody>
          <a:bodyPr>
            <a:noAutofit/>
          </a:bodyPr>
          <a:lstStyle/>
          <a:p>
            <a:r>
              <a:rPr kumimoji="1" lang="en-US" altLang="zh-TW" sz="8800" dirty="0" smtClean="0">
                <a:latin typeface="+mj-ea"/>
              </a:rPr>
              <a:t>CAN WE DO FASTER?</a:t>
            </a:r>
            <a:endParaRPr kumimoji="1" lang="zh-TW" altLang="en-US" sz="8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185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Do faster with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Constant Memory</a:t>
            </a:r>
            <a:endParaRPr lang="zh-TW" altLang="en-US" sz="4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6264511"/>
            <a:ext cx="12137897" cy="970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is frequently and repeatedly accessed but GPU global memory is quite </a:t>
            </a:r>
            <a:r>
              <a:rPr 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slow</a:t>
            </a:r>
            <a:r>
              <a:rPr 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14388" b="8095"/>
          <a:stretch/>
        </p:blipFill>
        <p:spPr>
          <a:xfrm>
            <a:off x="1370012" y="962244"/>
            <a:ext cx="8919678" cy="52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9" name="內容預留位置 8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2385"/>
              </p:ext>
            </p:extLst>
          </p:nvPr>
        </p:nvGraphicFramePr>
        <p:xfrm>
          <a:off x="912813" y="1731963"/>
          <a:ext cx="10352087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908172"/>
              </p:ext>
            </p:extLst>
          </p:nvPr>
        </p:nvGraphicFramePr>
        <p:xfrm>
          <a:off x="6200775" y="1731963"/>
          <a:ext cx="5064126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95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含 </a:t>
            </a:r>
            <a:r>
              <a:rPr lang="en-US" altLang="zh-TW" dirty="0" smtClean="0">
                <a:sym typeface="Salesforce Sans"/>
              </a:rPr>
              <a:t>SmartArt </a:t>
            </a:r>
            <a:r>
              <a:rPr lang="zh-TW" altLang="en-US" dirty="0" smtClean="0">
                <a:sym typeface="Salesforce Sans"/>
              </a:rPr>
              <a:t>的兩項內容版面配置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第三個項目符號</a:t>
            </a:r>
            <a:endParaRPr lang="zh-TW" altLang="en-US" dirty="0">
              <a:sym typeface="Salesforce Sans"/>
            </a:endParaRPr>
          </a:p>
        </p:txBody>
      </p:sp>
      <p:graphicFrame>
        <p:nvGraphicFramePr>
          <p:cNvPr id="5" name="內容預留位置 4" descr="由上至下依序顯示 3 項工作的交錯流程圖，兩個向下箭號用來表示由第一項工作到第二項工作，再由第二項工作到第三項工作的進程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0814564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- 1</a:t>
            </a:r>
            <a:endParaRPr lang="zh-TW" altLang="en-US" dirty="0"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- 2</a:t>
            </a:r>
            <a:endParaRPr lang="zh-TW" altLang="en-US" dirty="0">
              <a:sym typeface="Salesforce Sans"/>
            </a:endParaRPr>
          </a:p>
        </p:txBody>
      </p:sp>
      <p:sp>
        <p:nvSpPr>
          <p:cNvPr id="8" name="文字預留位置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9" name="文字預留位置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1" name="內容預留位置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- 3</a:t>
            </a:r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951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385" y="1003401"/>
            <a:ext cx="10351066" cy="58545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Gaussian Blur.</a:t>
            </a: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for this project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Parallelization platform animation.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platforms explained and respective discoveries .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</a:p>
          <a:p>
            <a:pPr lvl="1"/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video.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480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- 4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- 5</a:t>
            </a:r>
            <a:endParaRPr lang="zh-TW" altLang="en-US" dirty="0">
              <a:sym typeface="Salesforce Sans"/>
            </a:endParaRPr>
          </a:p>
        </p:txBody>
      </p:sp>
      <p:sp>
        <p:nvSpPr>
          <p:cNvPr id="6" name="圖片預留位置 5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5" name="文字預留位置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What is Gaussian Blur and why need?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/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image processing algorithm using convolution to </a:t>
            </a:r>
            <a:r>
              <a:rPr 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smooth images.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images varies with filter size and standard deviation of Gaussian Kernel.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npage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Such algorithm can be used for noise reduction of the image.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976628"/>
            <a:ext cx="3481267" cy="26109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905987"/>
            <a:ext cx="3481267" cy="26109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371012" y="3263653"/>
            <a:ext cx="293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640 x 480 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101 x 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557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8147" y="4119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of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937499"/>
            <a:ext cx="12188825" cy="15771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Widely used algorithm in lots of software like </a:t>
            </a:r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PhotoShop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GIMP.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complexity :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O(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img_width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img_height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filter_size^2)</a:t>
            </a:r>
          </a:p>
          <a:p>
            <a:endParaRPr lang="en-US" sz="24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10" y="1941924"/>
            <a:ext cx="6026139" cy="46494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080543" y="5181600"/>
            <a:ext cx="617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Convolution  with its kernel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Img from Apple Dev.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10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825"/>
            <a:ext cx="10351066" cy="970450"/>
          </a:xfrm>
        </p:spPr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+mj-ea"/>
              </a:rPr>
              <a:t>Parallel Platforms</a:t>
            </a:r>
            <a:endParaRPr kumimoji="1" lang="zh-TW" altLang="en-US" sz="48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557" y="1732450"/>
            <a:ext cx="10351066" cy="5125550"/>
          </a:xfrm>
        </p:spPr>
        <p:txBody>
          <a:bodyPr>
            <a:normAutofit/>
          </a:bodyPr>
          <a:lstStyle/>
          <a:p>
            <a:r>
              <a:rPr kumimoji="1" lang="en-US" altLang="zh-TW" sz="2400" dirty="0" err="1" smtClean="0">
                <a:latin typeface="+mj-ea"/>
                <a:ea typeface="+mj-ea"/>
              </a:rPr>
              <a:t>OpenMP</a:t>
            </a:r>
            <a:r>
              <a:rPr kumimoji="1" lang="en-US" altLang="zh-TW" sz="2400" dirty="0" smtClean="0">
                <a:latin typeface="+mj-ea"/>
                <a:ea typeface="+mj-ea"/>
              </a:rPr>
              <a:t>: CPU</a:t>
            </a:r>
            <a:r>
              <a:rPr kumimoji="1" lang="zh-TW" altLang="en-US" sz="2400" dirty="0" smtClean="0">
                <a:latin typeface="+mj-ea"/>
                <a:ea typeface="+mj-ea"/>
              </a:rPr>
              <a:t>（改用ㄈ字型）</a:t>
            </a:r>
            <a:endParaRPr kumimoji="1" lang="en-US" altLang="zh-TW" sz="2400" dirty="0" smtClean="0">
              <a:latin typeface="+mj-ea"/>
              <a:ea typeface="+mj-ea"/>
            </a:endParaRPr>
          </a:p>
          <a:p>
            <a:r>
              <a:rPr kumimoji="1" lang="en-US" altLang="zh-TW" sz="2400" dirty="0" err="1" smtClean="0">
                <a:latin typeface="+mj-ea"/>
                <a:ea typeface="+mj-ea"/>
              </a:rPr>
              <a:t>Pthread</a:t>
            </a:r>
            <a:r>
              <a:rPr kumimoji="1" lang="en-US" altLang="zh-TW" sz="2400" dirty="0" smtClean="0">
                <a:latin typeface="+mj-ea"/>
                <a:ea typeface="+mj-ea"/>
              </a:rPr>
              <a:t>: CPU</a:t>
            </a:r>
          </a:p>
          <a:p>
            <a:r>
              <a:rPr kumimoji="1" lang="en-US" altLang="zh-TW" sz="2400" dirty="0" smtClean="0">
                <a:latin typeface="+mj-ea"/>
                <a:ea typeface="+mj-ea"/>
              </a:rPr>
              <a:t>CUDA: CPU + GPU</a:t>
            </a:r>
          </a:p>
          <a:p>
            <a:r>
              <a:rPr kumimoji="1" lang="en-US" altLang="zh-TW" sz="2400" dirty="0" err="1" smtClean="0">
                <a:latin typeface="+mj-ea"/>
                <a:ea typeface="+mj-ea"/>
              </a:rPr>
              <a:t>OpenCL</a:t>
            </a:r>
            <a:r>
              <a:rPr kumimoji="1" lang="en-US" altLang="zh-TW" sz="2400" dirty="0" smtClean="0">
                <a:latin typeface="+mj-ea"/>
                <a:ea typeface="+mj-ea"/>
              </a:rPr>
              <a:t>: CPU + GPU</a:t>
            </a:r>
            <a:endParaRPr kumimoji="1"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02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76200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for this </a:t>
            </a:r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改表格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3613" r="8571" b="2102"/>
          <a:stretch/>
        </p:blipFill>
        <p:spPr>
          <a:xfrm>
            <a:off x="227012" y="1143000"/>
            <a:ext cx="2493818" cy="2743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1143000"/>
            <a:ext cx="2743200" cy="2743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5105" r="5425" b="4804"/>
          <a:stretch/>
        </p:blipFill>
        <p:spPr>
          <a:xfrm>
            <a:off x="227012" y="4215977"/>
            <a:ext cx="3647676" cy="24646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4152900"/>
            <a:ext cx="2743200" cy="2590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12221" y="2031149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Intel i5 7500 4C4T</a:t>
            </a:r>
          </a:p>
          <a:p>
            <a:r>
              <a:rPr kumimoji="1" lang="en-US" altLang="zh-TW" dirty="0" smtClean="0">
                <a:latin typeface="+mn-ea"/>
              </a:rPr>
              <a:t>3.4GHz</a:t>
            </a:r>
          </a:p>
          <a:p>
            <a:endParaRPr kumimoji="1" lang="zh-TW" altLang="en-US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328213" y="199961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ASUS STRIX GTX1070 OC 8GB</a:t>
            </a:r>
          </a:p>
          <a:p>
            <a:r>
              <a:rPr kumimoji="1" lang="en-US" altLang="zh-TW" dirty="0" smtClean="0">
                <a:latin typeface="+mn-ea"/>
              </a:rPr>
              <a:t>1920 CUDA Cores</a:t>
            </a:r>
            <a:endParaRPr kumimoji="1" lang="zh-TW" altLang="en-US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85292" y="481765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Samsung PM981</a:t>
            </a:r>
          </a:p>
          <a:p>
            <a:r>
              <a:rPr kumimoji="1" lang="en-US" altLang="zh-TW" dirty="0" smtClean="0">
                <a:latin typeface="+mn-ea"/>
              </a:rPr>
              <a:t>512G (970 EVO</a:t>
            </a:r>
          </a:p>
          <a:p>
            <a:r>
              <a:rPr kumimoji="1" lang="en-US" altLang="zh-TW" dirty="0" smtClean="0">
                <a:latin typeface="+mn-ea"/>
              </a:rPr>
              <a:t>Equivalent)</a:t>
            </a:r>
            <a:endParaRPr kumimoji="1" lang="zh-TW" altLang="en-US" dirty="0">
              <a:latin typeface="+mn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328213" y="4848135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Ubuntu 16.04 x64</a:t>
            </a:r>
          </a:p>
          <a:p>
            <a:endParaRPr kumimoji="1" lang="en-US" altLang="zh-TW" dirty="0">
              <a:latin typeface="+mn-ea"/>
            </a:endParaRPr>
          </a:p>
          <a:p>
            <a:endParaRPr kumimoji="1" lang="zh-TW" altLang="en-US" dirty="0"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142412" y="635916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>
                <a:latin typeface="+mj-ea"/>
                <a:ea typeface="+mj-ea"/>
              </a:rPr>
              <a:t>Images source from respective company</a:t>
            </a:r>
            <a:endParaRPr kumimoji="1" lang="zh-TW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521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Benchmark method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8K(7680 x 4320) image for processing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fixed to 101 x 101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Computation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</a:t>
            </a:r>
            <a:r>
              <a:rPr lang="cs-CZ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338444697600 (338 </a:t>
            </a:r>
            <a:r>
              <a:rPr lang="cs-CZ" sz="24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billion</a:t>
            </a:r>
            <a:r>
              <a:rPr lang="cs-CZ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</a:p>
          <a:p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percent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needed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image)</a:t>
            </a:r>
          </a:p>
          <a:p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  <a:endParaRPr lang="cs-CZ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cs-CZ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</a:t>
            </a:r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82m44s (4964s)</a:t>
            </a:r>
          </a:p>
          <a:p>
            <a:pPr lvl="1"/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POSIX </a:t>
            </a:r>
            <a:r>
              <a:rPr lang="cs-CZ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3" y="970450"/>
            <a:ext cx="6094413" cy="342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How we parallel (animation)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2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744</TotalTime>
  <Words>426</Words>
  <Application>Microsoft Macintosh PowerPoint</Application>
  <PresentationFormat>自訂</PresentationFormat>
  <Paragraphs>111</Paragraphs>
  <Slides>22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Calisto MT</vt:lpstr>
      <vt:lpstr>Salesforce Sans</vt:lpstr>
      <vt:lpstr>Trebuchet MS</vt:lpstr>
      <vt:lpstr>Wingdings 2</vt:lpstr>
      <vt:lpstr>微軟正黑體</vt:lpstr>
      <vt:lpstr>石板</vt:lpstr>
      <vt:lpstr>Gaussian Blur  Different Parallel Platforms Comparison</vt:lpstr>
      <vt:lpstr>Outline</vt:lpstr>
      <vt:lpstr>What is Gaussian Blur and why need?</vt:lpstr>
      <vt:lpstr>PowerPoint 簡報</vt:lpstr>
      <vt:lpstr>Motivation of this project</vt:lpstr>
      <vt:lpstr>Parallel Platforms</vt:lpstr>
      <vt:lpstr>Environment for this project改表格</vt:lpstr>
      <vt:lpstr>Benchmark method</vt:lpstr>
      <vt:lpstr>How we parallel (animation)</vt:lpstr>
      <vt:lpstr>Compute Unified Device Architecture</vt:lpstr>
      <vt:lpstr>Thread per block vs performance</vt:lpstr>
      <vt:lpstr>CAN WE DO FASTER?</vt:lpstr>
      <vt:lpstr>Do faster with Constant Memory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Blur  Different Parallel Platforms Comparison</dc:title>
  <dc:creator>安鳳 胡</dc:creator>
  <cp:lastModifiedBy>Microsoft Office 使用者</cp:lastModifiedBy>
  <cp:revision>135</cp:revision>
  <dcterms:created xsi:type="dcterms:W3CDTF">2018-12-24T06:10:27Z</dcterms:created>
  <dcterms:modified xsi:type="dcterms:W3CDTF">2018-12-25T09:00:59Z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