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73" r:id="rId6"/>
    <p:sldId id="268" r:id="rId7"/>
    <p:sldId id="284" r:id="rId8"/>
    <p:sldId id="272" r:id="rId9"/>
    <p:sldId id="283" r:id="rId10"/>
    <p:sldId id="278" r:id="rId11"/>
    <p:sldId id="274" r:id="rId12"/>
    <p:sldId id="276" r:id="rId13"/>
    <p:sldId id="277" r:id="rId14"/>
    <p:sldId id="285" r:id="rId15"/>
    <p:sldId id="279" r:id="rId16"/>
    <p:sldId id="281" r:id="rId17"/>
    <p:sldId id="280" r:id="rId18"/>
    <p:sldId id="267" r:id="rId19"/>
    <p:sldId id="269" r:id="rId20"/>
    <p:sldId id="270" r:id="rId21"/>
    <p:sldId id="259" r:id="rId22"/>
    <p:sldId id="261" r:id="rId23"/>
    <p:sldId id="262" r:id="rId24"/>
    <p:sldId id="263" r:id="rId25"/>
    <p:sldId id="271" r:id="rId26"/>
    <p:sldId id="265" r:id="rId27"/>
  </p:sldIdLst>
  <p:sldSz cx="12188825" cy="6858000"/>
  <p:notesSz cx="6858000" cy="9144000"/>
  <p:defaultTextStyle>
    <a:defPPr rtl="0">
      <a:defRPr lang="x-non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4" autoAdjust="0"/>
    <p:restoredTop sz="95774" autoAdjust="0"/>
  </p:normalViewPr>
  <p:slideViewPr>
    <p:cSldViewPr>
      <p:cViewPr varScale="1">
        <p:scale>
          <a:sx n="80" d="100"/>
          <a:sy n="80" d="100"/>
        </p:scale>
        <p:origin x="48" y="25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數列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2138253088"/>
        <c:axId val="2138254928"/>
      </c:barChart>
      <c:catAx>
        <c:axId val="2138253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en-US"/>
          </a:p>
        </c:txPr>
        <c:crossAx val="2138254928"/>
        <c:crosses val="autoZero"/>
        <c:auto val="1"/>
        <c:lblAlgn val="ctr"/>
        <c:lblOffset val="100"/>
        <c:noMultiLvlLbl val="0"/>
      </c:catAx>
      <c:valAx>
        <c:axId val="2138254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en-US"/>
          </a:p>
        </c:txPr>
        <c:crossAx val="213825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1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2</a:t>
          </a:r>
          <a:endParaRPr lang="zh-TW" altLang="en-US" noProof="0" dirty="0">
            <a:latin typeface="+mj-ea"/>
            <a:ea typeface="+mj-ea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3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1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35667" y="35667"/>
        <a:ext cx="2990436" cy="1146437"/>
      </dsp:txXfrm>
    </dsp:sp>
    <dsp:sp modelId="{CA544AF7-F7B2-4CA5-9251-B4CDB8D06634}">
      <dsp:nvSpPr>
        <dsp:cNvPr id="0" name=""/>
        <dsp:cNvSpPr/>
      </dsp:nvSpPr>
      <dsp:spPr>
        <a:xfrm>
          <a:off x="379809" y="1420732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2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415476" y="1456399"/>
        <a:ext cx="3061811" cy="1146437"/>
      </dsp:txXfrm>
    </dsp:sp>
    <dsp:sp modelId="{2AE92D3F-F0FA-45DD-BB60-4C6FBC6BC016}">
      <dsp:nvSpPr>
        <dsp:cNvPr id="0" name=""/>
        <dsp:cNvSpPr/>
      </dsp:nvSpPr>
      <dsp:spPr>
        <a:xfrm>
          <a:off x="759618" y="2841465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3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795285" y="2877132"/>
        <a:ext cx="3061811" cy="1146437"/>
      </dsp:txXfrm>
    </dsp:sp>
    <dsp:sp modelId="{9CA877D8-99F8-40A0-89E9-59A61C9A70F4}">
      <dsp:nvSpPr>
        <dsp:cNvPr id="0" name=""/>
        <dsp:cNvSpPr/>
      </dsp:nvSpPr>
      <dsp:spPr>
        <a:xfrm>
          <a:off x="3512955" y="923476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91054" y="923476"/>
        <a:ext cx="435353" cy="595642"/>
      </dsp:txXfrm>
    </dsp:sp>
    <dsp:sp modelId="{62643EF2-016C-41F1-8CBC-398422A85727}">
      <dsp:nvSpPr>
        <dsp:cNvPr id="0" name=""/>
        <dsp:cNvSpPr/>
      </dsp:nvSpPr>
      <dsp:spPr>
        <a:xfrm>
          <a:off x="3892764" y="2336090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70863" y="2336090"/>
        <a:ext cx="435353" cy="59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2018/12/25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2018/12/25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375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016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98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304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446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265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120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902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4646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191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5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37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21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0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5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61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259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8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04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1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76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0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2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6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9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80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999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developer.apple.com/library/archive/documentation/Performance/Conceptual/vImage/ConvolutionOperations/ConvolutionOperation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826" y="0"/>
            <a:ext cx="12188825" cy="3048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Gaussian Blur</a:t>
            </a:r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/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/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53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Different Parallel Platforms Comparison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716923" y="4267200"/>
            <a:ext cx="8735325" cy="228600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Group No. 24</a:t>
            </a: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0756031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資工所 李鴻暘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0416324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資工系 胡安鳳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0416024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資工系 陳羿豐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C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ompute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U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nified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evice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A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rchitecture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6612" y="6858000"/>
            <a:ext cx="10210800" cy="200135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1024 threads per block. 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 of 32400 blocks.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Each thread deal with one pixel.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Compare pixel-wise(R G B) to verify the correctness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61195"/>
              </p:ext>
            </p:extLst>
          </p:nvPr>
        </p:nvGraphicFramePr>
        <p:xfrm>
          <a:off x="2894621" y="976494"/>
          <a:ext cx="6373280" cy="45072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6660">
                  <a:extLst>
                    <a:ext uri="{9D8B030D-6E8A-4147-A177-3AD203B41FA5}">
                      <a16:colId xmlns:a16="http://schemas.microsoft.com/office/drawing/2014/main" val="2143632981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256714713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3383731159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44299500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3040518523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61716542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2766088148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1119374313"/>
                    </a:ext>
                  </a:extLst>
                </a:gridCol>
              </a:tblGrid>
              <a:tr h="552450">
                <a:tc rowSpan="4" gridSpan="4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1024</a:t>
                      </a:r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en-US" altLang="zh-TW" sz="3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threads</a:t>
                      </a:r>
                      <a:r>
                        <a:rPr lang="en-US" altLang="zh-TW" sz="3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TW" sz="3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per</a:t>
                      </a:r>
                    </a:p>
                    <a:p>
                      <a:pPr algn="ctr"/>
                      <a:r>
                        <a:rPr lang="en-US" altLang="zh-TW" sz="3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block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24741"/>
                  </a:ext>
                </a:extLst>
              </a:tr>
              <a:tr h="552450"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 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38129"/>
                  </a:ext>
                </a:extLst>
              </a:tr>
              <a:tr h="55245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95464"/>
                  </a:ext>
                </a:extLst>
              </a:tr>
              <a:tr h="552450"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66704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44398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99655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03597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144627"/>
                  </a:ext>
                </a:extLst>
              </a:tr>
            </a:tbl>
          </a:graphicData>
        </a:graphic>
      </p:graphicFrame>
      <p:sp>
        <p:nvSpPr>
          <p:cNvPr id="5" name="左大括弧 4"/>
          <p:cNvSpPr/>
          <p:nvPr/>
        </p:nvSpPr>
        <p:spPr>
          <a:xfrm>
            <a:off x="2121507" y="971731"/>
            <a:ext cx="381000" cy="4429125"/>
          </a:xfrm>
          <a:prstGeom prst="leftBrace">
            <a:avLst>
              <a:gd name="adj1" fmla="val 8333"/>
              <a:gd name="adj2" fmla="val 50645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左大括弧 6"/>
          <p:cNvSpPr/>
          <p:nvPr/>
        </p:nvSpPr>
        <p:spPr>
          <a:xfrm rot="16200000">
            <a:off x="5890761" y="2811706"/>
            <a:ext cx="381000" cy="6248401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03212" y="2724628"/>
            <a:ext cx="181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latin typeface="+mj-ea"/>
                <a:ea typeface="+mj-ea"/>
              </a:rPr>
              <a:t>7680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56212" y="6027003"/>
            <a:ext cx="181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latin typeface="+mj-ea"/>
                <a:ea typeface="+mj-ea"/>
              </a:rPr>
              <a:t>4320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455617" y="1293467"/>
            <a:ext cx="251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thread process a pixel. </a:t>
            </a:r>
          </a:p>
          <a:p>
            <a:r>
              <a:rPr 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otal 32400 blocks</a:t>
            </a:r>
            <a:endParaRPr 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113212" y="3474610"/>
            <a:ext cx="7620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下箭號 11"/>
          <p:cNvSpPr/>
          <p:nvPr/>
        </p:nvSpPr>
        <p:spPr>
          <a:xfrm rot="16200000">
            <a:off x="7351712" y="914089"/>
            <a:ext cx="7620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下箭號 13"/>
          <p:cNvSpPr/>
          <p:nvPr/>
        </p:nvSpPr>
        <p:spPr>
          <a:xfrm rot="18335617">
            <a:off x="6957158" y="3390111"/>
            <a:ext cx="7620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54025" y="5410200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 4964sec, CUDA 5.875sec, accelerate </a:t>
            </a:r>
            <a:r>
              <a:rPr lang="en-US" sz="40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857x</a:t>
            </a:r>
          </a:p>
          <a:p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 is 2% but unseen by eye in </a:t>
            </a:r>
            <a:r>
              <a:rPr lang="en-US" sz="4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blurred image. </a:t>
            </a:r>
            <a:endParaRPr 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64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Thread per block vs performance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036" y="970450"/>
            <a:ext cx="5754130" cy="56388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51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/>
          <a:stretch/>
        </p:blipFill>
        <p:spPr>
          <a:xfrm>
            <a:off x="5027612" y="104225"/>
            <a:ext cx="6866567" cy="6400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3212" y="104225"/>
            <a:ext cx="4419600" cy="6400800"/>
          </a:xfrm>
        </p:spPr>
        <p:txBody>
          <a:bodyPr>
            <a:noAutofit/>
          </a:bodyPr>
          <a:lstStyle/>
          <a:p>
            <a:r>
              <a:rPr kumimoji="1" lang="en-US" altLang="zh-TW" sz="8800" dirty="0" smtClean="0">
                <a:latin typeface="+mj-ea"/>
              </a:rPr>
              <a:t>CAN WE DO FASTER?</a:t>
            </a:r>
            <a:endParaRPr kumimoji="1" lang="zh-TW" altLang="en-US" sz="8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185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Do faster with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Constant Memory</a:t>
            </a:r>
            <a:endParaRPr lang="zh-TW" altLang="en-US" sz="4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6264511"/>
            <a:ext cx="12137897" cy="9704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is frequently and repeatedly accessed but GPU global memory is quite </a:t>
            </a:r>
            <a:r>
              <a:rPr 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slow.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t="14388" b="8095"/>
          <a:stretch/>
        </p:blipFill>
        <p:spPr>
          <a:xfrm>
            <a:off x="1370012" y="962244"/>
            <a:ext cx="8919678" cy="52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2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標題及含圖表的內容版面配置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9" name="內容預留位置 8" descr="顯示由 3 種數列值所組成 4 種類別的群組直條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422385"/>
              </p:ext>
            </p:extLst>
          </p:nvPr>
        </p:nvGraphicFramePr>
        <p:xfrm>
          <a:off x="912813" y="1731963"/>
          <a:ext cx="10352087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含表格的兩項內容版面配置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第三個項目符號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5" name="內容預留位置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908172"/>
              </p:ext>
            </p:extLst>
          </p:nvPr>
        </p:nvGraphicFramePr>
        <p:xfrm>
          <a:off x="6200775" y="1731963"/>
          <a:ext cx="5064126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95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76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88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3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84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90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含 </a:t>
            </a:r>
            <a:r>
              <a:rPr lang="en-US" altLang="zh-TW" dirty="0" smtClean="0">
                <a:sym typeface="Salesforce Sans"/>
              </a:rPr>
              <a:t>SmartArt </a:t>
            </a:r>
            <a:r>
              <a:rPr lang="zh-TW" altLang="en-US" dirty="0" smtClean="0">
                <a:sym typeface="Salesforce Sans"/>
              </a:rPr>
              <a:t>的兩項內容版面配置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第三個項目符號</a:t>
            </a:r>
            <a:endParaRPr lang="zh-TW" altLang="en-US" dirty="0">
              <a:sym typeface="Salesforce Sans"/>
            </a:endParaRPr>
          </a:p>
        </p:txBody>
      </p:sp>
      <p:graphicFrame>
        <p:nvGraphicFramePr>
          <p:cNvPr id="5" name="內容預留位置 4" descr="由上至下依序顯示 3 項工作的交錯流程圖，兩個向下箭號用來表示由第一項工作到第二項工作，再由第二項工作到第三項工作的進程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0814564"/>
              </p:ext>
            </p:extLst>
          </p:nvPr>
        </p:nvGraphicFramePr>
        <p:xfrm>
          <a:off x="6200775" y="1731963"/>
          <a:ext cx="506412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- 1</a:t>
            </a:r>
            <a:endParaRPr lang="zh-TW" altLang="en-US" dirty="0">
              <a:sym typeface="Salesforce Sans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- 2</a:t>
            </a:r>
            <a:endParaRPr lang="zh-TW" altLang="en-US" dirty="0">
              <a:sym typeface="Salesforce Sans"/>
            </a:endParaRPr>
          </a:p>
        </p:txBody>
      </p:sp>
      <p:sp>
        <p:nvSpPr>
          <p:cNvPr id="8" name="文字預留位置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0" name="內容預留位置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9" name="文字預留位置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1" name="內容預留位置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32951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6385" y="1003401"/>
            <a:ext cx="10351066" cy="58545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Gaussian Blur.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 and platform</a:t>
            </a:r>
          </a:p>
          <a:p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 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benchmark method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platforms explained and respective discoveries .</a:t>
            </a:r>
          </a:p>
          <a:p>
            <a:pPr lvl="1"/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</a:p>
          <a:p>
            <a:pPr lvl="1"/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OpenCL</a:t>
            </a:r>
          </a:p>
          <a:p>
            <a:pPr lvl="1"/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video.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 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5480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- 3</a:t>
            </a:r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- 4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- 5</a:t>
            </a:r>
            <a:endParaRPr lang="zh-TW" altLang="en-US" dirty="0">
              <a:sym typeface="Salesforce Sans"/>
            </a:endParaRPr>
          </a:p>
        </p:txBody>
      </p:sp>
      <p:sp>
        <p:nvSpPr>
          <p:cNvPr id="6" name="圖片預留位置 5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/>
      </p:sp>
      <p:sp>
        <p:nvSpPr>
          <p:cNvPr id="5" name="文字預留位置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What is Gaussian Blur and why need?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47261" y="970450"/>
            <a:ext cx="10668000" cy="10869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image processing algorithm using convolution to </a:t>
            </a:r>
            <a:r>
              <a:rPr 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smooth images.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 be used for noise reduction of the image.</a:t>
            </a: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133600"/>
            <a:ext cx="5181600" cy="3886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99" y="2133600"/>
            <a:ext cx="5181600" cy="388620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789612" y="3886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Blurred effect vs filter size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197234"/>
            <a:ext cx="5312487" cy="39843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197234"/>
            <a:ext cx="5310569" cy="398292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31812" y="5406945"/>
            <a:ext cx="5234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x 5 filter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46812" y="5408383"/>
            <a:ext cx="5234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 x 101 filter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61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8147" y="4119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 of this project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8148" y="937499"/>
            <a:ext cx="10351066" cy="15771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Widely used algorithm in lots of software like </a:t>
            </a:r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PhotoShop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GIMP.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complexity :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O(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img_width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img_height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x filter_size^2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 huge!</a:t>
            </a:r>
            <a:endParaRPr lang="en-US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06469" y="6077635"/>
            <a:ext cx="617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 Convolution  with its kernel</a:t>
            </a:r>
          </a:p>
          <a:p>
            <a:r>
              <a:rPr 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Img from Apple Dev.</a:t>
            </a:r>
            <a:endParaRPr 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 t="23142" r="-273" b="-16530"/>
          <a:stretch/>
        </p:blipFill>
        <p:spPr>
          <a:xfrm>
            <a:off x="2880030" y="2133601"/>
            <a:ext cx="6427298" cy="45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0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32825"/>
            <a:ext cx="10351066" cy="970450"/>
          </a:xfrm>
        </p:spPr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Parallel Platforms</a:t>
            </a:r>
            <a:endParaRPr kumimoji="1"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557" y="1295400"/>
            <a:ext cx="3275855" cy="5125550"/>
          </a:xfrm>
        </p:spPr>
        <p:txBody>
          <a:bodyPr>
            <a:normAutofit/>
          </a:bodyPr>
          <a:lstStyle/>
          <a:p>
            <a:r>
              <a:rPr kumimoji="1" lang="en-US" altLang="zh-TW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endParaRPr kumimoji="1"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Pthread</a:t>
            </a:r>
            <a:endParaRPr kumimoji="1"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</a:p>
          <a:p>
            <a:r>
              <a:rPr kumimoji="1" lang="en-US" altLang="zh-TW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OpenCL</a:t>
            </a:r>
            <a:endParaRPr kumimoji="1"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531184" y="18288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 Only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31184" y="44958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 + GPU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4494212" y="1600200"/>
            <a:ext cx="1752600" cy="1371600"/>
          </a:xfrm>
          <a:prstGeom prst="rightBrac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右大括弧 7"/>
          <p:cNvSpPr/>
          <p:nvPr/>
        </p:nvSpPr>
        <p:spPr>
          <a:xfrm>
            <a:off x="4494212" y="4225498"/>
            <a:ext cx="1752600" cy="1371600"/>
          </a:xfrm>
          <a:prstGeom prst="rightBrac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How we parallel (animation)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82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76200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 for this project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08248"/>
              </p:ext>
            </p:extLst>
          </p:nvPr>
        </p:nvGraphicFramePr>
        <p:xfrm>
          <a:off x="2035658" y="1046651"/>
          <a:ext cx="8106864" cy="56897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0354">
                  <a:extLst>
                    <a:ext uri="{9D8B030D-6E8A-4147-A177-3AD203B41FA5}">
                      <a16:colId xmlns:a16="http://schemas.microsoft.com/office/drawing/2014/main" val="1917913497"/>
                    </a:ext>
                  </a:extLst>
                </a:gridCol>
                <a:gridCol w="6486510">
                  <a:extLst>
                    <a:ext uri="{9D8B030D-6E8A-4147-A177-3AD203B41FA5}">
                      <a16:colId xmlns:a16="http://schemas.microsoft.com/office/drawing/2014/main" val="2881882938"/>
                    </a:ext>
                  </a:extLst>
                </a:gridCol>
              </a:tblGrid>
              <a:tr h="934874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CPU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Intel</a:t>
                      </a:r>
                      <a:r>
                        <a:rPr lang="en-US" sz="3600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i5 7500 (4C 4T)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2476"/>
                  </a:ext>
                </a:extLst>
              </a:tr>
              <a:tr h="1123869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GPU</a:t>
                      </a:r>
                    </a:p>
                    <a:p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NVIDIA GTX1070 </a:t>
                      </a:r>
                    </a:p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(1920 CUDA Cores)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692717"/>
                  </a:ext>
                </a:extLst>
              </a:tr>
              <a:tr h="1123869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SSD</a:t>
                      </a:r>
                    </a:p>
                    <a:p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Samsung PM981 SSD 512GB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86175"/>
                  </a:ext>
                </a:extLst>
              </a:tr>
              <a:tr h="1123869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RAM</a:t>
                      </a:r>
                    </a:p>
                    <a:p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DDR4 2666 8G x</a:t>
                      </a:r>
                      <a:r>
                        <a:rPr lang="en-US" sz="3600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4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358492"/>
                  </a:ext>
                </a:extLst>
              </a:tr>
              <a:tr h="1123869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OS</a:t>
                      </a:r>
                    </a:p>
                    <a:p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Ubuntu 16.04 64bit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2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21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Benchmark method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2468" y="974742"/>
            <a:ext cx="5754130" cy="563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8K(7680 x 4320) image for processing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size fixed to 101 x 101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Computation is </a:t>
            </a:r>
            <a:r>
              <a:rPr lang="cs-CZ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338444697600 (338 </a:t>
            </a:r>
            <a:r>
              <a:rPr lang="cs-CZ" sz="28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billion</a:t>
            </a:r>
            <a:r>
              <a:rPr lang="cs-CZ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!)</a:t>
            </a:r>
          </a:p>
          <a:p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percent </a:t>
            </a:r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needed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image)</a:t>
            </a:r>
          </a:p>
          <a:p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</a:t>
            </a:r>
            <a:endParaRPr lang="cs-CZ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82m44s (4964s)</a:t>
            </a:r>
          </a:p>
          <a:p>
            <a:pPr lvl="1"/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POSIX thread time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387" y="2183867"/>
            <a:ext cx="5725423" cy="32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1129</TotalTime>
  <Words>434</Words>
  <Application>Microsoft Office PowerPoint</Application>
  <PresentationFormat>自訂</PresentationFormat>
  <Paragraphs>128</Paragraphs>
  <Slides>23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Salesforce Sans</vt:lpstr>
      <vt:lpstr>微軟正黑體</vt:lpstr>
      <vt:lpstr>Calisto MT</vt:lpstr>
      <vt:lpstr>Trebuchet MS</vt:lpstr>
      <vt:lpstr>Wingdings 2</vt:lpstr>
      <vt:lpstr>石板</vt:lpstr>
      <vt:lpstr>Gaussian Blur  Different Parallel Platforms Comparison</vt:lpstr>
      <vt:lpstr>Outline</vt:lpstr>
      <vt:lpstr>What is Gaussian Blur and why need?</vt:lpstr>
      <vt:lpstr>Blurred effect vs filter size</vt:lpstr>
      <vt:lpstr>Motivation of this project</vt:lpstr>
      <vt:lpstr>Parallel Platforms</vt:lpstr>
      <vt:lpstr>How we parallel (animation)</vt:lpstr>
      <vt:lpstr>Environment for this project</vt:lpstr>
      <vt:lpstr>Benchmark method</vt:lpstr>
      <vt:lpstr>Compute Unified Device Architecture</vt:lpstr>
      <vt:lpstr>PowerPoint 簡報</vt:lpstr>
      <vt:lpstr>Thread per block vs performance</vt:lpstr>
      <vt:lpstr>CAN WE DO FASTER?</vt:lpstr>
      <vt:lpstr>Do faster with Constant Memory</vt:lpstr>
      <vt:lpstr>標題及含圖表的內容版面配置</vt:lpstr>
      <vt:lpstr>含表格的兩項內容版面配置</vt:lpstr>
      <vt:lpstr>含 SmartArt 的兩項內容版面配置</vt:lpstr>
      <vt:lpstr>新增投影片標題 - 1</vt:lpstr>
      <vt:lpstr>新增投影片標題 - 2</vt:lpstr>
      <vt:lpstr>新增投影片標題 - 3</vt:lpstr>
      <vt:lpstr>PowerPoint 簡報</vt:lpstr>
      <vt:lpstr>新增投影片標題 - 4</vt:lpstr>
      <vt:lpstr>新增投影片標題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Blur  Different Parallel Platforms Comparison</dc:title>
  <dc:creator>安鳳 胡</dc:creator>
  <cp:lastModifiedBy>安鳳 胡</cp:lastModifiedBy>
  <cp:revision>190</cp:revision>
  <dcterms:created xsi:type="dcterms:W3CDTF">2018-12-24T06:10:27Z</dcterms:created>
  <dcterms:modified xsi:type="dcterms:W3CDTF">2018-12-25T16:09:23Z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