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63" r:id="rId4"/>
    <p:sldId id="259" r:id="rId5"/>
    <p:sldId id="273" r:id="rId6"/>
    <p:sldId id="297" r:id="rId7"/>
    <p:sldId id="261" r:id="rId8"/>
    <p:sldId id="262" r:id="rId9"/>
    <p:sldId id="298" r:id="rId10"/>
    <p:sldId id="299" r:id="rId11"/>
    <p:sldId id="300" r:id="rId12"/>
    <p:sldId id="274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  <p:italic r:id="rId17"/>
      <p:boldItalic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hare Tech" panose="020B0604020202020204" charset="0"/>
      <p:regular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EDA52-DE5F-42BC-B8F9-F5B3F9B594E3}">
  <a:tblStyle styleId="{22CEDA52-DE5F-42BC-B8F9-F5B3F9B59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56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3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c52a2e8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c52a2e8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98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7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2" r:id="rId8"/>
    <p:sldLayoutId id="2147483663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encontre.com/venta/pisos/madri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Alfonso Caballero Alvarez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HOUSE PRICE </a:t>
            </a:r>
            <a:r>
              <a:rPr lang="en" dirty="0">
                <a:solidFill>
                  <a:schemeClr val="accent2"/>
                </a:solidFill>
              </a:rPr>
              <a:t>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 / Gráficos 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58;p31">
            <a:extLst>
              <a:ext uri="{FF2B5EF4-FFF2-40B4-BE49-F238E27FC236}">
                <a16:creationId xmlns:a16="http://schemas.microsoft.com/office/drawing/2014/main" id="{AEF4E2F4-BD97-A8CA-2814-FD5F48D30E08}"/>
              </a:ext>
            </a:extLst>
          </p:cNvPr>
          <p:cNvSpPr txBox="1">
            <a:spLocks/>
          </p:cNvSpPr>
          <p:nvPr/>
        </p:nvSpPr>
        <p:spPr>
          <a:xfrm>
            <a:off x="1119567" y="2260163"/>
            <a:ext cx="691408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Varianza (Área)  </a:t>
            </a:r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		</a:t>
            </a:r>
            <a:r>
              <a:rPr lang="es-ES" sz="2800" b="1" dirty="0">
                <a:solidFill>
                  <a:schemeClr val="accent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7185.54</a:t>
            </a:r>
            <a:endParaRPr lang="es-ES" sz="2800" b="1" dirty="0">
              <a:solidFill>
                <a:schemeClr val="accent5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Google Shape;658;p31">
            <a:extLst>
              <a:ext uri="{FF2B5EF4-FFF2-40B4-BE49-F238E27FC236}">
                <a16:creationId xmlns:a16="http://schemas.microsoft.com/office/drawing/2014/main" id="{E8F71C7F-93B9-5984-97F0-5EA835D60249}"/>
              </a:ext>
            </a:extLst>
          </p:cNvPr>
          <p:cNvSpPr txBox="1">
            <a:spLocks/>
          </p:cNvSpPr>
          <p:nvPr/>
        </p:nvSpPr>
        <p:spPr>
          <a:xfrm>
            <a:off x="1119567" y="3024819"/>
            <a:ext cx="774851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Varianza (Habitaciones) </a:t>
            </a:r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	   </a:t>
            </a:r>
            <a:r>
              <a:rPr lang="es-ES" sz="2800" b="1" dirty="0">
                <a:solidFill>
                  <a:schemeClr val="accent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1.53</a:t>
            </a: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6" name="Google Shape;658;p31">
            <a:extLst>
              <a:ext uri="{FF2B5EF4-FFF2-40B4-BE49-F238E27FC236}">
                <a16:creationId xmlns:a16="http://schemas.microsoft.com/office/drawing/2014/main" id="{35854DB1-473D-2A95-1C6B-4A917F26F6B2}"/>
              </a:ext>
            </a:extLst>
          </p:cNvPr>
          <p:cNvSpPr txBox="1">
            <a:spLocks/>
          </p:cNvSpPr>
          <p:nvPr/>
        </p:nvSpPr>
        <p:spPr>
          <a:xfrm>
            <a:off x="1119568" y="1495507"/>
            <a:ext cx="704428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Varianza (Baños)  </a:t>
            </a:r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 	 	   </a:t>
            </a:r>
            <a:r>
              <a:rPr lang="es-ES" sz="2800" b="1" dirty="0">
                <a:solidFill>
                  <a:schemeClr val="accent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1.12</a:t>
            </a:r>
            <a:r>
              <a:rPr lang="es-ES" sz="2800" i="1" dirty="0">
                <a:solidFill>
                  <a:schemeClr val="accent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	</a:t>
            </a:r>
            <a:endParaRPr lang="es-ES" sz="2800" i="1" dirty="0">
              <a:solidFill>
                <a:schemeClr val="accent4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Google Shape;658;p31">
            <a:extLst>
              <a:ext uri="{FF2B5EF4-FFF2-40B4-BE49-F238E27FC236}">
                <a16:creationId xmlns:a16="http://schemas.microsoft.com/office/drawing/2014/main" id="{321F698C-4490-0A62-D26F-D4EDFE0C524D}"/>
              </a:ext>
            </a:extLst>
          </p:cNvPr>
          <p:cNvSpPr txBox="1">
            <a:spLocks/>
          </p:cNvSpPr>
          <p:nvPr/>
        </p:nvSpPr>
        <p:spPr>
          <a:xfrm>
            <a:off x="1119568" y="3696047"/>
            <a:ext cx="745815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Varianza (Precio) </a:t>
            </a:r>
            <a:r>
              <a:rPr lang="es-ES" sz="2800" i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 	   </a:t>
            </a:r>
            <a:r>
              <a:rPr lang="es-ES" sz="2800" b="1" dirty="0">
                <a:solidFill>
                  <a:schemeClr val="accent4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681578423245.94</a:t>
            </a: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4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89314" y="2047575"/>
            <a:ext cx="3308711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703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cxnSpLocks/>
            <a:endCxn id="1234" idx="1"/>
          </p:cNvCxnSpPr>
          <p:nvPr/>
        </p:nvCxnSpPr>
        <p:spPr>
          <a:xfrm rot="16200000" flipV="1">
            <a:off x="1203175" y="2002350"/>
            <a:ext cx="2287800" cy="1226700"/>
          </a:xfrm>
          <a:prstGeom prst="bentConnector4">
            <a:avLst>
              <a:gd name="adj1" fmla="val 36556"/>
              <a:gd name="adj2" fmla="val 1186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733725" y="856650"/>
            <a:ext cx="6931304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84% -- XgBoost</a:t>
            </a:r>
            <a:endParaRPr dirty="0"/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2960426" y="2330687"/>
            <a:ext cx="3417746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Aun siendo una métrica alta, la cantidad de fallo…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02641" y="30579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04213" y="305795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05795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56316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Predecir el precio de una vivienda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04213" y="35434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y DL algoritmos y mode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6025" y="2047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WebScraping</a:t>
            </a:r>
            <a:r>
              <a:rPr lang="es-ES" dirty="0"/>
              <a:t> de la página web: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>
                <a:hlinkClick r:id="rId3"/>
              </a:rPr>
              <a:t>https://www.yaencontre.com/venta/pisos/madrid</a:t>
            </a: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2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Parámetros</a:t>
            </a:r>
            <a:endParaRPr dirty="0"/>
          </a:p>
        </p:txBody>
      </p:sp>
      <p:sp>
        <p:nvSpPr>
          <p:cNvPr id="1166" name="Google Shape;1166;p42"/>
          <p:cNvSpPr txBox="1">
            <a:spLocks noGrp="1"/>
          </p:cNvSpPr>
          <p:nvPr>
            <p:ph type="ctrTitle"/>
          </p:nvPr>
        </p:nvSpPr>
        <p:spPr>
          <a:xfrm>
            <a:off x="885302" y="1752811"/>
            <a:ext cx="1881300" cy="4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/>
              <a:t>Tipo de casa</a:t>
            </a:r>
            <a:endParaRPr b="1" dirty="0"/>
          </a:p>
        </p:txBody>
      </p:sp>
      <p:sp>
        <p:nvSpPr>
          <p:cNvPr id="1177" name="Google Shape;1177;p42"/>
          <p:cNvSpPr/>
          <p:nvPr/>
        </p:nvSpPr>
        <p:spPr>
          <a:xfrm>
            <a:off x="1610992" y="3002267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8" name="Google Shape;1178;p42"/>
          <p:cNvSpPr/>
          <p:nvPr/>
        </p:nvSpPr>
        <p:spPr>
          <a:xfrm>
            <a:off x="4361163" y="3005284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2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0" name="Google Shape;1180;p42"/>
          <p:cNvSpPr/>
          <p:nvPr/>
        </p:nvSpPr>
        <p:spPr>
          <a:xfrm>
            <a:off x="1589041" y="1126568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1" name="Google Shape;1181;p42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2" name="Google Shape;1182;p42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3" name="Google Shape;1183;p42"/>
          <p:cNvCxnSpPr>
            <a:stCxn id="1180" idx="3"/>
            <a:endCxn id="1178" idx="1"/>
          </p:cNvCxnSpPr>
          <p:nvPr/>
        </p:nvCxnSpPr>
        <p:spPr>
          <a:xfrm>
            <a:off x="2004541" y="1334318"/>
            <a:ext cx="2356622" cy="18787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2"/>
          <p:cNvCxnSpPr>
            <a:stCxn id="1178" idx="3"/>
            <a:endCxn id="1182" idx="1"/>
          </p:cNvCxnSpPr>
          <p:nvPr/>
        </p:nvCxnSpPr>
        <p:spPr>
          <a:xfrm rot="10800000" flipH="1">
            <a:off x="4776663" y="1371034"/>
            <a:ext cx="2327400" cy="1842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5" name="Google Shape;1185;p42"/>
          <p:cNvGrpSpPr/>
          <p:nvPr/>
        </p:nvGrpSpPr>
        <p:grpSpPr>
          <a:xfrm>
            <a:off x="4530095" y="3158527"/>
            <a:ext cx="104892" cy="54712"/>
            <a:chOff x="6797283" y="3468777"/>
            <a:chExt cx="104892" cy="54712"/>
          </a:xfrm>
        </p:grpSpPr>
        <p:sp>
          <p:nvSpPr>
            <p:cNvPr id="1186" name="Google Shape;1186;p42"/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42"/>
          <p:cNvGrpSpPr/>
          <p:nvPr/>
        </p:nvGrpSpPr>
        <p:grpSpPr>
          <a:xfrm>
            <a:off x="1791500" y="3136688"/>
            <a:ext cx="107522" cy="248593"/>
            <a:chOff x="4993550" y="2979163"/>
            <a:chExt cx="107522" cy="248593"/>
          </a:xfrm>
        </p:grpSpPr>
        <p:sp>
          <p:nvSpPr>
            <p:cNvPr id="1193" name="Google Shape;1193;p42"/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42"/>
          <p:cNvGrpSpPr/>
          <p:nvPr/>
        </p:nvGrpSpPr>
        <p:grpSpPr>
          <a:xfrm>
            <a:off x="1739676" y="1311570"/>
            <a:ext cx="135812" cy="232373"/>
            <a:chOff x="8088401" y="2995383"/>
            <a:chExt cx="135812" cy="232373"/>
          </a:xfrm>
        </p:grpSpPr>
        <p:sp>
          <p:nvSpPr>
            <p:cNvPr id="1204" name="Google Shape;1204;p42"/>
            <p:cNvSpPr/>
            <p:nvPr/>
          </p:nvSpPr>
          <p:spPr>
            <a:xfrm>
              <a:off x="8164591" y="3033589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8213632" y="2995383"/>
              <a:ext cx="10581" cy="15492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8088401" y="3165758"/>
              <a:ext cx="21511" cy="61998"/>
            </a:xfrm>
            <a:custGeom>
              <a:avLst/>
              <a:gdLst/>
              <a:ahLst/>
              <a:cxnLst/>
              <a:rect l="l" t="t" r="r" b="b"/>
              <a:pathLst>
                <a:path w="679" h="1957" extrusionOk="0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42"/>
          <p:cNvGrpSpPr/>
          <p:nvPr/>
        </p:nvGrpSpPr>
        <p:grpSpPr>
          <a:xfrm>
            <a:off x="7244244" y="1286282"/>
            <a:ext cx="144493" cy="261424"/>
            <a:chOff x="4964119" y="2509570"/>
            <a:chExt cx="144493" cy="261424"/>
          </a:xfrm>
        </p:grpSpPr>
        <p:sp>
          <p:nvSpPr>
            <p:cNvPr id="1208" name="Google Shape;1208;p42"/>
            <p:cNvSpPr/>
            <p:nvPr/>
          </p:nvSpPr>
          <p:spPr>
            <a:xfrm>
              <a:off x="4964119" y="2715522"/>
              <a:ext cx="10613" cy="55472"/>
            </a:xfrm>
            <a:custGeom>
              <a:avLst/>
              <a:gdLst/>
              <a:ahLst/>
              <a:cxnLst/>
              <a:rect l="l" t="t" r="r" b="b"/>
              <a:pathLst>
                <a:path w="335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98031" y="2715522"/>
              <a:ext cx="10581" cy="55472"/>
            </a:xfrm>
            <a:custGeom>
              <a:avLst/>
              <a:gdLst/>
              <a:ahLst/>
              <a:cxnLst/>
              <a:rect l="l" t="t" r="r" b="b"/>
              <a:pathLst>
                <a:path w="334" h="1751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997700" y="2526551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64830" y="2526551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13160" y="2565865"/>
              <a:ext cx="46063" cy="16157"/>
            </a:xfrm>
            <a:custGeom>
              <a:avLst/>
              <a:gdLst/>
              <a:ahLst/>
              <a:cxnLst/>
              <a:rect l="l" t="t" r="r" b="b"/>
              <a:pathLst>
                <a:path w="1454" h="510" extrusionOk="0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4992030" y="2509570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059191" y="2509570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2"/>
          <p:cNvGrpSpPr/>
          <p:nvPr/>
        </p:nvGrpSpPr>
        <p:grpSpPr>
          <a:xfrm>
            <a:off x="7236884" y="3101428"/>
            <a:ext cx="89020" cy="79454"/>
            <a:chOff x="8141592" y="2518409"/>
            <a:chExt cx="89020" cy="79454"/>
          </a:xfrm>
        </p:grpSpPr>
        <p:sp>
          <p:nvSpPr>
            <p:cNvPr id="1217" name="Google Shape;1217;p42"/>
            <p:cNvSpPr/>
            <p:nvPr/>
          </p:nvSpPr>
          <p:spPr>
            <a:xfrm>
              <a:off x="8148371" y="2538621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8214361" y="2538621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56" y="500"/>
                  </a:cubicBezTo>
                  <a:cubicBezTo>
                    <a:pt x="251" y="500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8164972" y="2582371"/>
              <a:ext cx="43782" cy="15492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79" y="0"/>
                  </a:moveTo>
                  <a:cubicBezTo>
                    <a:pt x="140" y="0"/>
                    <a:pt x="101" y="12"/>
                    <a:pt x="72" y="36"/>
                  </a:cubicBezTo>
                  <a:cubicBezTo>
                    <a:pt x="0" y="96"/>
                    <a:pt x="0" y="203"/>
                    <a:pt x="72" y="262"/>
                  </a:cubicBezTo>
                  <a:cubicBezTo>
                    <a:pt x="203" y="393"/>
                    <a:pt x="441" y="489"/>
                    <a:pt x="703" y="489"/>
                  </a:cubicBezTo>
                  <a:cubicBezTo>
                    <a:pt x="965" y="489"/>
                    <a:pt x="1191" y="393"/>
                    <a:pt x="1346" y="262"/>
                  </a:cubicBezTo>
                  <a:cubicBezTo>
                    <a:pt x="1381" y="203"/>
                    <a:pt x="1381" y="120"/>
                    <a:pt x="1322" y="36"/>
                  </a:cubicBezTo>
                  <a:cubicBezTo>
                    <a:pt x="1292" y="12"/>
                    <a:pt x="1250" y="0"/>
                    <a:pt x="1209" y="0"/>
                  </a:cubicBezTo>
                  <a:cubicBezTo>
                    <a:pt x="1167" y="0"/>
                    <a:pt x="1125" y="12"/>
                    <a:pt x="1096" y="36"/>
                  </a:cubicBezTo>
                  <a:cubicBezTo>
                    <a:pt x="1036" y="96"/>
                    <a:pt x="881" y="179"/>
                    <a:pt x="691" y="179"/>
                  </a:cubicBezTo>
                  <a:cubicBezTo>
                    <a:pt x="488" y="179"/>
                    <a:pt x="346" y="96"/>
                    <a:pt x="286" y="36"/>
                  </a:cubicBezTo>
                  <a:cubicBezTo>
                    <a:pt x="256" y="12"/>
                    <a:pt x="218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8141592" y="2519137"/>
              <a:ext cx="18501" cy="13844"/>
            </a:xfrm>
            <a:custGeom>
              <a:avLst/>
              <a:gdLst/>
              <a:ahLst/>
              <a:cxnLst/>
              <a:rect l="l" t="t" r="r" b="b"/>
              <a:pathLst>
                <a:path w="584" h="437" extrusionOk="0">
                  <a:moveTo>
                    <a:pt x="404" y="1"/>
                  </a:moveTo>
                  <a:cubicBezTo>
                    <a:pt x="381" y="1"/>
                    <a:pt x="357" y="7"/>
                    <a:pt x="333" y="20"/>
                  </a:cubicBezTo>
                  <a:lnTo>
                    <a:pt x="119" y="115"/>
                  </a:lnTo>
                  <a:cubicBezTo>
                    <a:pt x="48" y="163"/>
                    <a:pt x="0" y="258"/>
                    <a:pt x="48" y="341"/>
                  </a:cubicBezTo>
                  <a:cubicBezTo>
                    <a:pt x="71" y="401"/>
                    <a:pt x="131" y="437"/>
                    <a:pt x="191" y="437"/>
                  </a:cubicBezTo>
                  <a:cubicBezTo>
                    <a:pt x="226" y="437"/>
                    <a:pt x="238" y="437"/>
                    <a:pt x="274" y="413"/>
                  </a:cubicBezTo>
                  <a:lnTo>
                    <a:pt x="476" y="318"/>
                  </a:lnTo>
                  <a:cubicBezTo>
                    <a:pt x="548" y="270"/>
                    <a:pt x="583" y="163"/>
                    <a:pt x="548" y="91"/>
                  </a:cubicBezTo>
                  <a:cubicBezTo>
                    <a:pt x="522" y="40"/>
                    <a:pt x="465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8211731" y="2518409"/>
              <a:ext cx="18881" cy="13812"/>
            </a:xfrm>
            <a:custGeom>
              <a:avLst/>
              <a:gdLst/>
              <a:ahLst/>
              <a:cxnLst/>
              <a:rect l="l" t="t" r="r" b="b"/>
              <a:pathLst>
                <a:path w="596" h="436" extrusionOk="0">
                  <a:moveTo>
                    <a:pt x="208" y="0"/>
                  </a:moveTo>
                  <a:cubicBezTo>
                    <a:pt x="148" y="0"/>
                    <a:pt x="83" y="39"/>
                    <a:pt x="48" y="91"/>
                  </a:cubicBezTo>
                  <a:cubicBezTo>
                    <a:pt x="1" y="174"/>
                    <a:pt x="48" y="269"/>
                    <a:pt x="120" y="317"/>
                  </a:cubicBezTo>
                  <a:lnTo>
                    <a:pt x="334" y="424"/>
                  </a:lnTo>
                  <a:cubicBezTo>
                    <a:pt x="358" y="436"/>
                    <a:pt x="382" y="436"/>
                    <a:pt x="405" y="436"/>
                  </a:cubicBezTo>
                  <a:cubicBezTo>
                    <a:pt x="465" y="436"/>
                    <a:pt x="524" y="412"/>
                    <a:pt x="560" y="353"/>
                  </a:cubicBezTo>
                  <a:cubicBezTo>
                    <a:pt x="596" y="257"/>
                    <a:pt x="572" y="174"/>
                    <a:pt x="477" y="126"/>
                  </a:cubicBezTo>
                  <a:lnTo>
                    <a:pt x="274" y="19"/>
                  </a:lnTo>
                  <a:cubicBezTo>
                    <a:pt x="255" y="6"/>
                    <a:pt x="232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42"/>
          <p:cNvGrpSpPr/>
          <p:nvPr/>
        </p:nvGrpSpPr>
        <p:grpSpPr>
          <a:xfrm>
            <a:off x="4529325" y="1304766"/>
            <a:ext cx="77363" cy="232025"/>
            <a:chOff x="4997700" y="1611854"/>
            <a:chExt cx="77363" cy="232025"/>
          </a:xfrm>
        </p:grpSpPr>
        <p:sp>
          <p:nvSpPr>
            <p:cNvPr id="1224" name="Google Shape;1224;p42"/>
            <p:cNvSpPr/>
            <p:nvPr/>
          </p:nvSpPr>
          <p:spPr>
            <a:xfrm>
              <a:off x="4997700" y="1611854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5064830" y="1611854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5013160" y="1650820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031281" y="1828007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66;p42">
            <a:extLst>
              <a:ext uri="{FF2B5EF4-FFF2-40B4-BE49-F238E27FC236}">
                <a16:creationId xmlns:a16="http://schemas.microsoft.com/office/drawing/2014/main" id="{91695925-408A-ACDD-9AC9-0342D5A55676}"/>
              </a:ext>
            </a:extLst>
          </p:cNvPr>
          <p:cNvSpPr txBox="1">
            <a:spLocks/>
          </p:cNvSpPr>
          <p:nvPr/>
        </p:nvSpPr>
        <p:spPr>
          <a:xfrm>
            <a:off x="872012" y="3594509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b="1" dirty="0"/>
              <a:t>Habitaciones</a:t>
            </a:r>
            <a:endParaRPr lang="es-ES" b="1" dirty="0"/>
          </a:p>
        </p:txBody>
      </p:sp>
      <p:sp>
        <p:nvSpPr>
          <p:cNvPr id="27" name="Google Shape;1166;p42">
            <a:extLst>
              <a:ext uri="{FF2B5EF4-FFF2-40B4-BE49-F238E27FC236}">
                <a16:creationId xmlns:a16="http://schemas.microsoft.com/office/drawing/2014/main" id="{14CF00EF-8C8C-CECF-35C3-A98F34B2DB92}"/>
              </a:ext>
            </a:extLst>
          </p:cNvPr>
          <p:cNvSpPr txBox="1">
            <a:spLocks/>
          </p:cNvSpPr>
          <p:nvPr/>
        </p:nvSpPr>
        <p:spPr>
          <a:xfrm>
            <a:off x="3649437" y="1728035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b="1" dirty="0"/>
              <a:t>Localización</a:t>
            </a:r>
            <a:endParaRPr lang="es-ES" b="1" dirty="0"/>
          </a:p>
        </p:txBody>
      </p:sp>
      <p:sp>
        <p:nvSpPr>
          <p:cNvPr id="28" name="Google Shape;1166;p42">
            <a:extLst>
              <a:ext uri="{FF2B5EF4-FFF2-40B4-BE49-F238E27FC236}">
                <a16:creationId xmlns:a16="http://schemas.microsoft.com/office/drawing/2014/main" id="{072E68DF-0266-16A3-84C8-EFFA8980087B}"/>
              </a:ext>
            </a:extLst>
          </p:cNvPr>
          <p:cNvSpPr txBox="1">
            <a:spLocks/>
          </p:cNvSpPr>
          <p:nvPr/>
        </p:nvSpPr>
        <p:spPr>
          <a:xfrm>
            <a:off x="6377398" y="1731285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b="1" dirty="0"/>
              <a:t>Área</a:t>
            </a:r>
          </a:p>
        </p:txBody>
      </p:sp>
      <p:sp>
        <p:nvSpPr>
          <p:cNvPr id="29" name="Google Shape;1166;p42">
            <a:extLst>
              <a:ext uri="{FF2B5EF4-FFF2-40B4-BE49-F238E27FC236}">
                <a16:creationId xmlns:a16="http://schemas.microsoft.com/office/drawing/2014/main" id="{59AC02F5-2359-9D07-DF84-B602C07DEDF0}"/>
              </a:ext>
            </a:extLst>
          </p:cNvPr>
          <p:cNvSpPr txBox="1">
            <a:spLocks/>
          </p:cNvSpPr>
          <p:nvPr/>
        </p:nvSpPr>
        <p:spPr>
          <a:xfrm>
            <a:off x="3631350" y="3571041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b="1" dirty="0"/>
              <a:t>Equipamiento</a:t>
            </a:r>
            <a:endParaRPr lang="es-ES" b="1" dirty="0"/>
          </a:p>
        </p:txBody>
      </p:sp>
      <p:sp>
        <p:nvSpPr>
          <p:cNvPr id="30" name="Google Shape;1166;p42">
            <a:extLst>
              <a:ext uri="{FF2B5EF4-FFF2-40B4-BE49-F238E27FC236}">
                <a16:creationId xmlns:a16="http://schemas.microsoft.com/office/drawing/2014/main" id="{DE9F6A40-BC91-2D42-18CD-2ED32F05E21A}"/>
              </a:ext>
            </a:extLst>
          </p:cNvPr>
          <p:cNvSpPr txBox="1">
            <a:spLocks/>
          </p:cNvSpPr>
          <p:nvPr/>
        </p:nvSpPr>
        <p:spPr>
          <a:xfrm>
            <a:off x="6420177" y="3555725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s-ES" sz="1800" b="1" dirty="0"/>
              <a:t>Precio ( </a:t>
            </a:r>
            <a:r>
              <a:rPr lang="es-ES" sz="1800" b="1" i="1" dirty="0"/>
              <a:t>Objetivo </a:t>
            </a:r>
            <a:r>
              <a:rPr lang="es-ES" sz="1800" b="1" dirty="0"/>
              <a:t>)</a:t>
            </a:r>
            <a:endParaRPr lang="es-ES" b="1" dirty="0"/>
          </a:p>
        </p:txBody>
      </p:sp>
      <p:grpSp>
        <p:nvGrpSpPr>
          <p:cNvPr id="31" name="Google Shape;9887;p58">
            <a:extLst>
              <a:ext uri="{FF2B5EF4-FFF2-40B4-BE49-F238E27FC236}">
                <a16:creationId xmlns:a16="http://schemas.microsoft.com/office/drawing/2014/main" id="{B251D198-7376-190B-1C1B-4A3AA561408C}"/>
              </a:ext>
            </a:extLst>
          </p:cNvPr>
          <p:cNvGrpSpPr/>
          <p:nvPr/>
        </p:nvGrpSpPr>
        <p:grpSpPr>
          <a:xfrm>
            <a:off x="4388820" y="1181926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32" name="Google Shape;9888;p58">
              <a:extLst>
                <a:ext uri="{FF2B5EF4-FFF2-40B4-BE49-F238E27FC236}">
                  <a16:creationId xmlns:a16="http://schemas.microsoft.com/office/drawing/2014/main" id="{AD1FF445-98AB-5522-AE40-FF0B4E1E5D44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89;p58">
              <a:extLst>
                <a:ext uri="{FF2B5EF4-FFF2-40B4-BE49-F238E27FC236}">
                  <a16:creationId xmlns:a16="http://schemas.microsoft.com/office/drawing/2014/main" id="{D47AE6E9-02BE-0A3F-3DA5-A4731E9CEC93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90;p58">
              <a:extLst>
                <a:ext uri="{FF2B5EF4-FFF2-40B4-BE49-F238E27FC236}">
                  <a16:creationId xmlns:a16="http://schemas.microsoft.com/office/drawing/2014/main" id="{8AB417AC-0468-4CA4-8C2D-0F5DD62D5196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91;p58">
              <a:extLst>
                <a:ext uri="{FF2B5EF4-FFF2-40B4-BE49-F238E27FC236}">
                  <a16:creationId xmlns:a16="http://schemas.microsoft.com/office/drawing/2014/main" id="{D44A14B9-A3E4-62FD-012D-DDE218F074E1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92;p58">
              <a:extLst>
                <a:ext uri="{FF2B5EF4-FFF2-40B4-BE49-F238E27FC236}">
                  <a16:creationId xmlns:a16="http://schemas.microsoft.com/office/drawing/2014/main" id="{4925B9B7-183E-3037-3435-65B165F66E3C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93;p58">
              <a:extLst>
                <a:ext uri="{FF2B5EF4-FFF2-40B4-BE49-F238E27FC236}">
                  <a16:creationId xmlns:a16="http://schemas.microsoft.com/office/drawing/2014/main" id="{81F29829-E3CD-2A17-B8C8-FF8065A965BB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" name="Google Shape;9887;p58">
            <a:extLst>
              <a:ext uri="{FF2B5EF4-FFF2-40B4-BE49-F238E27FC236}">
                <a16:creationId xmlns:a16="http://schemas.microsoft.com/office/drawing/2014/main" id="{BC4457CA-06A8-DBD6-28C4-E53D610043EB}"/>
              </a:ext>
            </a:extLst>
          </p:cNvPr>
          <p:cNvGrpSpPr/>
          <p:nvPr/>
        </p:nvGrpSpPr>
        <p:grpSpPr>
          <a:xfrm>
            <a:off x="1603347" y="1138003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42" name="Google Shape;9888;p58">
              <a:extLst>
                <a:ext uri="{FF2B5EF4-FFF2-40B4-BE49-F238E27FC236}">
                  <a16:creationId xmlns:a16="http://schemas.microsoft.com/office/drawing/2014/main" id="{58734467-1AE1-1C4E-CD61-613F6E38BBFF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889;p58">
              <a:extLst>
                <a:ext uri="{FF2B5EF4-FFF2-40B4-BE49-F238E27FC236}">
                  <a16:creationId xmlns:a16="http://schemas.microsoft.com/office/drawing/2014/main" id="{496F090D-7FD6-AF0D-469B-8323A776111E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890;p58">
              <a:extLst>
                <a:ext uri="{FF2B5EF4-FFF2-40B4-BE49-F238E27FC236}">
                  <a16:creationId xmlns:a16="http://schemas.microsoft.com/office/drawing/2014/main" id="{2C7AF006-20AE-87F4-E507-36BC5A8542A1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91;p58">
              <a:extLst>
                <a:ext uri="{FF2B5EF4-FFF2-40B4-BE49-F238E27FC236}">
                  <a16:creationId xmlns:a16="http://schemas.microsoft.com/office/drawing/2014/main" id="{99FDB944-0ABC-C842-9090-E73B437BCD47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892;p58">
              <a:extLst>
                <a:ext uri="{FF2B5EF4-FFF2-40B4-BE49-F238E27FC236}">
                  <a16:creationId xmlns:a16="http://schemas.microsoft.com/office/drawing/2014/main" id="{FD39838B-3282-A423-68F1-F9FEE92415A6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893;p58">
              <a:extLst>
                <a:ext uri="{FF2B5EF4-FFF2-40B4-BE49-F238E27FC236}">
                  <a16:creationId xmlns:a16="http://schemas.microsoft.com/office/drawing/2014/main" id="{C2B61B06-382B-0DC1-C277-34AE87019EC4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9887;p58">
            <a:extLst>
              <a:ext uri="{FF2B5EF4-FFF2-40B4-BE49-F238E27FC236}">
                <a16:creationId xmlns:a16="http://schemas.microsoft.com/office/drawing/2014/main" id="{077F5862-109F-FB73-C80B-6E6F898544D9}"/>
              </a:ext>
            </a:extLst>
          </p:cNvPr>
          <p:cNvGrpSpPr/>
          <p:nvPr/>
        </p:nvGrpSpPr>
        <p:grpSpPr>
          <a:xfrm>
            <a:off x="7118942" y="3032872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49" name="Google Shape;9888;p58">
              <a:extLst>
                <a:ext uri="{FF2B5EF4-FFF2-40B4-BE49-F238E27FC236}">
                  <a16:creationId xmlns:a16="http://schemas.microsoft.com/office/drawing/2014/main" id="{9946D9F7-78BB-C3DC-8266-D85258740EAA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89;p58">
              <a:extLst>
                <a:ext uri="{FF2B5EF4-FFF2-40B4-BE49-F238E27FC236}">
                  <a16:creationId xmlns:a16="http://schemas.microsoft.com/office/drawing/2014/main" id="{C3C46962-85CB-B546-63E4-FAC5700718E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890;p58">
              <a:extLst>
                <a:ext uri="{FF2B5EF4-FFF2-40B4-BE49-F238E27FC236}">
                  <a16:creationId xmlns:a16="http://schemas.microsoft.com/office/drawing/2014/main" id="{1F7C7AAD-F852-E3F8-D74B-81E472DAE706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891;p58">
              <a:extLst>
                <a:ext uri="{FF2B5EF4-FFF2-40B4-BE49-F238E27FC236}">
                  <a16:creationId xmlns:a16="http://schemas.microsoft.com/office/drawing/2014/main" id="{DF37F6FD-F1D5-9806-0807-F4E2E1A356CD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892;p58">
              <a:extLst>
                <a:ext uri="{FF2B5EF4-FFF2-40B4-BE49-F238E27FC236}">
                  <a16:creationId xmlns:a16="http://schemas.microsoft.com/office/drawing/2014/main" id="{2D9BEB2B-1DA3-BC8E-5431-54BF25CD0031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893;p58">
              <a:extLst>
                <a:ext uri="{FF2B5EF4-FFF2-40B4-BE49-F238E27FC236}">
                  <a16:creationId xmlns:a16="http://schemas.microsoft.com/office/drawing/2014/main" id="{7DA63845-C395-94F6-5B2F-8B95B2611C1E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" name="Google Shape;9887;p58">
            <a:extLst>
              <a:ext uri="{FF2B5EF4-FFF2-40B4-BE49-F238E27FC236}">
                <a16:creationId xmlns:a16="http://schemas.microsoft.com/office/drawing/2014/main" id="{36C7D823-0690-9BBC-6375-9990993690E2}"/>
              </a:ext>
            </a:extLst>
          </p:cNvPr>
          <p:cNvGrpSpPr/>
          <p:nvPr/>
        </p:nvGrpSpPr>
        <p:grpSpPr>
          <a:xfrm>
            <a:off x="4374987" y="3004751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56" name="Google Shape;9888;p58">
              <a:extLst>
                <a:ext uri="{FF2B5EF4-FFF2-40B4-BE49-F238E27FC236}">
                  <a16:creationId xmlns:a16="http://schemas.microsoft.com/office/drawing/2014/main" id="{94C8A666-6CA9-468C-3E33-CCC24B188E03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89;p58">
              <a:extLst>
                <a:ext uri="{FF2B5EF4-FFF2-40B4-BE49-F238E27FC236}">
                  <a16:creationId xmlns:a16="http://schemas.microsoft.com/office/drawing/2014/main" id="{45799DAF-A560-0F8E-2C4C-B7180C661321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890;p58">
              <a:extLst>
                <a:ext uri="{FF2B5EF4-FFF2-40B4-BE49-F238E27FC236}">
                  <a16:creationId xmlns:a16="http://schemas.microsoft.com/office/drawing/2014/main" id="{4C6CD132-CE20-57B5-E213-4E1E27586DC0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891;p58">
              <a:extLst>
                <a:ext uri="{FF2B5EF4-FFF2-40B4-BE49-F238E27FC236}">
                  <a16:creationId xmlns:a16="http://schemas.microsoft.com/office/drawing/2014/main" id="{74BEB21D-5FDF-9BAB-F21D-51EA10CF29E6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892;p58">
              <a:extLst>
                <a:ext uri="{FF2B5EF4-FFF2-40B4-BE49-F238E27FC236}">
                  <a16:creationId xmlns:a16="http://schemas.microsoft.com/office/drawing/2014/main" id="{929B787B-D24B-51DE-F1ED-37829428876A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93;p58">
              <a:extLst>
                <a:ext uri="{FF2B5EF4-FFF2-40B4-BE49-F238E27FC236}">
                  <a16:creationId xmlns:a16="http://schemas.microsoft.com/office/drawing/2014/main" id="{85CB65B9-7345-EE9B-3931-56E74F0545F4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" name="Google Shape;9887;p58">
            <a:extLst>
              <a:ext uri="{FF2B5EF4-FFF2-40B4-BE49-F238E27FC236}">
                <a16:creationId xmlns:a16="http://schemas.microsoft.com/office/drawing/2014/main" id="{7E9CE4A0-A490-0D87-9271-4563B0A9A89A}"/>
              </a:ext>
            </a:extLst>
          </p:cNvPr>
          <p:cNvGrpSpPr/>
          <p:nvPr/>
        </p:nvGrpSpPr>
        <p:grpSpPr>
          <a:xfrm>
            <a:off x="1619181" y="3020075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63" name="Google Shape;9888;p58">
              <a:extLst>
                <a:ext uri="{FF2B5EF4-FFF2-40B4-BE49-F238E27FC236}">
                  <a16:creationId xmlns:a16="http://schemas.microsoft.com/office/drawing/2014/main" id="{3FE238A9-9A24-12E2-0228-6046035CD4F3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9889;p58">
              <a:extLst>
                <a:ext uri="{FF2B5EF4-FFF2-40B4-BE49-F238E27FC236}">
                  <a16:creationId xmlns:a16="http://schemas.microsoft.com/office/drawing/2014/main" id="{57AB09C3-9F46-8878-5E1C-B223FE06B066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9890;p58">
              <a:extLst>
                <a:ext uri="{FF2B5EF4-FFF2-40B4-BE49-F238E27FC236}">
                  <a16:creationId xmlns:a16="http://schemas.microsoft.com/office/drawing/2014/main" id="{F666498B-E0C2-8CEA-62F7-457E71C3093D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9891;p58">
              <a:extLst>
                <a:ext uri="{FF2B5EF4-FFF2-40B4-BE49-F238E27FC236}">
                  <a16:creationId xmlns:a16="http://schemas.microsoft.com/office/drawing/2014/main" id="{9859A5C4-74A4-6192-C748-47AC1E3C4701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9892;p58">
              <a:extLst>
                <a:ext uri="{FF2B5EF4-FFF2-40B4-BE49-F238E27FC236}">
                  <a16:creationId xmlns:a16="http://schemas.microsoft.com/office/drawing/2014/main" id="{0211F92D-7F89-D096-00E9-4B0642AD214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9893;p58">
              <a:extLst>
                <a:ext uri="{FF2B5EF4-FFF2-40B4-BE49-F238E27FC236}">
                  <a16:creationId xmlns:a16="http://schemas.microsoft.com/office/drawing/2014/main" id="{2875B087-63BE-A5EE-249F-DE02C2620A65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8" name="Google Shape;9887;p58">
            <a:extLst>
              <a:ext uri="{FF2B5EF4-FFF2-40B4-BE49-F238E27FC236}">
                <a16:creationId xmlns:a16="http://schemas.microsoft.com/office/drawing/2014/main" id="{E1C0314D-5B21-A57B-D6D3-08E8B2AF0E89}"/>
              </a:ext>
            </a:extLst>
          </p:cNvPr>
          <p:cNvGrpSpPr/>
          <p:nvPr/>
        </p:nvGrpSpPr>
        <p:grpSpPr>
          <a:xfrm>
            <a:off x="7118581" y="1172642"/>
            <a:ext cx="370930" cy="370549"/>
            <a:chOff x="2497275" y="2744159"/>
            <a:chExt cx="370930" cy="370549"/>
          </a:xfrm>
          <a:solidFill>
            <a:srgbClr val="000000"/>
          </a:solidFill>
        </p:grpSpPr>
        <p:sp>
          <p:nvSpPr>
            <p:cNvPr id="1159" name="Google Shape;9888;p58">
              <a:extLst>
                <a:ext uri="{FF2B5EF4-FFF2-40B4-BE49-F238E27FC236}">
                  <a16:creationId xmlns:a16="http://schemas.microsoft.com/office/drawing/2014/main" id="{36B587D4-CED2-BFB2-ABB0-F40EB50B9A4E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9889;p58">
              <a:extLst>
                <a:ext uri="{FF2B5EF4-FFF2-40B4-BE49-F238E27FC236}">
                  <a16:creationId xmlns:a16="http://schemas.microsoft.com/office/drawing/2014/main" id="{066948C8-5AA4-6225-6FB7-D2394728BF9D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9890;p58">
              <a:extLst>
                <a:ext uri="{FF2B5EF4-FFF2-40B4-BE49-F238E27FC236}">
                  <a16:creationId xmlns:a16="http://schemas.microsoft.com/office/drawing/2014/main" id="{11FF5AF2-0580-DD9A-81CF-6BB7EA439181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9891;p58">
              <a:extLst>
                <a:ext uri="{FF2B5EF4-FFF2-40B4-BE49-F238E27FC236}">
                  <a16:creationId xmlns:a16="http://schemas.microsoft.com/office/drawing/2014/main" id="{3F4029FF-3B93-55F6-6951-E7F6BFC85289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9892;p58">
              <a:extLst>
                <a:ext uri="{FF2B5EF4-FFF2-40B4-BE49-F238E27FC236}">
                  <a16:creationId xmlns:a16="http://schemas.microsoft.com/office/drawing/2014/main" id="{54DAEDA3-6AA0-C22A-3DB5-89B07DA9ADA8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9893;p58">
              <a:extLst>
                <a:ext uri="{FF2B5EF4-FFF2-40B4-BE49-F238E27FC236}">
                  <a16:creationId xmlns:a16="http://schemas.microsoft.com/office/drawing/2014/main" id="{2784619D-5884-C560-582B-84D412696828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276025" y="20475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6547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Modelos / Estimadores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894471" y="169554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XgBoost</a:t>
            </a:r>
            <a:endParaRPr i="1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804192" y="3082375"/>
            <a:ext cx="265755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RandomForestRegressor</a:t>
            </a:r>
            <a:endParaRPr i="1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Lineales</a:t>
            </a:r>
            <a:endParaRPr i="1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Lasso, ElasticNet, Ridge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989240" y="30823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R</a:t>
            </a:r>
            <a:r>
              <a:rPr lang="es-ES" i="1" dirty="0"/>
              <a:t>e</a:t>
            </a:r>
            <a:r>
              <a:rPr lang="en" i="1" dirty="0"/>
              <a:t>d Neuronal</a:t>
            </a:r>
            <a:endParaRPr i="1" dirty="0"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6" name="Google Shape;616;p30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617" name="Google Shape;617;p30"/>
            <p:cNvSpPr/>
            <p:nvPr/>
          </p:nvSpPr>
          <p:spPr>
            <a:xfrm>
              <a:off x="5357662" y="4385545"/>
              <a:ext cx="287275" cy="238388"/>
            </a:xfrm>
            <a:custGeom>
              <a:avLst/>
              <a:gdLst/>
              <a:ahLst/>
              <a:cxnLst/>
              <a:rect l="l" t="t" r="r" b="b"/>
              <a:pathLst>
                <a:path w="9026" h="7490" extrusionOk="0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377363" y="4576542"/>
              <a:ext cx="62191" cy="10248"/>
            </a:xfrm>
            <a:custGeom>
              <a:avLst/>
              <a:gdLst/>
              <a:ahLst/>
              <a:cxnLst/>
              <a:rect l="l" t="t" r="r" b="b"/>
              <a:pathLst>
                <a:path w="1954" h="322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470204" y="4495827"/>
              <a:ext cx="62191" cy="10630"/>
            </a:xfrm>
            <a:custGeom>
              <a:avLst/>
              <a:gdLst/>
              <a:ahLst/>
              <a:cxnLst/>
              <a:rect l="l" t="t" r="r" b="b"/>
              <a:pathLst>
                <a:path w="1954" h="334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562694" y="4409798"/>
              <a:ext cx="62159" cy="10280"/>
            </a:xfrm>
            <a:custGeom>
              <a:avLst/>
              <a:gdLst/>
              <a:ahLst/>
              <a:cxnLst/>
              <a:rect l="l" t="t" r="r" b="b"/>
              <a:pathLst>
                <a:path w="1953" h="323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358043" y="4297637"/>
              <a:ext cx="238388" cy="237624"/>
            </a:xfrm>
            <a:custGeom>
              <a:avLst/>
              <a:gdLst/>
              <a:ahLst/>
              <a:cxnLst/>
              <a:rect l="l" t="t" r="r" b="b"/>
              <a:pathLst>
                <a:path w="7490" h="7466" extrusionOk="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3630590" y="3198869"/>
            <a:ext cx="484361" cy="484405"/>
            <a:chOff x="4890434" y="4287389"/>
            <a:chExt cx="345997" cy="346029"/>
          </a:xfrm>
        </p:grpSpPr>
        <p:sp>
          <p:nvSpPr>
            <p:cNvPr id="623" name="Google Shape;623;p30"/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029465" y="1816807"/>
            <a:ext cx="488638" cy="438246"/>
            <a:chOff x="5778676" y="3826972"/>
            <a:chExt cx="349052" cy="313055"/>
          </a:xfrm>
        </p:grpSpPr>
        <p:sp>
          <p:nvSpPr>
            <p:cNvPr id="631" name="Google Shape;631;p30"/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0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637" name="Google Shape;637;p30"/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 / Gráficos 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828658" y="3854100"/>
            <a:ext cx="3601799" cy="274905"/>
            <a:chOff x="382865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2951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2865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811494" y="2983302"/>
            <a:ext cx="4240571" cy="274977"/>
            <a:chOff x="3811494" y="3103763"/>
            <a:chExt cx="4240571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793472" y="2169574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771875" y="1384049"/>
            <a:ext cx="2876447" cy="274047"/>
            <a:chOff x="3771875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771875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771875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12684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LINEALES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89823" y="1479501"/>
            <a:ext cx="2235900" cy="690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 i="1" dirty="0">
                <a:solidFill>
                  <a:srgbClr val="00B050"/>
                </a:solidFill>
              </a:rPr>
              <a:t>76%</a:t>
            </a:r>
            <a:r>
              <a:rPr lang="en" sz="1400" b="1" i="1" dirty="0">
                <a:solidFill>
                  <a:schemeClr val="bg1"/>
                </a:solidFill>
              </a:rPr>
              <a:t>,</a:t>
            </a:r>
            <a:r>
              <a:rPr lang="en" sz="1400" b="1" i="1" dirty="0">
                <a:solidFill>
                  <a:srgbClr val="00B050"/>
                </a:solidFill>
              </a:rPr>
              <a:t> </a:t>
            </a:r>
            <a:r>
              <a:rPr lang="en" sz="1400" b="1" i="1" dirty="0">
                <a:solidFill>
                  <a:schemeClr val="accent3">
                    <a:lumMod val="50000"/>
                  </a:schemeClr>
                </a:solidFill>
              </a:rPr>
              <a:t>379952 - Error</a:t>
            </a:r>
            <a:endParaRPr sz="1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070231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</a:rPr>
              <a:t>XGBOOST</a:t>
            </a:r>
            <a:endParaRPr sz="1800" b="1" dirty="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69496" y="2281288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b="1" i="1" dirty="0">
                <a:solidFill>
                  <a:srgbClr val="00B050"/>
                </a:solidFill>
              </a:rPr>
              <a:t>84%</a:t>
            </a:r>
            <a:r>
              <a:rPr lang="es-ES" sz="1400" b="1" i="1" dirty="0">
                <a:solidFill>
                  <a:schemeClr val="bg1"/>
                </a:solidFill>
              </a:rPr>
              <a:t>,</a:t>
            </a:r>
            <a:r>
              <a:rPr lang="es-ES" sz="1400" b="1" i="1" dirty="0">
                <a:solidFill>
                  <a:srgbClr val="00B050"/>
                </a:solidFill>
              </a:rPr>
              <a:t> </a:t>
            </a:r>
            <a:r>
              <a:rPr lang="es-ES" sz="1400" b="1" i="1" dirty="0">
                <a:solidFill>
                  <a:schemeClr val="accent3">
                    <a:lumMod val="50000"/>
                  </a:schemeClr>
                </a:solidFill>
              </a:rPr>
              <a:t>313488 - Error</a:t>
            </a: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287201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</a:rPr>
              <a:t>RANDOM FOREST</a:t>
            </a:r>
            <a:endParaRPr sz="1800" b="1" dirty="0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140825" y="3083100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b="1" i="1" dirty="0"/>
              <a:t>    </a:t>
            </a:r>
            <a:r>
              <a:rPr lang="es-ES" sz="1400" b="1" i="1" dirty="0">
                <a:solidFill>
                  <a:srgbClr val="00B050"/>
                </a:solidFill>
              </a:rPr>
              <a:t>74%</a:t>
            </a:r>
            <a:r>
              <a:rPr lang="es-ES" sz="1400" b="1" i="1" dirty="0"/>
              <a:t>, </a:t>
            </a:r>
            <a:r>
              <a:rPr lang="es-ES" sz="1400" b="1" i="1" dirty="0">
                <a:solidFill>
                  <a:schemeClr val="accent3">
                    <a:lumMod val="50000"/>
                  </a:schemeClr>
                </a:solidFill>
              </a:rPr>
              <a:t>397765 - Error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s-ES" sz="1400" b="1" i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s-ES" sz="1400" b="1" i="1" dirty="0"/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4300" y="3725394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RED NEURONAL</a:t>
            </a:r>
            <a:endParaRPr sz="1800" dirty="0"/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1140600" y="3936475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400" b="1" i="1" dirty="0"/>
              <a:t>   </a:t>
            </a:r>
            <a:r>
              <a:rPr lang="es-ES" sz="1400" b="1" i="1" dirty="0">
                <a:solidFill>
                  <a:srgbClr val="00B050"/>
                </a:solidFill>
              </a:rPr>
              <a:t>81%</a:t>
            </a:r>
            <a:r>
              <a:rPr lang="es-ES" sz="1400" b="1" i="1" dirty="0"/>
              <a:t>, </a:t>
            </a:r>
            <a:r>
              <a:rPr lang="es-ES" sz="1400" b="1" i="1" dirty="0">
                <a:solidFill>
                  <a:schemeClr val="accent3">
                    <a:lumMod val="50000"/>
                  </a:schemeClr>
                </a:solidFill>
              </a:rPr>
              <a:t>354381- Error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Métricas / Gráficos </a:t>
            </a:r>
            <a:endParaRPr dirty="0"/>
          </a:p>
        </p:txBody>
      </p:sp>
      <p:sp>
        <p:nvSpPr>
          <p:cNvPr id="659" name="Google Shape;659;p31"/>
          <p:cNvSpPr/>
          <p:nvPr/>
        </p:nvSpPr>
        <p:spPr>
          <a:xfrm>
            <a:off x="393678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94365" y="1308651"/>
            <a:ext cx="72" cy="305862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Cuadrado&#10;&#10;Descripción generada automáticamente con confianza baja">
            <a:extLst>
              <a:ext uri="{FF2B5EF4-FFF2-40B4-BE49-F238E27FC236}">
                <a16:creationId xmlns:a16="http://schemas.microsoft.com/office/drawing/2014/main" id="{62454B32-71F4-A05A-9618-DD2C3088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1" y="1208030"/>
            <a:ext cx="4212327" cy="31592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B551EE-EDBF-459F-1EC2-7A058463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04" y="1208031"/>
            <a:ext cx="4216628" cy="31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144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164</Words>
  <Application>Microsoft Office PowerPoint</Application>
  <PresentationFormat>Presentación en pantalla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Share Tech</vt:lpstr>
      <vt:lpstr>Fira Sans Extra Condensed Medium</vt:lpstr>
      <vt:lpstr>Advent Pro SemiBold</vt:lpstr>
      <vt:lpstr>Maven Pro</vt:lpstr>
      <vt:lpstr>Fira Sans Condensed Medium</vt:lpstr>
      <vt:lpstr>Arial</vt:lpstr>
      <vt:lpstr>Trebuchet MS</vt:lpstr>
      <vt:lpstr>Data Science Consulting by Slidesgo</vt:lpstr>
      <vt:lpstr>HOUSE PRICE PREDICTION</vt:lpstr>
      <vt:lpstr>Conclusiones</vt:lpstr>
      <vt:lpstr>OBJETIVO</vt:lpstr>
      <vt:lpstr>Datos</vt:lpstr>
      <vt:lpstr>Parámetros</vt:lpstr>
      <vt:lpstr>Proceso</vt:lpstr>
      <vt:lpstr>Modelos / Estimadores</vt:lpstr>
      <vt:lpstr>Métricas / Gráficos </vt:lpstr>
      <vt:lpstr>Métricas / Gráficos </vt:lpstr>
      <vt:lpstr>Métricas / Gráficos </vt:lpstr>
      <vt:lpstr>Conclusiones</vt:lpstr>
      <vt:lpstr>84% -- XgBoost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cp:lastModifiedBy>Alfonso Caballero</cp:lastModifiedBy>
  <cp:revision>6</cp:revision>
  <dcterms:modified xsi:type="dcterms:W3CDTF">2023-09-19T09:31:53Z</dcterms:modified>
</cp:coreProperties>
</file>