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Public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ublic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PublicSans-bold.fntdata"/><Relationship Id="rId6" Type="http://schemas.openxmlformats.org/officeDocument/2006/relationships/slide" Target="slides/slide1.xml"/><Relationship Id="rId18" Type="http://schemas.openxmlformats.org/officeDocument/2006/relationships/font" Target="fonts/Public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378a1c9d-9dc9-4b07-bec9-d5daabdfa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378a1c9d-9dc9-4b07-bec9-d5daabdfa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9a7eb192-9ec0-4898-9d42-b773887c3a3c: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9a7eb192-9ec0-4898-9d42-b773887c3a3c: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4b0adcee-08dc-4fe2-89c4-1982162e2cd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4b0adcee-08dc-4fe2-89c4-1982162e2cd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174357a0-07f8-41db-a4dd-ff1e1f680cd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174357a0-07f8-41db-a4dd-ff1e1f680cd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b9b2b981-185e-464c-82e0-f62565c21bce: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b9b2b981-185e-464c-82e0-f62565c21bce: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c617a7b8-5edf-49e8-9d60-9a6ba61187d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c617a7b8-5edf-49e8-9d60-9a6ba61187d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cb54ab29-3035-4e4f-b24b-88649b3ee1d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cb54ab29-3035-4e4f-b24b-88649b3ee1d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02be24ce-8bb2-4f29-ac3e-a00f21428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02be24ce-8bb2-4f29-ac3e-a00f21428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077200" y="661950"/>
            <a:ext cx="4989600" cy="278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solidFill>
                  <a:srgbClr val="B45F06"/>
                </a:solidFill>
                <a:latin typeface="Playfair Display"/>
                <a:ea typeface="Playfair Display"/>
                <a:cs typeface="Playfair Display"/>
                <a:sym typeface="Playfair Display"/>
              </a:rPr>
              <a:t>Optimización de la Segmentación de Imágenes a través del Algoritmo K-means: Técnicas y Aplicaciones</a:t>
            </a:r>
            <a:endParaRPr sz="3300">
              <a:solidFill>
                <a:srgbClr val="B45F06"/>
              </a:solidFill>
              <a:latin typeface="Playfair Display"/>
              <a:ea typeface="Playfair Display"/>
              <a:cs typeface="Playfair Display"/>
              <a:sym typeface="Playfair Display"/>
            </a:endParaRPr>
          </a:p>
        </p:txBody>
      </p:sp>
      <p:sp>
        <p:nvSpPr>
          <p:cNvPr id="55" name="Google Shape;55;p13"/>
          <p:cNvSpPr txBox="1"/>
          <p:nvPr/>
        </p:nvSpPr>
        <p:spPr>
          <a:xfrm>
            <a:off x="2077200" y="3444750"/>
            <a:ext cx="4989600" cy="103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B45F06"/>
                </a:solidFill>
                <a:latin typeface="Public Sans"/>
                <a:ea typeface="Public Sans"/>
                <a:cs typeface="Public Sans"/>
                <a:sym typeface="Public Sans"/>
              </a:rPr>
              <a:t>Manuel Alemán Cueto A01794894</a:t>
            </a:r>
            <a:endParaRPr>
              <a:solidFill>
                <a:srgbClr val="B45F06"/>
              </a:solidFill>
              <a:latin typeface="Public Sans"/>
              <a:ea typeface="Public Sans"/>
              <a:cs typeface="Public Sans"/>
              <a:sym typeface="Public Sans"/>
            </a:endParaRPr>
          </a:p>
          <a:p>
            <a:pPr indent="0" lvl="0" marL="0" marR="0" rtl="0" algn="ctr">
              <a:lnSpc>
                <a:spcPct val="100000"/>
              </a:lnSpc>
              <a:spcBef>
                <a:spcPts val="0"/>
              </a:spcBef>
              <a:spcAft>
                <a:spcPts val="0"/>
              </a:spcAft>
              <a:buNone/>
            </a:pPr>
            <a:r>
              <a:rPr lang="en">
                <a:solidFill>
                  <a:srgbClr val="B45F06"/>
                </a:solidFill>
                <a:latin typeface="Public Sans"/>
                <a:ea typeface="Public Sans"/>
                <a:cs typeface="Public Sans"/>
                <a:sym typeface="Public Sans"/>
              </a:rPr>
              <a:t>Emmanuel Domínguez Bravo A01793683</a:t>
            </a:r>
            <a:endParaRPr>
              <a:solidFill>
                <a:srgbClr val="B45F06"/>
              </a:solidFill>
              <a:latin typeface="Public Sans"/>
              <a:ea typeface="Public Sans"/>
              <a:cs typeface="Public Sans"/>
              <a:sym typeface="Public Sans"/>
            </a:endParaRPr>
          </a:p>
          <a:p>
            <a:pPr indent="0" lvl="0" marL="0" marR="0" rtl="0" algn="ctr">
              <a:lnSpc>
                <a:spcPct val="100000"/>
              </a:lnSpc>
              <a:spcBef>
                <a:spcPts val="0"/>
              </a:spcBef>
              <a:spcAft>
                <a:spcPts val="0"/>
              </a:spcAft>
              <a:buNone/>
            </a:pPr>
            <a:r>
              <a:rPr lang="en">
                <a:solidFill>
                  <a:srgbClr val="B45F06"/>
                </a:solidFill>
                <a:latin typeface="Public Sans"/>
                <a:ea typeface="Public Sans"/>
                <a:cs typeface="Public Sans"/>
                <a:sym typeface="Public Sans"/>
              </a:rPr>
              <a:t>Alfonso Garibay Flores A01224167</a:t>
            </a:r>
            <a:endParaRPr>
              <a:solidFill>
                <a:srgbClr val="B45F06"/>
              </a:solidFill>
              <a:latin typeface="Public Sans"/>
              <a:ea typeface="Public Sans"/>
              <a:cs typeface="Public Sans"/>
              <a:sym typeface="Public Sans"/>
            </a:endParaRPr>
          </a:p>
          <a:p>
            <a:pPr indent="0" lvl="0" marL="0" marR="0" rtl="0" algn="ctr">
              <a:lnSpc>
                <a:spcPct val="100000"/>
              </a:lnSpc>
              <a:spcBef>
                <a:spcPts val="0"/>
              </a:spcBef>
              <a:spcAft>
                <a:spcPts val="0"/>
              </a:spcAft>
              <a:buNone/>
            </a:pPr>
            <a:r>
              <a:rPr lang="en">
                <a:solidFill>
                  <a:srgbClr val="B45F06"/>
                </a:solidFill>
                <a:latin typeface="Public Sans"/>
                <a:ea typeface="Public Sans"/>
                <a:cs typeface="Public Sans"/>
                <a:sym typeface="Public Sans"/>
              </a:rPr>
              <a:t>Zmaltzin Paola Godinez Juárez A01794538</a:t>
            </a:r>
            <a:endParaRPr>
              <a:solidFill>
                <a:srgbClr val="B45F06"/>
              </a:solidFill>
              <a:latin typeface="Public Sans"/>
              <a:ea typeface="Public Sans"/>
              <a:cs typeface="Public Sans"/>
              <a:sym typeface="Public Sans"/>
            </a:endParaRPr>
          </a:p>
          <a:p>
            <a:pPr indent="0" lvl="0" marL="0" marR="0" rtl="0" algn="ctr">
              <a:lnSpc>
                <a:spcPct val="100000"/>
              </a:lnSpc>
              <a:spcBef>
                <a:spcPts val="0"/>
              </a:spcBef>
              <a:spcAft>
                <a:spcPts val="0"/>
              </a:spcAft>
              <a:buNone/>
            </a:pPr>
            <a:r>
              <a:rPr lang="en">
                <a:solidFill>
                  <a:srgbClr val="B45F06"/>
                </a:solidFill>
                <a:latin typeface="Public Sans"/>
                <a:ea typeface="Public Sans"/>
                <a:cs typeface="Public Sans"/>
                <a:sym typeface="Public Sans"/>
              </a:rPr>
              <a:t>Luis Angel H</a:t>
            </a:r>
            <a:endParaRPr>
              <a:solidFill>
                <a:srgbClr val="B45F06"/>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Contenido</a:t>
            </a:r>
            <a:endParaRPr sz="2500">
              <a:solidFill>
                <a:srgbClr val="B45F06"/>
              </a:solidFill>
              <a:latin typeface="Playfair Display"/>
              <a:ea typeface="Playfair Display"/>
              <a:cs typeface="Playfair Display"/>
              <a:sym typeface="Playfair Display"/>
            </a:endParaRPr>
          </a:p>
        </p:txBody>
      </p:sp>
      <p:sp>
        <p:nvSpPr>
          <p:cNvPr id="61" name="Google Shape;61;p14"/>
          <p:cNvSpPr txBox="1"/>
          <p:nvPr/>
        </p:nvSpPr>
        <p:spPr>
          <a:xfrm>
            <a:off x="514800" y="1080000"/>
            <a:ext cx="8110800" cy="357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 1. Introducción</a:t>
            </a:r>
            <a:endParaRPr sz="1300">
              <a:solidFill>
                <a:srgbClr val="B45F06"/>
              </a:solidFill>
              <a:latin typeface="Public Sans"/>
              <a:ea typeface="Public Sans"/>
              <a:cs typeface="Public Sans"/>
              <a:sym typeface="Public Sans"/>
            </a:endParaRPr>
          </a:p>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 2. Fundamentos Teóricos del K-means</a:t>
            </a:r>
            <a:endParaRPr sz="1300">
              <a:solidFill>
                <a:srgbClr val="B45F06"/>
              </a:solidFill>
              <a:latin typeface="Public Sans"/>
              <a:ea typeface="Public Sans"/>
              <a:cs typeface="Public Sans"/>
              <a:sym typeface="Public Sans"/>
            </a:endParaRPr>
          </a:p>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 3. Metodología Implementada</a:t>
            </a:r>
            <a:endParaRPr sz="1300">
              <a:solidFill>
                <a:srgbClr val="B45F06"/>
              </a:solidFill>
              <a:latin typeface="Public Sans"/>
              <a:ea typeface="Public Sans"/>
              <a:cs typeface="Public Sans"/>
              <a:sym typeface="Public Sans"/>
            </a:endParaRPr>
          </a:p>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 4. Casos de Estudio y Discusión</a:t>
            </a:r>
            <a:endParaRPr sz="1300">
              <a:solidFill>
                <a:srgbClr val="B45F06"/>
              </a:solidFill>
              <a:latin typeface="Public Sans"/>
              <a:ea typeface="Public Sans"/>
              <a:cs typeface="Public Sans"/>
              <a:sym typeface="Public Sans"/>
            </a:endParaRPr>
          </a:p>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 5. Conclusión</a:t>
            </a:r>
            <a:endParaRPr sz="1300">
              <a:solidFill>
                <a:srgbClr val="B45F06"/>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Introducción</a:t>
            </a:r>
            <a:endParaRPr sz="2500">
              <a:solidFill>
                <a:srgbClr val="B45F06"/>
              </a:solidFill>
              <a:latin typeface="Playfair Display"/>
              <a:ea typeface="Playfair Display"/>
              <a:cs typeface="Playfair Display"/>
              <a:sym typeface="Playfair Display"/>
            </a:endParaRPr>
          </a:p>
        </p:txBody>
      </p:sp>
      <p:sp>
        <p:nvSpPr>
          <p:cNvPr id="67" name="Google Shape;67;p15"/>
          <p:cNvSpPr txBox="1"/>
          <p:nvPr/>
        </p:nvSpPr>
        <p:spPr>
          <a:xfrm>
            <a:off x="514800" y="1080000"/>
            <a:ext cx="4320000" cy="357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El procesamiento de imágenes, un dominio crítico dentro de la informática moderna, juega un papel indispensable en una multitud de aplicaciones que van desde el análisis médico hasta la interpretación de datos satelitales. La segmentación de imágenes es una técnica esencial en este campo, que descompone una imagen digital en múltiples segmentos o conjuntos de píxeles, simplificando el análisis y facilitando una mejor interpretación. El algoritmo K-means, debido a su simplicidad y eficiencia, se destaca como una herramienta poderosa que agrupa píxeles basándose en sus similitudes para mejorar significativamente la capacidad de análisis.</a:t>
            </a:r>
            <a:endParaRPr sz="1300">
              <a:solidFill>
                <a:srgbClr val="B45F06"/>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Fundamentos Teóricos del K-means</a:t>
            </a:r>
            <a:endParaRPr sz="2500">
              <a:solidFill>
                <a:srgbClr val="B45F06"/>
              </a:solidFill>
              <a:latin typeface="Playfair Display"/>
              <a:ea typeface="Playfair Display"/>
              <a:cs typeface="Playfair Display"/>
              <a:sym typeface="Playfair Display"/>
            </a:endParaRPr>
          </a:p>
        </p:txBody>
      </p:sp>
      <p:sp>
        <p:nvSpPr>
          <p:cNvPr id="73" name="Google Shape;73;p16"/>
          <p:cNvSpPr txBox="1"/>
          <p:nvPr/>
        </p:nvSpPr>
        <p:spPr>
          <a:xfrm>
            <a:off x="514800" y="936000"/>
            <a:ext cx="81108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4" name="Google Shape;74;p16"/>
          <p:cNvSpPr txBox="1"/>
          <p:nvPr/>
        </p:nvSpPr>
        <p:spPr>
          <a:xfrm>
            <a:off x="514800" y="1879200"/>
            <a:ext cx="8110800" cy="7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El algoritmo K-means, una metodología de clustering no supervisado, se caracteriza por su capacidad de particionar un conjunto de datos en k grupos basados en la proximidad a los centroides. Es fundamental en el procesamiento y análisis de datos, particularmente útil en la segmentación de imágenes, destacando diferencias sutiles y mejorando la precisión en la identificación y análisis de imágenes.</a:t>
            </a:r>
            <a:endParaRPr sz="1200">
              <a:solidFill>
                <a:srgbClr val="B45F06"/>
              </a:solidFill>
              <a:latin typeface="Public Sans"/>
              <a:ea typeface="Public Sans"/>
              <a:cs typeface="Public Sans"/>
              <a:sym typeface="Public Sans"/>
            </a:endParaRPr>
          </a:p>
        </p:txBody>
      </p:sp>
      <p:sp>
        <p:nvSpPr>
          <p:cNvPr id="75" name="Google Shape;75;p16"/>
          <p:cNvSpPr txBox="1"/>
          <p:nvPr/>
        </p:nvSpPr>
        <p:spPr>
          <a:xfrm>
            <a:off x="514800" y="1620000"/>
            <a:ext cx="81108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Qué es K-means</a:t>
            </a:r>
            <a:endParaRPr b="1" sz="1300">
              <a:solidFill>
                <a:srgbClr val="B45F06"/>
              </a:solidFill>
              <a:latin typeface="Public Sans"/>
              <a:ea typeface="Public Sans"/>
              <a:cs typeface="Public Sans"/>
              <a:sym typeface="Public Sans"/>
            </a:endParaRPr>
          </a:p>
        </p:txBody>
      </p:sp>
      <p:sp>
        <p:nvSpPr>
          <p:cNvPr id="76" name="Google Shape;76;p16"/>
          <p:cNvSpPr txBox="1"/>
          <p:nvPr/>
        </p:nvSpPr>
        <p:spPr>
          <a:xfrm>
            <a:off x="514800" y="2998800"/>
            <a:ext cx="8110800" cy="7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La segmentación de imágenes mediante K-means ha sido aplicada exitosamente en diversas áreas, desde el diagnóstico médico hasta el análisis ambiental, demostrando ser una técnica versátil y eficaz.</a:t>
            </a:r>
            <a:endParaRPr sz="1200">
              <a:solidFill>
                <a:srgbClr val="B45F06"/>
              </a:solidFill>
              <a:latin typeface="Public Sans"/>
              <a:ea typeface="Public Sans"/>
              <a:cs typeface="Public Sans"/>
              <a:sym typeface="Public Sans"/>
            </a:endParaRPr>
          </a:p>
        </p:txBody>
      </p:sp>
      <p:sp>
        <p:nvSpPr>
          <p:cNvPr id="77" name="Google Shape;77;p16"/>
          <p:cNvSpPr txBox="1"/>
          <p:nvPr/>
        </p:nvSpPr>
        <p:spPr>
          <a:xfrm>
            <a:off x="514800" y="2743200"/>
            <a:ext cx="81108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Aplicaciones</a:t>
            </a:r>
            <a:endParaRPr b="1" sz="1300">
              <a:solidFill>
                <a:srgbClr val="B45F06"/>
              </a:solidFill>
              <a:latin typeface="Public Sans"/>
              <a:ea typeface="Public Sans"/>
              <a:cs typeface="Public Sans"/>
              <a:sym typeface="Public Sans"/>
            </a:endParaRPr>
          </a:p>
        </p:txBody>
      </p:sp>
      <p:sp>
        <p:nvSpPr>
          <p:cNvPr id="78" name="Google Shape;78;p16"/>
          <p:cNvSpPr txBox="1"/>
          <p:nvPr/>
        </p:nvSpPr>
        <p:spPr>
          <a:xfrm>
            <a:off x="514800" y="4122000"/>
            <a:ext cx="8110800" cy="7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La implementación efectiva de K-means enfrenta desafíos como la selección del número óptimo de clusters y la inicialización de centroides, que son críticos para los resultados de la segmentación.</a:t>
            </a:r>
            <a:endParaRPr sz="1200">
              <a:solidFill>
                <a:srgbClr val="B45F06"/>
              </a:solidFill>
              <a:latin typeface="Public Sans"/>
              <a:ea typeface="Public Sans"/>
              <a:cs typeface="Public Sans"/>
              <a:sym typeface="Public Sans"/>
            </a:endParaRPr>
          </a:p>
        </p:txBody>
      </p:sp>
      <p:sp>
        <p:nvSpPr>
          <p:cNvPr id="79" name="Google Shape;79;p16"/>
          <p:cNvSpPr txBox="1"/>
          <p:nvPr/>
        </p:nvSpPr>
        <p:spPr>
          <a:xfrm>
            <a:off x="514800" y="3866400"/>
            <a:ext cx="81108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Desafíos</a:t>
            </a:r>
            <a:endParaRPr b="1" sz="1300">
              <a:solidFill>
                <a:srgbClr val="B45F06"/>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Metodología Implementada</a:t>
            </a:r>
            <a:endParaRPr sz="2500">
              <a:solidFill>
                <a:srgbClr val="B45F06"/>
              </a:solidFill>
              <a:latin typeface="Playfair Display"/>
              <a:ea typeface="Playfair Display"/>
              <a:cs typeface="Playfair Display"/>
              <a:sym typeface="Playfair Display"/>
            </a:endParaRPr>
          </a:p>
        </p:txBody>
      </p:sp>
      <p:sp>
        <p:nvSpPr>
          <p:cNvPr id="85" name="Google Shape;85;p17"/>
          <p:cNvSpPr txBox="1"/>
          <p:nvPr/>
        </p:nvSpPr>
        <p:spPr>
          <a:xfrm>
            <a:off x="514800" y="936000"/>
            <a:ext cx="81108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6" name="Google Shape;86;p17"/>
          <p:cNvSpPr txBox="1"/>
          <p:nvPr/>
        </p:nvSpPr>
        <p:spPr>
          <a:xfrm>
            <a:off x="1294200" y="2174413"/>
            <a:ext cx="2959200" cy="23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El éxito de la segmentación inicia con el preprocesamiento meticuloso de las imágenes, que incluye conversiones a escala de grises, reducción de ruido mediante filtros, normalización de intensidades, y mejora de contraste.</a:t>
            </a:r>
            <a:endParaRPr sz="1200">
              <a:solidFill>
                <a:srgbClr val="B45F06"/>
              </a:solidFill>
              <a:latin typeface="Public Sans"/>
              <a:ea typeface="Public Sans"/>
              <a:cs typeface="Public Sans"/>
              <a:sym typeface="Public Sans"/>
            </a:endParaRPr>
          </a:p>
        </p:txBody>
      </p:sp>
      <p:sp>
        <p:nvSpPr>
          <p:cNvPr id="87" name="Google Shape;87;p17"/>
          <p:cNvSpPr txBox="1"/>
          <p:nvPr/>
        </p:nvSpPr>
        <p:spPr>
          <a:xfrm>
            <a:off x="4887000" y="2174400"/>
            <a:ext cx="2959200" cy="23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La ejecución del K-means es un proceso iterativo que requiere una selección cuidadosa y optimización de parámetros, como el número de clusters y la inicialización de centroides, para mejorar la calidad de la segmentación.</a:t>
            </a:r>
            <a:endParaRPr sz="1200">
              <a:solidFill>
                <a:srgbClr val="B45F06"/>
              </a:solidFill>
              <a:latin typeface="Public Sans"/>
              <a:ea typeface="Public Sans"/>
              <a:cs typeface="Public Sans"/>
              <a:sym typeface="Public Sans"/>
            </a:endParaRPr>
          </a:p>
        </p:txBody>
      </p:sp>
      <p:sp>
        <p:nvSpPr>
          <p:cNvPr id="88" name="Google Shape;88;p17"/>
          <p:cNvSpPr txBox="1"/>
          <p:nvPr/>
        </p:nvSpPr>
        <p:spPr>
          <a:xfrm>
            <a:off x="1294200" y="1692000"/>
            <a:ext cx="2959200" cy="554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300">
                <a:solidFill>
                  <a:srgbClr val="B45F06"/>
                </a:solidFill>
                <a:latin typeface="Public Sans"/>
                <a:ea typeface="Public Sans"/>
                <a:cs typeface="Public Sans"/>
                <a:sym typeface="Public Sans"/>
              </a:rPr>
              <a:t>Preprocesamiento de Imágenes</a:t>
            </a:r>
            <a:endParaRPr b="1" sz="1300">
              <a:solidFill>
                <a:srgbClr val="B45F06"/>
              </a:solidFill>
              <a:latin typeface="Public Sans"/>
              <a:ea typeface="Public Sans"/>
              <a:cs typeface="Public Sans"/>
              <a:sym typeface="Public Sans"/>
            </a:endParaRPr>
          </a:p>
        </p:txBody>
      </p:sp>
      <p:sp>
        <p:nvSpPr>
          <p:cNvPr id="89" name="Google Shape;89;p17"/>
          <p:cNvSpPr txBox="1"/>
          <p:nvPr/>
        </p:nvSpPr>
        <p:spPr>
          <a:xfrm>
            <a:off x="4887000" y="1692000"/>
            <a:ext cx="2959200" cy="554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1300">
                <a:solidFill>
                  <a:srgbClr val="B45F06"/>
                </a:solidFill>
                <a:latin typeface="Public Sans"/>
                <a:ea typeface="Public Sans"/>
                <a:cs typeface="Public Sans"/>
                <a:sym typeface="Public Sans"/>
              </a:rPr>
              <a:t>Ejecución y Optimización del K-means</a:t>
            </a:r>
            <a:endParaRPr b="1" sz="1300">
              <a:solidFill>
                <a:srgbClr val="B45F06"/>
              </a:solidFill>
              <a:latin typeface="Public Sans"/>
              <a:ea typeface="Public Sans"/>
              <a:cs typeface="Public Sans"/>
              <a:sym typeface="Public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8"/>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Casos de Estudio</a:t>
            </a:r>
            <a:endParaRPr sz="2500">
              <a:solidFill>
                <a:srgbClr val="B45F06"/>
              </a:solidFill>
              <a:latin typeface="Playfair Display"/>
              <a:ea typeface="Playfair Display"/>
              <a:cs typeface="Playfair Display"/>
              <a:sym typeface="Playfair Display"/>
            </a:endParaRPr>
          </a:p>
        </p:txBody>
      </p:sp>
      <p:sp>
        <p:nvSpPr>
          <p:cNvPr id="95" name="Google Shape;95;p18"/>
          <p:cNvSpPr txBox="1"/>
          <p:nvPr/>
        </p:nvSpPr>
        <p:spPr>
          <a:xfrm>
            <a:off x="514800" y="936000"/>
            <a:ext cx="8110800" cy="39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rgbClr val="B45F06"/>
                </a:solidFill>
                <a:latin typeface="Public Sans"/>
                <a:ea typeface="Public Sans"/>
                <a:cs typeface="Public Sans"/>
                <a:sym typeface="Public Sans"/>
              </a:rPr>
              <a:t>This is the Subtitle</a:t>
            </a:r>
            <a:endParaRPr sz="1500">
              <a:solidFill>
                <a:srgbClr val="B45F06"/>
              </a:solidFill>
              <a:latin typeface="Public Sans"/>
              <a:ea typeface="Public Sans"/>
              <a:cs typeface="Public Sans"/>
              <a:sym typeface="Public Sans"/>
            </a:endParaRPr>
          </a:p>
        </p:txBody>
      </p:sp>
      <p:sp>
        <p:nvSpPr>
          <p:cNvPr id="96" name="Google Shape;96;p18"/>
          <p:cNvSpPr txBox="1"/>
          <p:nvPr/>
        </p:nvSpPr>
        <p:spPr>
          <a:xfrm>
            <a:off x="612150" y="1918800"/>
            <a:ext cx="3960000" cy="12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Here is some text that you can edit on the right.</a:t>
            </a:r>
            <a:endParaRPr sz="1200">
              <a:solidFill>
                <a:srgbClr val="B45F06"/>
              </a:solidFill>
              <a:latin typeface="Public Sans"/>
              <a:ea typeface="Public Sans"/>
              <a:cs typeface="Public Sans"/>
              <a:sym typeface="Public Sans"/>
            </a:endParaRPr>
          </a:p>
        </p:txBody>
      </p:sp>
      <p:sp>
        <p:nvSpPr>
          <p:cNvPr id="97" name="Google Shape;97;p18"/>
          <p:cNvSpPr txBox="1"/>
          <p:nvPr/>
        </p:nvSpPr>
        <p:spPr>
          <a:xfrm>
            <a:off x="612150" y="1620000"/>
            <a:ext cx="39600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This is the Section 1 Title</a:t>
            </a:r>
            <a:endParaRPr b="1" sz="1300">
              <a:solidFill>
                <a:srgbClr val="B45F06"/>
              </a:solidFill>
              <a:latin typeface="Public Sans"/>
              <a:ea typeface="Public Sans"/>
              <a:cs typeface="Public Sans"/>
              <a:sym typeface="Public Sans"/>
            </a:endParaRPr>
          </a:p>
        </p:txBody>
      </p:sp>
      <p:sp>
        <p:nvSpPr>
          <p:cNvPr id="98" name="Google Shape;98;p18"/>
          <p:cNvSpPr txBox="1"/>
          <p:nvPr/>
        </p:nvSpPr>
        <p:spPr>
          <a:xfrm>
            <a:off x="4665750" y="1918800"/>
            <a:ext cx="3960000" cy="12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Here is some text that you can edit on the right.</a:t>
            </a:r>
            <a:endParaRPr sz="1200">
              <a:solidFill>
                <a:srgbClr val="B45F06"/>
              </a:solidFill>
              <a:latin typeface="Public Sans"/>
              <a:ea typeface="Public Sans"/>
              <a:cs typeface="Public Sans"/>
              <a:sym typeface="Public Sans"/>
            </a:endParaRPr>
          </a:p>
        </p:txBody>
      </p:sp>
      <p:sp>
        <p:nvSpPr>
          <p:cNvPr id="99" name="Google Shape;99;p18"/>
          <p:cNvSpPr txBox="1"/>
          <p:nvPr/>
        </p:nvSpPr>
        <p:spPr>
          <a:xfrm>
            <a:off x="4665750" y="1620000"/>
            <a:ext cx="39600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This is the Section 2 Title</a:t>
            </a:r>
            <a:endParaRPr b="1" sz="1300">
              <a:solidFill>
                <a:srgbClr val="B45F06"/>
              </a:solidFill>
              <a:latin typeface="Public Sans"/>
              <a:ea typeface="Public Sans"/>
              <a:cs typeface="Public Sans"/>
              <a:sym typeface="Public Sans"/>
            </a:endParaRPr>
          </a:p>
        </p:txBody>
      </p:sp>
      <p:sp>
        <p:nvSpPr>
          <p:cNvPr id="100" name="Google Shape;100;p18"/>
          <p:cNvSpPr txBox="1"/>
          <p:nvPr/>
        </p:nvSpPr>
        <p:spPr>
          <a:xfrm>
            <a:off x="612150" y="3708000"/>
            <a:ext cx="3960000" cy="12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Here is some text that you can edit on the right.</a:t>
            </a:r>
            <a:endParaRPr sz="1200">
              <a:solidFill>
                <a:srgbClr val="B45F06"/>
              </a:solidFill>
              <a:latin typeface="Public Sans"/>
              <a:ea typeface="Public Sans"/>
              <a:cs typeface="Public Sans"/>
              <a:sym typeface="Public Sans"/>
            </a:endParaRPr>
          </a:p>
        </p:txBody>
      </p:sp>
      <p:sp>
        <p:nvSpPr>
          <p:cNvPr id="101" name="Google Shape;101;p18"/>
          <p:cNvSpPr txBox="1"/>
          <p:nvPr/>
        </p:nvSpPr>
        <p:spPr>
          <a:xfrm>
            <a:off x="612150" y="3409200"/>
            <a:ext cx="39600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This is the Section 3 Title</a:t>
            </a:r>
            <a:endParaRPr b="1" sz="1300">
              <a:solidFill>
                <a:srgbClr val="B45F06"/>
              </a:solidFill>
              <a:latin typeface="Public Sans"/>
              <a:ea typeface="Public Sans"/>
              <a:cs typeface="Public Sans"/>
              <a:sym typeface="Public Sans"/>
            </a:endParaRPr>
          </a:p>
        </p:txBody>
      </p:sp>
      <p:sp>
        <p:nvSpPr>
          <p:cNvPr id="102" name="Google Shape;102;p18"/>
          <p:cNvSpPr txBox="1"/>
          <p:nvPr/>
        </p:nvSpPr>
        <p:spPr>
          <a:xfrm>
            <a:off x="4665750" y="3708000"/>
            <a:ext cx="3960000" cy="12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rgbClr val="B45F06"/>
                </a:solidFill>
                <a:latin typeface="Public Sans"/>
                <a:ea typeface="Public Sans"/>
                <a:cs typeface="Public Sans"/>
                <a:sym typeface="Public Sans"/>
              </a:rPr>
              <a:t>Here is some text that you can edit on the right.</a:t>
            </a:r>
            <a:endParaRPr sz="1200">
              <a:solidFill>
                <a:srgbClr val="B45F06"/>
              </a:solidFill>
              <a:latin typeface="Public Sans"/>
              <a:ea typeface="Public Sans"/>
              <a:cs typeface="Public Sans"/>
              <a:sym typeface="Public Sans"/>
            </a:endParaRPr>
          </a:p>
        </p:txBody>
      </p:sp>
      <p:sp>
        <p:nvSpPr>
          <p:cNvPr id="103" name="Google Shape;103;p18"/>
          <p:cNvSpPr txBox="1"/>
          <p:nvPr/>
        </p:nvSpPr>
        <p:spPr>
          <a:xfrm>
            <a:off x="4665750" y="3409200"/>
            <a:ext cx="3960000" cy="37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300">
                <a:solidFill>
                  <a:srgbClr val="B45F06"/>
                </a:solidFill>
                <a:latin typeface="Public Sans"/>
                <a:ea typeface="Public Sans"/>
                <a:cs typeface="Public Sans"/>
                <a:sym typeface="Public Sans"/>
              </a:rPr>
              <a:t>This is the Section 4 Title</a:t>
            </a:r>
            <a:endParaRPr b="1" sz="1300">
              <a:solidFill>
                <a:srgbClr val="B45F06"/>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9"/>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Discusión</a:t>
            </a:r>
            <a:endParaRPr sz="2500">
              <a:solidFill>
                <a:srgbClr val="B45F06"/>
              </a:solidFill>
              <a:latin typeface="Playfair Display"/>
              <a:ea typeface="Playfair Display"/>
              <a:cs typeface="Playfair Display"/>
              <a:sym typeface="Playfair Display"/>
            </a:endParaRPr>
          </a:p>
        </p:txBody>
      </p:sp>
      <p:sp>
        <p:nvSpPr>
          <p:cNvPr id="109" name="Google Shape;109;p19"/>
          <p:cNvSpPr txBox="1"/>
          <p:nvPr/>
        </p:nvSpPr>
        <p:spPr>
          <a:xfrm>
            <a:off x="4305750" y="1080000"/>
            <a:ext cx="4320000" cy="357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El rendimiento del algoritmo K-means en la segmentación de imágenes es influenciado por factores como la calidad del preprocesamiento y la selección de parámetros adecuados. La investigación futura podría enfocarse en la automatización de la selección de parámetros y la integración de técnicas de inteligencia artificial para mejorar la precisión de la segmentación. La combinación del K-means con algoritmos de aprendizaje profundo, como las redes neuronales convolucionales, podría ofrecer mejoras significativas.</a:t>
            </a:r>
            <a:endParaRPr sz="1300">
              <a:solidFill>
                <a:srgbClr val="B45F06"/>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0"/>
          <p:cNvSpPr txBox="1"/>
          <p:nvPr/>
        </p:nvSpPr>
        <p:spPr>
          <a:xfrm>
            <a:off x="514800" y="144000"/>
            <a:ext cx="8110800" cy="89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rgbClr val="B45F06"/>
                </a:solidFill>
                <a:latin typeface="Playfair Display"/>
                <a:ea typeface="Playfair Display"/>
                <a:cs typeface="Playfair Display"/>
                <a:sym typeface="Playfair Display"/>
              </a:rPr>
              <a:t>Conclusión</a:t>
            </a:r>
            <a:endParaRPr sz="2500">
              <a:solidFill>
                <a:srgbClr val="B45F06"/>
              </a:solidFill>
              <a:latin typeface="Playfair Display"/>
              <a:ea typeface="Playfair Display"/>
              <a:cs typeface="Playfair Display"/>
              <a:sym typeface="Playfair Display"/>
            </a:endParaRPr>
          </a:p>
        </p:txBody>
      </p:sp>
      <p:sp>
        <p:nvSpPr>
          <p:cNvPr id="115" name="Google Shape;115;p20"/>
          <p:cNvSpPr txBox="1"/>
          <p:nvPr/>
        </p:nvSpPr>
        <p:spPr>
          <a:xfrm>
            <a:off x="4305750" y="1080000"/>
            <a:ext cx="4320000" cy="357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B45F06"/>
                </a:solidFill>
                <a:latin typeface="Public Sans"/>
                <a:ea typeface="Public Sans"/>
                <a:cs typeface="Public Sans"/>
                <a:sym typeface="Public Sans"/>
              </a:rPr>
              <a:t>El algoritmo K-means emerge como una herramienta poderosa y flexible para la segmentación de imágenes, aplicable en múltiples dominios. La implementación exitosa depende de una metodología cuidadosamente planificada que aborde tanto la preparación de los datos como la optimización de los parámetros. La integración de técnicas avanzadas de aprendizaje automático y profundo con el K-means promete avances significativos en la precisión y aplicabilidad de la segmentación de imágenes.</a:t>
            </a:r>
            <a:endParaRPr sz="1300">
              <a:solidFill>
                <a:srgbClr val="B45F06"/>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