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1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63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1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05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94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4317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4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45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1659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993F-39E9-8AC5-A34F-31E4B6FB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3EE58-9293-8C27-02E3-FB7504D2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C16AC-C828-24A1-46F6-9E07A2D1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E6B0B-68A8-69E7-25D9-F647A668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89247-3346-A878-08C9-AE2EE5A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06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06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44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482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97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0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41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314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4E7F8B-192A-4435-93D1-79E9A1A1DB68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A4B1E4-7867-4D57-9CD6-D45AA17335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12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C7959-0E03-5F60-783F-0C4251DBE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AUTOADMINISTRACION</a:t>
            </a:r>
            <a:br>
              <a:rPr lang="es-PE" dirty="0"/>
            </a:br>
            <a:r>
              <a:rPr lang="es-PE" dirty="0"/>
              <a:t>DE SISTEMAS DISTRIBUIDOS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C36E3-2DC1-BF1C-AC42-AD37F73FF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670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370A24-D72A-52D6-B595-B6B37DD8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080760"/>
            <a:ext cx="6096486" cy="26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9137BB3-DB96-E57F-E785-69934850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719" y="2329580"/>
            <a:ext cx="928396" cy="928396"/>
          </a:xfrm>
          <a:prstGeom prst="rect">
            <a:avLst/>
          </a:prstGeom>
        </p:spPr>
      </p:pic>
      <p:pic>
        <p:nvPicPr>
          <p:cNvPr id="1030" name="Picture 6" descr="How to choose the right Gunicorn Worker Type | Medium">
            <a:extLst>
              <a:ext uri="{FF2B5EF4-FFF2-40B4-BE49-F238E27FC236}">
                <a16:creationId xmlns:a16="http://schemas.microsoft.com/office/drawing/2014/main" id="{C5FC2AC2-E377-E32F-1B20-B2202F33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29" y="2393670"/>
            <a:ext cx="2539725" cy="8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sk (web framework) - Wikipedia">
            <a:extLst>
              <a:ext uri="{FF2B5EF4-FFF2-40B4-BE49-F238E27FC236}">
                <a16:creationId xmlns:a16="http://schemas.microsoft.com/office/drawing/2014/main" id="{10A3A3F8-9054-F509-E334-0AF87F7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93" y="2533647"/>
            <a:ext cx="1334101" cy="5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76E34994-E83D-1D21-6CBC-A7B95C66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67" y="2315329"/>
            <a:ext cx="859221" cy="8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16435B-7959-F980-FE9E-0E3A9E8B3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5621" y="2455577"/>
            <a:ext cx="697186" cy="7189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A55E5A3-88FA-245A-ED5E-B92BE92006F8}"/>
              </a:ext>
            </a:extLst>
          </p:cNvPr>
          <p:cNvSpPr txBox="1"/>
          <p:nvPr/>
        </p:nvSpPr>
        <p:spPr>
          <a:xfrm>
            <a:off x="481921" y="3493242"/>
            <a:ext cx="1989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ES" sz="1100" b="1" dirty="0"/>
              <a:t>NGINX (pronunciado "</a:t>
            </a:r>
            <a:r>
              <a:rPr lang="es-ES" sz="1100" b="1" dirty="0" err="1"/>
              <a:t>Engine</a:t>
            </a:r>
            <a:r>
              <a:rPr lang="es-ES" sz="1100" b="1" dirty="0"/>
              <a:t> X")</a:t>
            </a:r>
            <a:r>
              <a:rPr lang="es-ES" sz="1100" dirty="0"/>
              <a:t> es un servidor web de alto rendimiento que también funciona como </a:t>
            </a:r>
            <a:r>
              <a:rPr lang="es-ES" sz="1100" b="1" dirty="0"/>
              <a:t>servidor proxy inverso</a:t>
            </a:r>
            <a:r>
              <a:rPr lang="es-ES" sz="1100" dirty="0"/>
              <a:t>, </a:t>
            </a:r>
            <a:r>
              <a:rPr lang="es-ES" sz="1100" b="1" dirty="0"/>
              <a:t>balanceador de carga</a:t>
            </a:r>
            <a:r>
              <a:rPr lang="es-ES" sz="1100" dirty="0"/>
              <a:t>, </a:t>
            </a:r>
            <a:r>
              <a:rPr lang="es-ES" sz="1100" b="1" dirty="0"/>
              <a:t>servidor de correo electrónico (IMAP/POP3/SMTP)</a:t>
            </a:r>
            <a:r>
              <a:rPr lang="es-ES" sz="1100" dirty="0"/>
              <a:t> y </a:t>
            </a:r>
            <a:r>
              <a:rPr lang="es-ES" sz="1100" b="1" dirty="0"/>
              <a:t>servidor de API HTTP</a:t>
            </a:r>
            <a:r>
              <a:rPr lang="es-ES" sz="1100" dirty="0"/>
              <a:t>.</a:t>
            </a:r>
          </a:p>
          <a:p>
            <a:pPr algn="just"/>
            <a:r>
              <a:rPr lang="es-ES" sz="1100" dirty="0"/>
              <a:t>Fue desarrollado por </a:t>
            </a:r>
            <a:r>
              <a:rPr lang="es-ES" sz="1100" b="1" dirty="0"/>
              <a:t>Igor </a:t>
            </a:r>
            <a:r>
              <a:rPr lang="es-ES" sz="1100" b="1" dirty="0" err="1"/>
              <a:t>Sysoev</a:t>
            </a:r>
            <a:r>
              <a:rPr lang="es-ES" sz="1100" dirty="0"/>
              <a:t> en 2004 con el objetivo de manejar de manera eficiente un gran número de conexiones concurrentes, superando a los servidores web tradicionales como </a:t>
            </a:r>
            <a:r>
              <a:rPr lang="es-ES" sz="1100" b="1" dirty="0"/>
              <a:t>Apache</a:t>
            </a:r>
            <a:r>
              <a:rPr lang="es-ES" sz="1100" dirty="0"/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F9C88D-5AB7-7511-6ABE-D4301E384D2D}"/>
              </a:ext>
            </a:extLst>
          </p:cNvPr>
          <p:cNvSpPr txBox="1"/>
          <p:nvPr/>
        </p:nvSpPr>
        <p:spPr>
          <a:xfrm>
            <a:off x="2704743" y="3493242"/>
            <a:ext cx="18193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100" b="1" dirty="0" err="1"/>
              <a:t>Gunicorn</a:t>
            </a:r>
            <a:r>
              <a:rPr lang="es-PE" sz="1100" dirty="0"/>
              <a:t> (Green </a:t>
            </a:r>
            <a:r>
              <a:rPr lang="es-PE" sz="1100" dirty="0" err="1"/>
              <a:t>Unicorn</a:t>
            </a:r>
            <a:r>
              <a:rPr lang="es-PE" sz="1100" dirty="0"/>
              <a:t>) es un </a:t>
            </a:r>
            <a:r>
              <a:rPr lang="es-PE" sz="1100" b="1" dirty="0"/>
              <a:t>servidor de aplicaciones WSGI (Web Server Gateway Interface) </a:t>
            </a:r>
            <a:r>
              <a:rPr lang="es-PE" sz="1100" dirty="0"/>
              <a:t>para aplicaciones web en Python. Es ligero, rápido y compatible con la mayoría de </a:t>
            </a:r>
            <a:r>
              <a:rPr lang="es-PE" sz="1100" dirty="0" err="1"/>
              <a:t>frameworks</a:t>
            </a:r>
            <a:r>
              <a:rPr lang="es-PE" sz="1100" dirty="0"/>
              <a:t> web de Python como </a:t>
            </a:r>
            <a:r>
              <a:rPr lang="es-PE" sz="1100" b="1" dirty="0" err="1"/>
              <a:t>Flask</a:t>
            </a:r>
            <a:r>
              <a:rPr lang="es-PE" sz="1100" b="1" dirty="0"/>
              <a:t>, Django, </a:t>
            </a:r>
            <a:r>
              <a:rPr lang="es-PE" sz="1100" b="1" dirty="0" err="1"/>
              <a:t>FastAPI</a:t>
            </a:r>
            <a:r>
              <a:rPr lang="es-PE" sz="1100" b="1" dirty="0"/>
              <a:t> y </a:t>
            </a:r>
            <a:r>
              <a:rPr lang="es-PE" sz="1100" b="1" dirty="0" err="1"/>
              <a:t>Pyramid</a:t>
            </a:r>
            <a:r>
              <a:rPr lang="es-PE" sz="1100" b="1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002776-22A1-E847-F371-8466A623E74F}"/>
              </a:ext>
            </a:extLst>
          </p:cNvPr>
          <p:cNvSpPr txBox="1"/>
          <p:nvPr/>
        </p:nvSpPr>
        <p:spPr>
          <a:xfrm>
            <a:off x="4756953" y="3493242"/>
            <a:ext cx="181938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100" b="1" dirty="0" err="1"/>
              <a:t>Flask</a:t>
            </a:r>
            <a:r>
              <a:rPr lang="es-ES" sz="1100" dirty="0"/>
              <a:t> es un </a:t>
            </a:r>
            <a:r>
              <a:rPr lang="es-ES" sz="1100" b="1" dirty="0" err="1"/>
              <a:t>microframework</a:t>
            </a:r>
            <a:r>
              <a:rPr lang="es-ES" sz="1100" b="1" dirty="0"/>
              <a:t> web</a:t>
            </a:r>
            <a:r>
              <a:rPr lang="es-ES" sz="1100" dirty="0"/>
              <a:t> en Python diseñado para crear aplicaciones web de manera sencilla y flexible. Fue desarrollado por </a:t>
            </a:r>
            <a:r>
              <a:rPr lang="es-ES" sz="1100" b="1" dirty="0"/>
              <a:t>Armin </a:t>
            </a:r>
            <a:r>
              <a:rPr lang="es-ES" sz="1100" b="1" dirty="0" err="1"/>
              <a:t>Ronacher</a:t>
            </a:r>
            <a:r>
              <a:rPr lang="es-ES" sz="1100" dirty="0"/>
              <a:t> en 2010 como parte del proyecto </a:t>
            </a:r>
            <a:r>
              <a:rPr lang="es-ES" sz="1100" b="1" dirty="0"/>
              <a:t>Pallets</a:t>
            </a:r>
            <a:r>
              <a:rPr lang="es-ES" sz="1100" dirty="0"/>
              <a:t>.</a:t>
            </a:r>
            <a:endParaRPr lang="es-PE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22A2C1A-192E-3888-7542-59373FA568DC}"/>
              </a:ext>
            </a:extLst>
          </p:cNvPr>
          <p:cNvSpPr txBox="1"/>
          <p:nvPr/>
        </p:nvSpPr>
        <p:spPr>
          <a:xfrm>
            <a:off x="6699077" y="3493242"/>
            <a:ext cx="193760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100" b="1" dirty="0" err="1"/>
              <a:t>PyCharm</a:t>
            </a:r>
            <a:r>
              <a:rPr lang="es-ES" sz="1100" dirty="0"/>
              <a:t> es un </a:t>
            </a:r>
            <a:r>
              <a:rPr lang="es-ES" sz="1100" b="1" dirty="0"/>
              <a:t>IDE (Entorno de Desarrollo Integrado)</a:t>
            </a:r>
            <a:r>
              <a:rPr lang="es-ES" sz="1100" dirty="0"/>
              <a:t> avanzado para el lenguaje de programación </a:t>
            </a:r>
            <a:r>
              <a:rPr lang="es-ES" sz="1100" b="1" dirty="0"/>
              <a:t>Python</a:t>
            </a:r>
            <a:r>
              <a:rPr lang="es-ES" sz="1100" dirty="0"/>
              <a:t>, desarrollado por </a:t>
            </a:r>
            <a:r>
              <a:rPr lang="es-ES" sz="1100" b="1" dirty="0" err="1"/>
              <a:t>JetBrains</a:t>
            </a:r>
            <a:r>
              <a:rPr lang="es-ES" sz="1100" dirty="0"/>
              <a:t>. Es ampliamente utilizado por desarrolladores para crear aplicaciones web, ciencia de datos, inteligencia artificial y automatización.</a:t>
            </a:r>
            <a:endParaRPr lang="es-PE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441164-0E34-E190-7646-C09555B5CF79}"/>
              </a:ext>
            </a:extLst>
          </p:cNvPr>
          <p:cNvSpPr txBox="1"/>
          <p:nvPr/>
        </p:nvSpPr>
        <p:spPr>
          <a:xfrm>
            <a:off x="8759424" y="3493242"/>
            <a:ext cx="17095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1" dirty="0"/>
              <a:t>PostgreSQL</a:t>
            </a:r>
            <a:r>
              <a:rPr lang="es-ES" sz="1100" dirty="0"/>
              <a:t> es un </a:t>
            </a:r>
            <a:r>
              <a:rPr lang="es-ES" sz="1100" b="1" dirty="0"/>
              <a:t>sistema de gestión de bases de datos relacional (RDBMS)</a:t>
            </a:r>
            <a:r>
              <a:rPr lang="es-ES" sz="1100" dirty="0"/>
              <a:t> de código abierto y gratuito, conocido por su </a:t>
            </a:r>
            <a:r>
              <a:rPr lang="es-ES" sz="1100" b="1" dirty="0"/>
              <a:t>potencia, flexibilidad y confiabilidad</a:t>
            </a:r>
            <a:r>
              <a:rPr lang="es-ES" sz="1100" dirty="0"/>
              <a:t>. Ha sido desarrollado y mantenido activamente por más de 30 años, convirtiéndose en una de las bases de datos más populares del mundo.</a:t>
            </a:r>
            <a:endParaRPr lang="es-PE" sz="11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72B335F-0D37-F286-4C3C-AF340917A0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900" y="2354496"/>
            <a:ext cx="1192761" cy="78088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4073FF3-5BC1-DE37-72B5-15FC8BF24FF0}"/>
              </a:ext>
            </a:extLst>
          </p:cNvPr>
          <p:cNvSpPr txBox="1"/>
          <p:nvPr/>
        </p:nvSpPr>
        <p:spPr>
          <a:xfrm>
            <a:off x="10403586" y="3493242"/>
            <a:ext cx="17095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Aft>
                <a:spcPts val="1500"/>
              </a:spcAft>
              <a:buNone/>
            </a:pPr>
            <a:r>
              <a:rPr lang="es-ES" sz="1100" b="0" i="0" dirty="0">
                <a:solidFill>
                  <a:srgbClr val="001D35"/>
                </a:solidFill>
                <a:effectLst/>
                <a:latin typeface="Google Sans"/>
              </a:rPr>
              <a:t>Docker es una plataforma de código abierto que facilita la creación, implementación, ejecución y gestión de contenedores. Los contenedores son paquetes estandarizados que incluyen la aplicación, sus dependencias y el sistema operativo necesario para ejecutarla. </a:t>
            </a:r>
            <a:endParaRPr lang="es-ES" sz="1100" b="0" i="0" dirty="0">
              <a:solidFill>
                <a:srgbClr val="0B57D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428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5E08A6-83BD-7506-9AB3-2C111D57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0" y="1389992"/>
            <a:ext cx="5611201" cy="32083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EEFF40-5114-3FFC-AE40-AB618A79F663}"/>
              </a:ext>
            </a:extLst>
          </p:cNvPr>
          <p:cNvSpPr txBox="1"/>
          <p:nvPr/>
        </p:nvSpPr>
        <p:spPr>
          <a:xfrm>
            <a:off x="677008" y="580292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Contenedor Docker (</a:t>
            </a:r>
            <a:r>
              <a:rPr lang="es-PE" dirty="0" err="1"/>
              <a:t>Sistema_distribuido</a:t>
            </a:r>
            <a:r>
              <a:rPr lang="es-PE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51580F-245F-5DA4-4DDB-54E13BFF333B}"/>
              </a:ext>
            </a:extLst>
          </p:cNvPr>
          <p:cNvSpPr txBox="1"/>
          <p:nvPr/>
        </p:nvSpPr>
        <p:spPr>
          <a:xfrm>
            <a:off x="7095392" y="1670538"/>
            <a:ext cx="3289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Nginx</a:t>
            </a:r>
            <a:r>
              <a:rPr lang="es-PE" dirty="0"/>
              <a:t>: Servidor de proxy inverso.</a:t>
            </a:r>
          </a:p>
          <a:p>
            <a:r>
              <a:rPr lang="es-PE" dirty="0" err="1"/>
              <a:t>Postgres</a:t>
            </a:r>
            <a:r>
              <a:rPr lang="es-PE" dirty="0"/>
              <a:t>: Registra las métricas.</a:t>
            </a:r>
          </a:p>
          <a:p>
            <a:r>
              <a:rPr lang="es-PE" dirty="0"/>
              <a:t>Nodo 1, 2, 3: Para subir archivo.</a:t>
            </a:r>
          </a:p>
          <a:p>
            <a:r>
              <a:rPr lang="es-PE" dirty="0" err="1"/>
              <a:t>Flask</a:t>
            </a:r>
            <a:r>
              <a:rPr lang="es-PE" dirty="0"/>
              <a:t>: Servidor web </a:t>
            </a:r>
          </a:p>
        </p:txBody>
      </p:sp>
    </p:spTree>
    <p:extLst>
      <p:ext uri="{BB962C8B-B14F-4D97-AF65-F5344CB8AC3E}">
        <p14:creationId xmlns:p14="http://schemas.microsoft.com/office/powerpoint/2010/main" val="153627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2A15E7-0490-5FF3-93AC-E3106370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2" y="499266"/>
            <a:ext cx="4023343" cy="2078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5ADBDC-41B8-1B22-D397-2F7F016C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1" y="3215732"/>
            <a:ext cx="3034172" cy="31430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DBC1D8-F899-17DF-4458-AAF8EC96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771" y="3215732"/>
            <a:ext cx="7027362" cy="16842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A202F05-C1AA-5BA9-7FCC-4FDB9A7C121A}"/>
              </a:ext>
            </a:extLst>
          </p:cNvPr>
          <p:cNvSpPr txBox="1"/>
          <p:nvPr/>
        </p:nvSpPr>
        <p:spPr>
          <a:xfrm>
            <a:off x="4372485" y="5034812"/>
            <a:ext cx="7301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 </a:t>
            </a:r>
          </a:p>
          <a:p>
            <a:r>
              <a:rPr lang="es-PE" dirty="0"/>
              <a:t>{“</a:t>
            </a:r>
            <a:r>
              <a:rPr lang="es-PE" dirty="0" err="1"/>
              <a:t>mensaje”:“Archivo</a:t>
            </a:r>
            <a:r>
              <a:rPr lang="es-PE" dirty="0"/>
              <a:t> </a:t>
            </a:r>
            <a:r>
              <a:rPr lang="es-PE" dirty="0" err="1"/>
              <a:t>xxxxxxxxx</a:t>
            </a:r>
            <a:r>
              <a:rPr lang="es-PE" dirty="0"/>
              <a:t> subido exitosamente a </a:t>
            </a:r>
            <a:r>
              <a:rPr lang="es-PE" dirty="0" err="1"/>
              <a:t>uploads</a:t>
            </a:r>
            <a:r>
              <a:rPr lang="es-PE" dirty="0"/>
              <a:t>/</a:t>
            </a:r>
            <a:r>
              <a:rPr lang="es-PE" dirty="0" err="1"/>
              <a:t>xxxxxxxxx</a:t>
            </a:r>
            <a:r>
              <a:rPr lang="es-PE" dirty="0"/>
              <a:t>”, </a:t>
            </a:r>
          </a:p>
          <a:p>
            <a:r>
              <a:rPr lang="es-PE" dirty="0"/>
              <a:t>“</a:t>
            </a:r>
            <a:r>
              <a:rPr lang="es-PE" dirty="0" err="1"/>
              <a:t>uso_cpu</a:t>
            </a:r>
            <a:r>
              <a:rPr lang="es-PE" dirty="0"/>
              <a:t>”: “5.7%”, “</a:t>
            </a:r>
            <a:r>
              <a:rPr lang="es-PE" dirty="0" err="1"/>
              <a:t>uso_disco</a:t>
            </a:r>
            <a:r>
              <a:rPr lang="es-PE" dirty="0"/>
              <a:t>”: “2.5%”, “</a:t>
            </a:r>
            <a:r>
              <a:rPr lang="es-PE" dirty="0" err="1"/>
              <a:t>uso_memoria</a:t>
            </a:r>
            <a:r>
              <a:rPr lang="es-PE" dirty="0"/>
              <a:t>”: “10.5%”}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AFFB59-CBF0-2031-BE69-C25058052014}"/>
              </a:ext>
            </a:extLst>
          </p:cNvPr>
          <p:cNvSpPr txBox="1"/>
          <p:nvPr/>
        </p:nvSpPr>
        <p:spPr>
          <a:xfrm>
            <a:off x="4682540" y="438193"/>
            <a:ext cx="6336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 </a:t>
            </a:r>
          </a:p>
          <a:p>
            <a:r>
              <a:rPr lang="es-PE" dirty="0"/>
              <a:t>Se nos habilitara un servidor web para subir archivo al servidor</a:t>
            </a:r>
          </a:p>
          <a:p>
            <a:r>
              <a:rPr lang="es-PE" dirty="0"/>
              <a:t> en cualquier formato.</a:t>
            </a:r>
          </a:p>
          <a:p>
            <a:endParaRPr lang="es-PE" dirty="0"/>
          </a:p>
          <a:p>
            <a:r>
              <a:rPr lang="es-PE" dirty="0"/>
              <a:t>En </a:t>
            </a:r>
            <a:r>
              <a:rPr lang="es-PE" dirty="0" err="1"/>
              <a:t>pycharm</a:t>
            </a:r>
            <a:r>
              <a:rPr lang="es-PE" dirty="0"/>
              <a:t> podemos visualizar en la carpeta </a:t>
            </a:r>
            <a:r>
              <a:rPr lang="es-PE" dirty="0" err="1"/>
              <a:t>uploads</a:t>
            </a:r>
            <a:r>
              <a:rPr lang="es-PE" dirty="0"/>
              <a:t> los archivos.</a:t>
            </a:r>
          </a:p>
        </p:txBody>
      </p:sp>
    </p:spTree>
    <p:extLst>
      <p:ext uri="{BB962C8B-B14F-4D97-AF65-F5344CB8AC3E}">
        <p14:creationId xmlns:p14="http://schemas.microsoft.com/office/powerpoint/2010/main" val="2436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F332CF-0B03-166F-1282-9EAC7813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3" y="838396"/>
            <a:ext cx="4683472" cy="15706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DA51D5-3E28-08CD-1828-50CD8B47D4BB}"/>
              </a:ext>
            </a:extLst>
          </p:cNvPr>
          <p:cNvSpPr txBox="1"/>
          <p:nvPr/>
        </p:nvSpPr>
        <p:spPr>
          <a:xfrm>
            <a:off x="725212" y="2665148"/>
            <a:ext cx="4959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 el comando </a:t>
            </a:r>
            <a:r>
              <a:rPr lang="es-PE" dirty="0" err="1"/>
              <a:t>docker</a:t>
            </a:r>
            <a:r>
              <a:rPr lang="es-PE" dirty="0"/>
              <a:t> </a:t>
            </a:r>
            <a:r>
              <a:rPr lang="es-PE" dirty="0" err="1"/>
              <a:t>ps</a:t>
            </a:r>
            <a:r>
              <a:rPr lang="es-PE" dirty="0"/>
              <a:t> podemos visualizar los</a:t>
            </a:r>
          </a:p>
          <a:p>
            <a:r>
              <a:rPr lang="es-PE" dirty="0"/>
              <a:t>Contenedores, imagen, comando, creación, estado y</a:t>
            </a:r>
          </a:p>
          <a:p>
            <a:r>
              <a:rPr lang="es-PE" dirty="0"/>
              <a:t>puertos.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68065A-90DC-9B95-96EE-63559EF0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0" y="4171341"/>
            <a:ext cx="4754848" cy="9019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388ADA-6A4D-0B32-93EB-46006210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0" y="5584277"/>
            <a:ext cx="4061549" cy="8706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D30C1DB-5EAC-2F80-352C-D0C7CDD4458D}"/>
              </a:ext>
            </a:extLst>
          </p:cNvPr>
          <p:cNvSpPr txBox="1"/>
          <p:nvPr/>
        </p:nvSpPr>
        <p:spPr>
          <a:xfrm>
            <a:off x="627044" y="5214945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Listar todos los volúmenes: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344EBA-39B2-8EE4-3E3D-47AEB038C8C8}"/>
              </a:ext>
            </a:extLst>
          </p:cNvPr>
          <p:cNvSpPr txBox="1"/>
          <p:nvPr/>
        </p:nvSpPr>
        <p:spPr>
          <a:xfrm>
            <a:off x="725212" y="3731187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Listar todas las redes de </a:t>
            </a:r>
            <a:r>
              <a:rPr lang="es-PE" dirty="0" err="1"/>
              <a:t>docker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A5D55D-BFC1-F170-DDBA-04D8B37DDFAF}"/>
              </a:ext>
            </a:extLst>
          </p:cNvPr>
          <p:cNvSpPr txBox="1"/>
          <p:nvPr/>
        </p:nvSpPr>
        <p:spPr>
          <a:xfrm>
            <a:off x="6012320" y="700414"/>
            <a:ext cx="59121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Uso de Docker </a:t>
            </a:r>
            <a:r>
              <a:rPr lang="es-PE" dirty="0" err="1"/>
              <a:t>composer</a:t>
            </a:r>
            <a:r>
              <a:rPr lang="es-PE" dirty="0"/>
              <a:t>: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Iniciar Servicios Definidos en </a:t>
            </a:r>
            <a:r>
              <a:rPr lang="es-ES" dirty="0" err="1"/>
              <a:t>docker-compose.yml</a:t>
            </a:r>
            <a:r>
              <a:rPr lang="es-ES" dirty="0"/>
              <a:t>:</a:t>
            </a:r>
          </a:p>
          <a:p>
            <a:r>
              <a:rPr lang="es-PE" dirty="0"/>
              <a:t>	</a:t>
            </a:r>
            <a:r>
              <a:rPr lang="es-PE" i="1" dirty="0" err="1"/>
              <a:t>docker-compose</a:t>
            </a:r>
            <a:r>
              <a:rPr lang="es-PE" i="1" dirty="0"/>
              <a:t> up –d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Reconstruir los Servicios (Sin Cache):</a:t>
            </a:r>
          </a:p>
          <a:p>
            <a:r>
              <a:rPr lang="es-PE" dirty="0"/>
              <a:t>	</a:t>
            </a:r>
            <a:r>
              <a:rPr lang="es-PE" i="1" dirty="0" err="1"/>
              <a:t>docker-compose</a:t>
            </a:r>
            <a:r>
              <a:rPr lang="es-PE" i="1" dirty="0"/>
              <a:t> up --</a:t>
            </a:r>
            <a:r>
              <a:rPr lang="es-PE" i="1" dirty="0" err="1"/>
              <a:t>build</a:t>
            </a:r>
            <a:r>
              <a:rPr lang="es-PE" i="1" dirty="0"/>
              <a:t> --no-cache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Detener y eliminar todos los servicios</a:t>
            </a:r>
          </a:p>
          <a:p>
            <a:r>
              <a:rPr lang="es-PE" dirty="0"/>
              <a:t>	</a:t>
            </a:r>
            <a:r>
              <a:rPr lang="es-PE" i="1" dirty="0" err="1"/>
              <a:t>docker-compose</a:t>
            </a:r>
            <a:r>
              <a:rPr lang="es-PE" i="1" dirty="0"/>
              <a:t> </a:t>
            </a:r>
            <a:r>
              <a:rPr lang="es-PE" i="1" dirty="0" err="1"/>
              <a:t>down</a:t>
            </a:r>
            <a:endParaRPr lang="es-P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Verificar el Estado de los Servicios:</a:t>
            </a:r>
            <a:endParaRPr lang="es-PE" dirty="0"/>
          </a:p>
          <a:p>
            <a:r>
              <a:rPr lang="es-PE" i="1" dirty="0"/>
              <a:t>	</a:t>
            </a:r>
            <a:r>
              <a:rPr lang="es-PE" i="1" dirty="0" err="1"/>
              <a:t>docker-compose</a:t>
            </a:r>
            <a:r>
              <a:rPr lang="es-PE" i="1" dirty="0"/>
              <a:t> </a:t>
            </a:r>
            <a:r>
              <a:rPr lang="es-PE" i="1" dirty="0" err="1"/>
              <a:t>ps</a:t>
            </a:r>
            <a:endParaRPr lang="es-P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Ver los logs en tiempo real de todos los servicios</a:t>
            </a:r>
          </a:p>
          <a:p>
            <a:r>
              <a:rPr lang="es-PE" dirty="0"/>
              <a:t>	</a:t>
            </a:r>
            <a:r>
              <a:rPr lang="es-PE" i="1" dirty="0" err="1"/>
              <a:t>docker-compose</a:t>
            </a:r>
            <a:r>
              <a:rPr lang="es-PE" i="1" dirty="0"/>
              <a:t> logs –f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Acceder a la consola de un contenedor de Docker </a:t>
            </a:r>
            <a:r>
              <a:rPr lang="es-PE" dirty="0" err="1"/>
              <a:t>compose</a:t>
            </a:r>
            <a:endParaRPr lang="es-PE" dirty="0"/>
          </a:p>
          <a:p>
            <a:r>
              <a:rPr lang="es-PE" dirty="0"/>
              <a:t>	</a:t>
            </a:r>
            <a:r>
              <a:rPr lang="es-PE" i="1" dirty="0" err="1"/>
              <a:t>docker-compose</a:t>
            </a:r>
            <a:r>
              <a:rPr lang="es-PE" i="1" dirty="0"/>
              <a:t> </a:t>
            </a:r>
            <a:r>
              <a:rPr lang="es-PE" i="1" dirty="0" err="1"/>
              <a:t>exec</a:t>
            </a:r>
            <a:r>
              <a:rPr lang="es-PE" i="1" dirty="0"/>
              <a:t> </a:t>
            </a:r>
            <a:r>
              <a:rPr lang="es-PE" i="1" dirty="0" err="1"/>
              <a:t>nombre_servicio</a:t>
            </a:r>
            <a:r>
              <a:rPr lang="es-PE" i="1" dirty="0"/>
              <a:t> /</a:t>
            </a:r>
            <a:r>
              <a:rPr lang="es-PE" i="1" dirty="0" err="1"/>
              <a:t>bin</a:t>
            </a:r>
            <a:r>
              <a:rPr lang="es-PE" i="1" dirty="0"/>
              <a:t>/</a:t>
            </a:r>
            <a:r>
              <a:rPr lang="es-PE" i="1" dirty="0" err="1"/>
              <a:t>bash</a:t>
            </a:r>
            <a:endParaRPr lang="es-PE" i="1" dirty="0"/>
          </a:p>
          <a:p>
            <a:r>
              <a:rPr lang="es-PE" dirty="0"/>
              <a:t>Limpieza del sistema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Elimina Todos los contenedores  Detenidos, Imágenes no </a:t>
            </a:r>
          </a:p>
          <a:p>
            <a:r>
              <a:rPr lang="es-PE" dirty="0"/>
              <a:t>Utilizadas y volúmenes no utilizados</a:t>
            </a:r>
          </a:p>
          <a:p>
            <a:r>
              <a:rPr lang="es-PE" i="1" dirty="0"/>
              <a:t>	</a:t>
            </a:r>
            <a:r>
              <a:rPr lang="es-PE" i="1" dirty="0" err="1"/>
              <a:t>docker</a:t>
            </a:r>
            <a:r>
              <a:rPr lang="es-PE" i="1" dirty="0"/>
              <a:t> </a:t>
            </a:r>
            <a:r>
              <a:rPr lang="es-PE" i="1" dirty="0" err="1"/>
              <a:t>system</a:t>
            </a:r>
            <a:r>
              <a:rPr lang="es-PE" i="1" dirty="0"/>
              <a:t> </a:t>
            </a:r>
            <a:r>
              <a:rPr lang="es-PE" i="1" dirty="0" err="1"/>
              <a:t>prune</a:t>
            </a:r>
            <a:r>
              <a:rPr lang="es-PE" i="1" dirty="0"/>
              <a:t> -a -f –</a:t>
            </a:r>
            <a:r>
              <a:rPr lang="es-PE" i="1" dirty="0" err="1"/>
              <a:t>volumes</a:t>
            </a:r>
            <a:endParaRPr lang="es-PE" i="1" dirty="0"/>
          </a:p>
          <a:p>
            <a:r>
              <a:rPr lang="es-PE" dirty="0"/>
              <a:t>Liberar espacio en el disco</a:t>
            </a:r>
          </a:p>
          <a:p>
            <a:r>
              <a:rPr lang="es-PE" dirty="0"/>
              <a:t>	</a:t>
            </a:r>
            <a:r>
              <a:rPr lang="es-PE" i="1" dirty="0" err="1"/>
              <a:t>docker</a:t>
            </a:r>
            <a:r>
              <a:rPr lang="es-PE" i="1" dirty="0"/>
              <a:t> </a:t>
            </a:r>
            <a:r>
              <a:rPr lang="es-PE" i="1" dirty="0" err="1"/>
              <a:t>system</a:t>
            </a:r>
            <a:r>
              <a:rPr lang="es-PE" i="1" dirty="0"/>
              <a:t> </a:t>
            </a:r>
            <a:r>
              <a:rPr lang="es-PE" i="1" dirty="0" err="1"/>
              <a:t>df</a:t>
            </a:r>
            <a:r>
              <a:rPr lang="es-PE" i="1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2880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1777B4-35F4-D646-B80E-CCAB90D1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808802"/>
            <a:ext cx="5100840" cy="10089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B21B8A-A32B-07AA-3995-AA7712C2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14" y="2241329"/>
            <a:ext cx="5044966" cy="10089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2920E-ABD4-28AD-8AD0-E7DC5A06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4" y="3807375"/>
            <a:ext cx="6096004" cy="7736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49D74D-B6CF-1123-BBA6-9BFFB49C1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9" y="4942344"/>
            <a:ext cx="6995746" cy="1106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86448C-7294-DF40-5292-B01040650413}"/>
              </a:ext>
            </a:extLst>
          </p:cNvPr>
          <p:cNvSpPr txBox="1"/>
          <p:nvPr/>
        </p:nvSpPr>
        <p:spPr>
          <a:xfrm>
            <a:off x="8018585" y="5055577"/>
            <a:ext cx="3853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Des el localhost:5050 podemos acceder</a:t>
            </a:r>
          </a:p>
          <a:p>
            <a:r>
              <a:rPr lang="es-PE" dirty="0"/>
              <a:t>a </a:t>
            </a:r>
            <a:r>
              <a:rPr lang="es-PE" dirty="0" err="1"/>
              <a:t>pgadmin</a:t>
            </a:r>
            <a:r>
              <a:rPr lang="es-PE" dirty="0"/>
              <a:t> para visualizar los datos</a:t>
            </a:r>
          </a:p>
          <a:p>
            <a:r>
              <a:rPr lang="es-PE" dirty="0"/>
              <a:t>Ingresados a la tabla </a:t>
            </a:r>
            <a:r>
              <a:rPr lang="es-PE" dirty="0" err="1"/>
              <a:t>registro_subida</a:t>
            </a:r>
            <a:r>
              <a:rPr lang="es-PE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CF38E4-AE51-765D-DACC-260808E1AFB2}"/>
              </a:ext>
            </a:extLst>
          </p:cNvPr>
          <p:cNvSpPr txBox="1"/>
          <p:nvPr/>
        </p:nvSpPr>
        <p:spPr>
          <a:xfrm>
            <a:off x="8018585" y="3732536"/>
            <a:ext cx="4114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Podemos visualizar el nodos 1, 2, 3. El uso </a:t>
            </a:r>
          </a:p>
          <a:p>
            <a:r>
              <a:rPr lang="es-PE" dirty="0"/>
              <a:t>De la CPU en % memoria, la red, etc.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66E410-C973-2FB7-3454-4E7FD49328FA}"/>
              </a:ext>
            </a:extLst>
          </p:cNvPr>
          <p:cNvSpPr txBox="1"/>
          <p:nvPr/>
        </p:nvSpPr>
        <p:spPr>
          <a:xfrm>
            <a:off x="7834496" y="2316974"/>
            <a:ext cx="409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Desde </a:t>
            </a:r>
            <a:r>
              <a:rPr lang="es-PE" dirty="0" err="1"/>
              <a:t>cmd</a:t>
            </a:r>
            <a:r>
              <a:rPr lang="es-PE" dirty="0"/>
              <a:t> se puede visualizar los registro</a:t>
            </a:r>
          </a:p>
          <a:p>
            <a:r>
              <a:rPr lang="es-PE" dirty="0"/>
              <a:t>De la tabla </a:t>
            </a:r>
            <a:r>
              <a:rPr lang="es-PE" dirty="0" err="1"/>
              <a:t>registro_subida</a:t>
            </a:r>
            <a:r>
              <a:rPr lang="es-PE" dirty="0"/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B36108-92C0-5909-87A1-EEFF9D64B446}"/>
              </a:ext>
            </a:extLst>
          </p:cNvPr>
          <p:cNvSpPr txBox="1"/>
          <p:nvPr/>
        </p:nvSpPr>
        <p:spPr>
          <a:xfrm>
            <a:off x="7834496" y="985244"/>
            <a:ext cx="391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\t visualizamos los </a:t>
            </a:r>
            <a:r>
              <a:rPr lang="es-PE" dirty="0" err="1"/>
              <a:t>volumenes</a:t>
            </a:r>
            <a:r>
              <a:rPr lang="es-PE" dirty="0"/>
              <a:t>, entre ellos</a:t>
            </a:r>
          </a:p>
          <a:p>
            <a:r>
              <a:rPr lang="es-PE" dirty="0" err="1"/>
              <a:t>Sistema_distribuido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3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83A7D7-761F-72EA-D410-3B65D4D6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4" y="870439"/>
            <a:ext cx="6081191" cy="36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992DB97-7C22-5A71-B1E0-B5D9B989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0" y="1114804"/>
            <a:ext cx="4636035" cy="49976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3CA79A-A000-E9D8-87D2-C16E9DFD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21" y="2574327"/>
            <a:ext cx="4924910" cy="14302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26DD745-9C34-0B29-2BC9-BAB9B76850A9}"/>
              </a:ext>
            </a:extLst>
          </p:cNvPr>
          <p:cNvSpPr txBox="1"/>
          <p:nvPr/>
        </p:nvSpPr>
        <p:spPr>
          <a:xfrm>
            <a:off x="6497515" y="1195754"/>
            <a:ext cx="53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Monitor.py solo acepta este tipos de archivos. Si subimos</a:t>
            </a:r>
          </a:p>
          <a:p>
            <a:r>
              <a:rPr lang="es-PE" dirty="0"/>
              <a:t>Otro tipo de formato lo rechaza con un mensaje </a:t>
            </a:r>
          </a:p>
          <a:p>
            <a:r>
              <a:rPr lang="es-PE" dirty="0"/>
              <a:t>BAD REQUEST 404.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260A6D6-795E-FD75-9848-AF2E59D611BD}"/>
              </a:ext>
            </a:extLst>
          </p:cNvPr>
          <p:cNvSpPr/>
          <p:nvPr/>
        </p:nvSpPr>
        <p:spPr>
          <a:xfrm rot="10800000">
            <a:off x="5871187" y="4932485"/>
            <a:ext cx="449625" cy="49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15EBC9-903D-781A-C851-8CE2FD387600}"/>
              </a:ext>
            </a:extLst>
          </p:cNvPr>
          <p:cNvSpPr txBox="1"/>
          <p:nvPr/>
        </p:nvSpPr>
        <p:spPr>
          <a:xfrm>
            <a:off x="6893169" y="5178669"/>
            <a:ext cx="512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En la sección de </a:t>
            </a:r>
            <a:r>
              <a:rPr lang="es-PE" dirty="0" err="1"/>
              <a:t>dashboard</a:t>
            </a:r>
            <a:r>
              <a:rPr lang="es-PE" dirty="0"/>
              <a:t> podemos el estado de los</a:t>
            </a:r>
          </a:p>
          <a:p>
            <a:r>
              <a:rPr lang="es-PE" dirty="0"/>
              <a:t>nodos 1,2.</a:t>
            </a:r>
          </a:p>
        </p:txBody>
      </p:sp>
    </p:spTree>
    <p:extLst>
      <p:ext uri="{BB962C8B-B14F-4D97-AF65-F5344CB8AC3E}">
        <p14:creationId xmlns:p14="http://schemas.microsoft.com/office/powerpoint/2010/main" val="40993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4EBDF4F-1552-F314-0496-565290AA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3" y="630620"/>
            <a:ext cx="4950103" cy="5754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7B03FF-0DED-E2A6-166D-C59249CD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91" y="630620"/>
            <a:ext cx="5341804" cy="31793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9BA5AC-5363-3BA9-3A76-2001C561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191" y="4012826"/>
            <a:ext cx="5341804" cy="25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704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9019</TotalTime>
  <Words>655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Google Sans</vt:lpstr>
      <vt:lpstr>Tw Cen MT</vt:lpstr>
      <vt:lpstr>Gota</vt:lpstr>
      <vt:lpstr>AUTOADMINISTRACION DE SISTEMAS DISTRIBUIDOS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VASQUEZ LUDEÑA</dc:creator>
  <cp:lastModifiedBy>ALUMNO - WENDY MILAGROS VASQUEZ LUDEÑA</cp:lastModifiedBy>
  <cp:revision>2</cp:revision>
  <dcterms:created xsi:type="dcterms:W3CDTF">2025-05-13T22:34:58Z</dcterms:created>
  <dcterms:modified xsi:type="dcterms:W3CDTF">2025-05-21T16:12:39Z</dcterms:modified>
</cp:coreProperties>
</file>