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53"/>
  </p:notesMasterIdLst>
  <p:sldIdLst>
    <p:sldId id="475" r:id="rId5"/>
    <p:sldId id="476" r:id="rId6"/>
    <p:sldId id="477" r:id="rId7"/>
    <p:sldId id="330" r:id="rId8"/>
    <p:sldId id="498" r:id="rId9"/>
    <p:sldId id="478" r:id="rId10"/>
    <p:sldId id="506" r:id="rId11"/>
    <p:sldId id="505" r:id="rId12"/>
    <p:sldId id="507" r:id="rId13"/>
    <p:sldId id="508" r:id="rId14"/>
    <p:sldId id="329" r:id="rId15"/>
    <p:sldId id="510" r:id="rId16"/>
    <p:sldId id="511" r:id="rId17"/>
    <p:sldId id="512" r:id="rId18"/>
    <p:sldId id="513" r:id="rId19"/>
    <p:sldId id="509" r:id="rId20"/>
    <p:sldId id="515" r:id="rId21"/>
    <p:sldId id="516" r:id="rId22"/>
    <p:sldId id="514" r:id="rId23"/>
    <p:sldId id="499" r:id="rId24"/>
    <p:sldId id="500" r:id="rId25"/>
    <p:sldId id="501" r:id="rId26"/>
    <p:sldId id="331" r:id="rId27"/>
    <p:sldId id="502" r:id="rId28"/>
    <p:sldId id="503" r:id="rId29"/>
    <p:sldId id="504" r:id="rId30"/>
    <p:sldId id="517"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33" r:id="rId47"/>
    <p:sldId id="534" r:id="rId48"/>
    <p:sldId id="535" r:id="rId49"/>
    <p:sldId id="536" r:id="rId50"/>
    <p:sldId id="537" r:id="rId51"/>
    <p:sldId id="538" r:id="rId52"/>
  </p:sldIdLst>
  <p:sldSz cx="9144000" cy="5143500" type="screen16x9"/>
  <p:notesSz cx="6858000" cy="9144000"/>
  <p:embeddedFontLst>
    <p:embeddedFont>
      <p:font typeface="Lato" panose="020F0502020204030203" pitchFamily="34" charset="0"/>
      <p:regular r:id="rId54"/>
      <p:bold r:id="rId55"/>
      <p:italic r:id="rId56"/>
      <p:boldItalic r:id="rId57"/>
    </p:embeddedFont>
    <p:embeddedFont>
      <p:font typeface="Raleway"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1.xml"/><Relationship Id="rId61" Type="http://schemas.openxmlformats.org/officeDocument/2006/relationships/font" Target="fonts/font8.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2" name="Imagen 1">
            <a:extLst>
              <a:ext uri="{FF2B5EF4-FFF2-40B4-BE49-F238E27FC236}">
                <a16:creationId xmlns:a16="http://schemas.microsoft.com/office/drawing/2014/main" id="{63AD8F1D-9E1F-5134-D6CA-FCA237423F07}"/>
              </a:ext>
            </a:extLst>
          </p:cNvPr>
          <p:cNvPicPr>
            <a:picLocks noChangeAspect="1"/>
          </p:cNvPicPr>
          <p:nvPr userDrawn="1"/>
        </p:nvPicPr>
        <p:blipFill>
          <a:blip r:embed="rId2"/>
          <a:stretch>
            <a:fillRect/>
          </a:stretch>
        </p:blipFill>
        <p:spPr>
          <a:xfrm>
            <a:off x="7380312" y="3363838"/>
            <a:ext cx="1584176" cy="133200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pic>
        <p:nvPicPr>
          <p:cNvPr id="2" name="Imagen 1">
            <a:extLst>
              <a:ext uri="{FF2B5EF4-FFF2-40B4-BE49-F238E27FC236}">
                <a16:creationId xmlns:a16="http://schemas.microsoft.com/office/drawing/2014/main" id="{1DFD0B99-0815-B63A-B6F9-7F91242F46B0}"/>
              </a:ext>
            </a:extLst>
          </p:cNvPr>
          <p:cNvPicPr>
            <a:picLocks noChangeAspect="1"/>
          </p:cNvPicPr>
          <p:nvPr userDrawn="1"/>
        </p:nvPicPr>
        <p:blipFill>
          <a:blip r:embed="rId2"/>
          <a:stretch>
            <a:fillRect/>
          </a:stretch>
        </p:blipFill>
        <p:spPr>
          <a:xfrm>
            <a:off x="7380312" y="3363838"/>
            <a:ext cx="1584176" cy="133200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GIT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BC0FE-16F6-BECA-9E68-45BDC8582BED}"/>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AB6E3B61-F312-14D7-2430-9E02D6B7148C}"/>
              </a:ext>
            </a:extLst>
          </p:cNvPr>
          <p:cNvSpPr>
            <a:spLocks noGrp="1"/>
          </p:cNvSpPr>
          <p:nvPr>
            <p:ph type="body" idx="1"/>
          </p:nvPr>
        </p:nvSpPr>
        <p:spPr>
          <a:xfrm>
            <a:off x="-22557" y="411510"/>
            <a:ext cx="3384376" cy="3017520"/>
          </a:xfrm>
        </p:spPr>
        <p:txBody>
          <a:bodyPr/>
          <a:lstStyle/>
          <a:p>
            <a:r>
              <a:rPr lang="es-ES" sz="2000" b="1" dirty="0">
                <a:solidFill>
                  <a:schemeClr val="bg2">
                    <a:lumMod val="50000"/>
                  </a:schemeClr>
                </a:solidFill>
                <a:latin typeface="Calibri" panose="020F0502020204030204" pitchFamily="34" charset="0"/>
                <a:cs typeface="Calibri" panose="020F0502020204030204" pitchFamily="34" charset="0"/>
                <a:sym typeface="Arial"/>
              </a:rPr>
              <a:t>Distribuidos</a:t>
            </a:r>
          </a:p>
          <a:p>
            <a:r>
              <a:rPr lang="es-ES" sz="2000" dirty="0">
                <a:solidFill>
                  <a:schemeClr val="bg2">
                    <a:lumMod val="50000"/>
                  </a:schemeClr>
                </a:solidFill>
                <a:latin typeface="Calibri" panose="020F0502020204030204" pitchFamily="34" charset="0"/>
                <a:cs typeface="Calibri" panose="020F0502020204030204" pitchFamily="34" charset="0"/>
                <a:sym typeface="Arial"/>
              </a:rPr>
              <a:t>Cada usuario tiene su propio repositorio. Los distintos repositorios pueden intercambiar y mezclar revisiones entre ellos. Es frecuente el uso de un repositorio, que está normalmente disponible, que sirve de punto de sincronización de los distintos repositorios locales.</a:t>
            </a:r>
          </a:p>
        </p:txBody>
      </p:sp>
      <p:pic>
        <p:nvPicPr>
          <p:cNvPr id="5" name="Imagen 4">
            <a:extLst>
              <a:ext uri="{FF2B5EF4-FFF2-40B4-BE49-F238E27FC236}">
                <a16:creationId xmlns:a16="http://schemas.microsoft.com/office/drawing/2014/main" id="{8EA44C20-C5EE-94DD-0887-B0D55E3D5C96}"/>
              </a:ext>
            </a:extLst>
          </p:cNvPr>
          <p:cNvPicPr>
            <a:picLocks noChangeAspect="1"/>
          </p:cNvPicPr>
          <p:nvPr/>
        </p:nvPicPr>
        <p:blipFill>
          <a:blip r:embed="rId2"/>
          <a:stretch>
            <a:fillRect/>
          </a:stretch>
        </p:blipFill>
        <p:spPr>
          <a:xfrm>
            <a:off x="3707904" y="411510"/>
            <a:ext cx="3773814" cy="4083918"/>
          </a:xfrm>
          <a:prstGeom prst="rect">
            <a:avLst/>
          </a:prstGeom>
        </p:spPr>
      </p:pic>
    </p:spTree>
    <p:extLst>
      <p:ext uri="{BB962C8B-B14F-4D97-AF65-F5344CB8AC3E}">
        <p14:creationId xmlns:p14="http://schemas.microsoft.com/office/powerpoint/2010/main" val="313129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C73BA677-7184-264B-8D98-DB988AF683A8}"/>
              </a:ext>
            </a:extLst>
          </p:cNvPr>
          <p:cNvSpPr txBox="1"/>
          <p:nvPr/>
        </p:nvSpPr>
        <p:spPr>
          <a:xfrm>
            <a:off x="0" y="292462"/>
            <a:ext cx="8712968" cy="1077218"/>
          </a:xfrm>
          <a:prstGeom prst="rect">
            <a:avLst/>
          </a:prstGeom>
          <a:noFill/>
        </p:spPr>
        <p:txBody>
          <a:bodyPr wrap="square">
            <a:spAutoFit/>
          </a:bodyPr>
          <a:lstStyle/>
          <a:p>
            <a:r>
              <a:rPr lang="es-ES" sz="1600" dirty="0">
                <a:latin typeface="Calibri" panose="020F0502020204030204" pitchFamily="34" charset="0"/>
                <a:cs typeface="Calibri" panose="020F0502020204030204" pitchFamily="34" charset="0"/>
              </a:rPr>
              <a:t> </a:t>
            </a:r>
            <a:r>
              <a:rPr lang="es-ES" sz="1600" dirty="0">
                <a:solidFill>
                  <a:schemeClr val="bg2">
                    <a:lumMod val="50000"/>
                  </a:schemeClr>
                </a:solidFill>
                <a:latin typeface="Calibri" panose="020F0502020204030204" pitchFamily="34" charset="0"/>
                <a:cs typeface="Calibri" panose="020F0502020204030204" pitchFamily="34" charset="0"/>
              </a:rPr>
              <a:t>Git es un sistema de control de versiones distribuido que se diferencia del resto en el modo en que modela sus datos. La mayoría de los demás sistemas almacenan la información como una lista de cambios en los archivos, mientras que Git modela sus datos más como un conjunto de instantáneas de un mini sistema de archivos</a:t>
            </a:r>
          </a:p>
        </p:txBody>
      </p:sp>
      <p:pic>
        <p:nvPicPr>
          <p:cNvPr id="3" name="Imagen 2">
            <a:extLst>
              <a:ext uri="{FF2B5EF4-FFF2-40B4-BE49-F238E27FC236}">
                <a16:creationId xmlns:a16="http://schemas.microsoft.com/office/drawing/2014/main" id="{12BE79F0-7F52-26C6-6055-8BC77AF174F8}"/>
              </a:ext>
            </a:extLst>
          </p:cNvPr>
          <p:cNvPicPr>
            <a:picLocks noChangeAspect="1"/>
          </p:cNvPicPr>
          <p:nvPr/>
        </p:nvPicPr>
        <p:blipFill>
          <a:blip r:embed="rId2"/>
          <a:stretch>
            <a:fillRect/>
          </a:stretch>
        </p:blipFill>
        <p:spPr>
          <a:xfrm>
            <a:off x="755576" y="1563638"/>
            <a:ext cx="6022888" cy="31423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C05FB-B519-AAD7-8FD7-AE9CD86938BD}"/>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BA94103D-45FF-6F56-3102-23F45F47603C}"/>
              </a:ext>
            </a:extLst>
          </p:cNvPr>
          <p:cNvPicPr>
            <a:picLocks noChangeAspect="1"/>
          </p:cNvPicPr>
          <p:nvPr/>
        </p:nvPicPr>
        <p:blipFill>
          <a:blip r:embed="rId2"/>
          <a:stretch>
            <a:fillRect/>
          </a:stretch>
        </p:blipFill>
        <p:spPr>
          <a:xfrm>
            <a:off x="1271127" y="933221"/>
            <a:ext cx="6601746" cy="3277057"/>
          </a:xfrm>
          <a:prstGeom prst="rect">
            <a:avLst/>
          </a:prstGeom>
        </p:spPr>
      </p:pic>
    </p:spTree>
    <p:extLst>
      <p:ext uri="{BB962C8B-B14F-4D97-AF65-F5344CB8AC3E}">
        <p14:creationId xmlns:p14="http://schemas.microsoft.com/office/powerpoint/2010/main" val="248750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02277D6-4F53-5A8D-BAEA-103C9DD7E9E1}"/>
              </a:ext>
            </a:extLst>
          </p:cNvPr>
          <p:cNvSpPr>
            <a:spLocks noGrp="1"/>
          </p:cNvSpPr>
          <p:nvPr>
            <p:ph type="body" idx="1"/>
          </p:nvPr>
        </p:nvSpPr>
        <p:spPr>
          <a:xfrm>
            <a:off x="251520" y="411510"/>
            <a:ext cx="7543800" cy="3017520"/>
          </a:xfrm>
        </p:spPr>
        <p:txBody>
          <a:bodyPr/>
          <a:lstStyle/>
          <a:p>
            <a:r>
              <a:rPr lang="es-ES" sz="2000" b="1" dirty="0">
                <a:solidFill>
                  <a:schemeClr val="bg2">
                    <a:lumMod val="50000"/>
                  </a:schemeClr>
                </a:solidFill>
                <a:latin typeface="Calibri" panose="020F0502020204030204" pitchFamily="34" charset="0"/>
                <a:cs typeface="Calibri" panose="020F0502020204030204" pitchFamily="34" charset="0"/>
              </a:rPr>
              <a:t>Los tres estados</a:t>
            </a:r>
          </a:p>
          <a:p>
            <a:r>
              <a:rPr lang="es-ES" sz="2000" dirty="0">
                <a:solidFill>
                  <a:schemeClr val="bg2">
                    <a:lumMod val="50000"/>
                  </a:schemeClr>
                </a:solidFill>
                <a:latin typeface="Calibri" panose="020F0502020204030204" pitchFamily="34" charset="0"/>
                <a:cs typeface="Calibri" panose="020F0502020204030204" pitchFamily="34" charset="0"/>
              </a:rPr>
              <a:t>Git tiene tres estados principales en los que se pueden encontrar tus archivos: confirmado (</a:t>
            </a:r>
            <a:r>
              <a:rPr lang="es-ES" sz="2000" dirty="0" err="1">
                <a:solidFill>
                  <a:schemeClr val="bg2">
                    <a:lumMod val="50000"/>
                  </a:schemeClr>
                </a:solidFill>
                <a:latin typeface="Calibri" panose="020F0502020204030204" pitchFamily="34" charset="0"/>
                <a:cs typeface="Calibri" panose="020F0502020204030204" pitchFamily="34" charset="0"/>
              </a:rPr>
              <a:t>committed</a:t>
            </a:r>
            <a:r>
              <a:rPr lang="es-ES" sz="2000" dirty="0">
                <a:solidFill>
                  <a:schemeClr val="bg2">
                    <a:lumMod val="50000"/>
                  </a:schemeClr>
                </a:solidFill>
                <a:latin typeface="Calibri" panose="020F0502020204030204" pitchFamily="34" charset="0"/>
                <a:cs typeface="Calibri" panose="020F0502020204030204" pitchFamily="34" charset="0"/>
              </a:rPr>
              <a:t>), modificado (</a:t>
            </a:r>
            <a:r>
              <a:rPr lang="es-ES" sz="2000" dirty="0" err="1">
                <a:solidFill>
                  <a:schemeClr val="bg2">
                    <a:lumMod val="50000"/>
                  </a:schemeClr>
                </a:solidFill>
                <a:latin typeface="Calibri" panose="020F0502020204030204" pitchFamily="34" charset="0"/>
                <a:cs typeface="Calibri" panose="020F0502020204030204" pitchFamily="34" charset="0"/>
              </a:rPr>
              <a:t>modified</a:t>
            </a:r>
            <a:r>
              <a:rPr lang="es-ES" sz="2000" dirty="0">
                <a:solidFill>
                  <a:schemeClr val="bg2">
                    <a:lumMod val="50000"/>
                  </a:schemeClr>
                </a:solidFill>
                <a:latin typeface="Calibri" panose="020F0502020204030204" pitchFamily="34" charset="0"/>
                <a:cs typeface="Calibri" panose="020F0502020204030204" pitchFamily="34" charset="0"/>
              </a:rPr>
              <a:t>), preparado (</a:t>
            </a:r>
            <a:r>
              <a:rPr lang="es-ES" sz="2000" dirty="0" err="1">
                <a:solidFill>
                  <a:schemeClr val="bg2">
                    <a:lumMod val="50000"/>
                  </a:schemeClr>
                </a:solidFill>
                <a:latin typeface="Calibri" panose="020F0502020204030204" pitchFamily="34" charset="0"/>
                <a:cs typeface="Calibri" panose="020F0502020204030204" pitchFamily="34" charset="0"/>
              </a:rPr>
              <a:t>staged</a:t>
            </a:r>
            <a:r>
              <a:rPr lang="es-ES" sz="2000" dirty="0">
                <a:solidFill>
                  <a:schemeClr val="bg2">
                    <a:lumMod val="50000"/>
                  </a:schemeClr>
                </a:solidFill>
                <a:latin typeface="Calibri" panose="020F0502020204030204" pitchFamily="34" charset="0"/>
                <a:cs typeface="Calibri" panose="020F0502020204030204" pitchFamily="34" charset="0"/>
              </a:rPr>
              <a:t>). Confirmado significa que los datos están almacenados de manera segura en tu base de datos local. Modificado significa que has modificado el archivo pero todavía no lo has confirmado a tu base de datos. Preparado significa que has marcado un archivo modificado en su versión actual para que vaya en tu próxima confirmación.</a:t>
            </a:r>
          </a:p>
        </p:txBody>
      </p:sp>
    </p:spTree>
    <p:extLst>
      <p:ext uri="{BB962C8B-B14F-4D97-AF65-F5344CB8AC3E}">
        <p14:creationId xmlns:p14="http://schemas.microsoft.com/office/powerpoint/2010/main" val="130536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4153E-714B-DEE1-8671-142A9B26D79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0069341-8BED-E006-BD61-985FE9243877}"/>
              </a:ext>
            </a:extLst>
          </p:cNvPr>
          <p:cNvSpPr>
            <a:spLocks noGrp="1"/>
          </p:cNvSpPr>
          <p:nvPr>
            <p:ph type="body" idx="1"/>
          </p:nvPr>
        </p:nvSpPr>
        <p:spPr/>
        <p:txBody>
          <a:bodyPr/>
          <a:lstStyle/>
          <a:p>
            <a:endParaRPr lang="es-ES"/>
          </a:p>
        </p:txBody>
      </p:sp>
      <p:pic>
        <p:nvPicPr>
          <p:cNvPr id="5" name="Imagen 4">
            <a:extLst>
              <a:ext uri="{FF2B5EF4-FFF2-40B4-BE49-F238E27FC236}">
                <a16:creationId xmlns:a16="http://schemas.microsoft.com/office/drawing/2014/main" id="{4BAB7384-3CD3-5488-F689-4638CE0FB1EB}"/>
              </a:ext>
            </a:extLst>
          </p:cNvPr>
          <p:cNvPicPr>
            <a:picLocks noChangeAspect="1"/>
          </p:cNvPicPr>
          <p:nvPr/>
        </p:nvPicPr>
        <p:blipFill>
          <a:blip r:embed="rId2"/>
          <a:stretch>
            <a:fillRect/>
          </a:stretch>
        </p:blipFill>
        <p:spPr>
          <a:xfrm>
            <a:off x="1403648" y="0"/>
            <a:ext cx="5555950" cy="5143500"/>
          </a:xfrm>
          <a:prstGeom prst="rect">
            <a:avLst/>
          </a:prstGeom>
        </p:spPr>
      </p:pic>
    </p:spTree>
    <p:extLst>
      <p:ext uri="{BB962C8B-B14F-4D97-AF65-F5344CB8AC3E}">
        <p14:creationId xmlns:p14="http://schemas.microsoft.com/office/powerpoint/2010/main" val="46467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1E0CA-B2EE-DB4B-92D8-AC1CE5E62B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04BE57-648D-8E8A-E706-73059B7D08F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32406BD-5D93-AFC9-42EE-AD8855C08476}"/>
              </a:ext>
            </a:extLst>
          </p:cNvPr>
          <p:cNvSpPr>
            <a:spLocks noGrp="1"/>
          </p:cNvSpPr>
          <p:nvPr>
            <p:ph type="body" idx="1"/>
          </p:nvPr>
        </p:nvSpPr>
        <p:spPr/>
        <p:txBody>
          <a:bodyPr/>
          <a:lstStyle/>
          <a:p>
            <a:r>
              <a:rPr lang="es-ES" sz="2000" dirty="0">
                <a:solidFill>
                  <a:schemeClr val="bg2">
                    <a:lumMod val="50000"/>
                  </a:schemeClr>
                </a:solidFill>
                <a:latin typeface="Calibri" panose="020F0502020204030204" pitchFamily="34" charset="0"/>
                <a:cs typeface="Calibri" panose="020F0502020204030204" pitchFamily="34" charset="0"/>
              </a:rPr>
              <a:t> </a:t>
            </a:r>
            <a:r>
              <a:rPr lang="es-ES" sz="2000" b="1" dirty="0">
                <a:solidFill>
                  <a:schemeClr val="bg2">
                    <a:lumMod val="50000"/>
                  </a:schemeClr>
                </a:solidFill>
                <a:latin typeface="Calibri" panose="020F0502020204030204" pitchFamily="34" charset="0"/>
                <a:cs typeface="Calibri" panose="020F0502020204030204" pitchFamily="34" charset="0"/>
              </a:rPr>
              <a:t>Flujos de trabajo distribuidos con git</a:t>
            </a:r>
          </a:p>
          <a:p>
            <a:r>
              <a:rPr lang="es-ES" sz="2000" dirty="0">
                <a:solidFill>
                  <a:schemeClr val="bg2">
                    <a:lumMod val="50000"/>
                  </a:schemeClr>
                </a:solidFill>
                <a:latin typeface="Calibri" panose="020F0502020204030204" pitchFamily="34" charset="0"/>
                <a:cs typeface="Calibri" panose="020F0502020204030204" pitchFamily="34" charset="0"/>
              </a:rPr>
              <a:t>Hemos visto en qué consiste un entorno de control de versiones distribuido, pero más allá de la simple definición, existe más de una manera de gestionar los repositorios.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Estos son los flujos de trabajo más comunes en Git</a:t>
            </a:r>
          </a:p>
        </p:txBody>
      </p:sp>
    </p:spTree>
    <p:extLst>
      <p:ext uri="{BB962C8B-B14F-4D97-AF65-F5344CB8AC3E}">
        <p14:creationId xmlns:p14="http://schemas.microsoft.com/office/powerpoint/2010/main" val="19527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F37AB-DDED-50B8-0217-01451748C410}"/>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2FD21D38-1626-62DC-95B3-BFF427CE42F9}"/>
              </a:ext>
            </a:extLst>
          </p:cNvPr>
          <p:cNvSpPr txBox="1"/>
          <p:nvPr/>
        </p:nvSpPr>
        <p:spPr>
          <a:xfrm>
            <a:off x="107504" y="555526"/>
            <a:ext cx="8712968" cy="1938992"/>
          </a:xfrm>
          <a:prstGeom prst="rect">
            <a:avLst/>
          </a:prstGeom>
          <a:noFill/>
        </p:spPr>
        <p:txBody>
          <a:bodyPr wrap="square">
            <a:spAutoFit/>
          </a:bodyPr>
          <a:lstStyle/>
          <a:p>
            <a:r>
              <a:rPr lang="es-ES" sz="2000" b="1" dirty="0">
                <a:solidFill>
                  <a:schemeClr val="bg2">
                    <a:lumMod val="50000"/>
                  </a:schemeClr>
                </a:solidFill>
                <a:latin typeface="Calibri" panose="020F0502020204030204" pitchFamily="34" charset="0"/>
                <a:ea typeface="Calibri"/>
                <a:cs typeface="Calibri" panose="020F0502020204030204" pitchFamily="34" charset="0"/>
                <a:sym typeface="Calibri"/>
              </a:rPr>
              <a:t>Flujo de trabajo centralizado</a:t>
            </a:r>
          </a:p>
          <a:p>
            <a:endParaRPr lang="es-ES" sz="2000" dirty="0">
              <a:solidFill>
                <a:schemeClr val="bg2">
                  <a:lumMod val="50000"/>
                </a:schemeClr>
              </a:solidFill>
              <a:latin typeface="Calibri" panose="020F0502020204030204" pitchFamily="34" charset="0"/>
              <a:ea typeface="Calibri"/>
              <a:cs typeface="Calibri" panose="020F0502020204030204" pitchFamily="34" charset="0"/>
              <a:sym typeface="Calibri"/>
            </a:endParaRPr>
          </a:p>
          <a:p>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Existe un único repositorio o punto central que guarda el código y todo el mundo sincroniza su trabajo con él. Si dos desarrolladores clonan desde el punto central, y ambos hacen cambios; tan solo el primero de ellos en enviar sus cambios de vuelta lo podrá hacer limpiamente. El segundo desarrollador deberá fusionar previamente su trabajo con el del primero, antes de enviarlo, para evitar el </a:t>
            </a:r>
            <a:r>
              <a:rPr lang="es-ES" sz="1600" dirty="0" err="1">
                <a:solidFill>
                  <a:schemeClr val="bg2">
                    <a:lumMod val="50000"/>
                  </a:schemeClr>
                </a:solidFill>
                <a:latin typeface="Calibri" panose="020F0502020204030204" pitchFamily="34" charset="0"/>
                <a:ea typeface="Calibri"/>
                <a:cs typeface="Calibri" panose="020F0502020204030204" pitchFamily="34" charset="0"/>
                <a:sym typeface="Calibri"/>
              </a:rPr>
              <a:t>sobreescribir</a:t>
            </a:r>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 los cambios del primero</a:t>
            </a:r>
          </a:p>
        </p:txBody>
      </p:sp>
      <p:pic>
        <p:nvPicPr>
          <p:cNvPr id="3" name="Imagen 2">
            <a:extLst>
              <a:ext uri="{FF2B5EF4-FFF2-40B4-BE49-F238E27FC236}">
                <a16:creationId xmlns:a16="http://schemas.microsoft.com/office/drawing/2014/main" id="{97144761-C225-D07E-4F9C-D0723C3619C6}"/>
              </a:ext>
            </a:extLst>
          </p:cNvPr>
          <p:cNvPicPr>
            <a:picLocks noChangeAspect="1"/>
          </p:cNvPicPr>
          <p:nvPr/>
        </p:nvPicPr>
        <p:blipFill>
          <a:blip r:embed="rId2"/>
          <a:stretch>
            <a:fillRect/>
          </a:stretch>
        </p:blipFill>
        <p:spPr>
          <a:xfrm>
            <a:off x="1691680" y="2648984"/>
            <a:ext cx="4226896" cy="2333344"/>
          </a:xfrm>
          <a:prstGeom prst="rect">
            <a:avLst/>
          </a:prstGeom>
        </p:spPr>
      </p:pic>
    </p:spTree>
    <p:extLst>
      <p:ext uri="{BB962C8B-B14F-4D97-AF65-F5344CB8AC3E}">
        <p14:creationId xmlns:p14="http://schemas.microsoft.com/office/powerpoint/2010/main" val="286669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BDDAA-5525-EC33-9BD6-0AC9AE09A9BE}"/>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0855A191-2CD7-E91B-256F-7F0D5330AE8F}"/>
              </a:ext>
            </a:extLst>
          </p:cNvPr>
          <p:cNvSpPr txBox="1"/>
          <p:nvPr/>
        </p:nvSpPr>
        <p:spPr>
          <a:xfrm>
            <a:off x="107504" y="555526"/>
            <a:ext cx="8712968" cy="1692771"/>
          </a:xfrm>
          <a:prstGeom prst="rect">
            <a:avLst/>
          </a:prstGeom>
          <a:noFill/>
        </p:spPr>
        <p:txBody>
          <a:bodyPr wrap="square">
            <a:spAutoFit/>
          </a:bodyPr>
          <a:lstStyle/>
          <a:p>
            <a:r>
              <a:rPr lang="es-ES" sz="2000" b="1" dirty="0">
                <a:solidFill>
                  <a:schemeClr val="bg2">
                    <a:lumMod val="50000"/>
                  </a:schemeClr>
                </a:solidFill>
                <a:latin typeface="Calibri" panose="020F0502020204030204" pitchFamily="34" charset="0"/>
                <a:ea typeface="Calibri"/>
                <a:cs typeface="Calibri" panose="020F0502020204030204" pitchFamily="34" charset="0"/>
                <a:sym typeface="Calibri"/>
              </a:rPr>
              <a:t>Flujo de trabajo del Gestor-de-Integraciones</a:t>
            </a:r>
          </a:p>
          <a:p>
            <a:endParaRPr lang="es-ES" sz="2000" dirty="0">
              <a:solidFill>
                <a:schemeClr val="bg2">
                  <a:lumMod val="50000"/>
                </a:schemeClr>
              </a:solidFill>
              <a:latin typeface="Calibri" panose="020F0502020204030204" pitchFamily="34" charset="0"/>
              <a:ea typeface="Calibri"/>
              <a:cs typeface="Calibri" panose="020F0502020204030204" pitchFamily="34" charset="0"/>
              <a:sym typeface="Calibri"/>
            </a:endParaRPr>
          </a:p>
          <a:p>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Al permitir </a:t>
            </a:r>
            <a:r>
              <a:rPr lang="es-ES" sz="1600" dirty="0" err="1">
                <a:solidFill>
                  <a:schemeClr val="bg2">
                    <a:lumMod val="50000"/>
                  </a:schemeClr>
                </a:solidFill>
                <a:latin typeface="Calibri" panose="020F0502020204030204" pitchFamily="34" charset="0"/>
                <a:ea typeface="Calibri"/>
                <a:cs typeface="Calibri" panose="020F0502020204030204" pitchFamily="34" charset="0"/>
                <a:sym typeface="Calibri"/>
              </a:rPr>
              <a:t>multiples</a:t>
            </a:r>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 repositorios remotos, en Git es posible tener un flujo de trabajo donde cada desarrollador tenga acceso de escritura a su propio repositorio público y acceso de lectura a los repositorios de todos los demás. Habitualmente, este escenario suele incluir un repositorio canónico, representante "oficial" del proyecto. Este modelo se puso muy de moda a raíz de la forja GitHub</a:t>
            </a:r>
          </a:p>
        </p:txBody>
      </p:sp>
      <p:pic>
        <p:nvPicPr>
          <p:cNvPr id="4" name="Imagen 3">
            <a:extLst>
              <a:ext uri="{FF2B5EF4-FFF2-40B4-BE49-F238E27FC236}">
                <a16:creationId xmlns:a16="http://schemas.microsoft.com/office/drawing/2014/main" id="{79DFF7E7-0B95-4E99-18E2-298E7937FD86}"/>
              </a:ext>
            </a:extLst>
          </p:cNvPr>
          <p:cNvPicPr>
            <a:picLocks noChangeAspect="1"/>
          </p:cNvPicPr>
          <p:nvPr/>
        </p:nvPicPr>
        <p:blipFill>
          <a:blip r:embed="rId2"/>
          <a:stretch>
            <a:fillRect/>
          </a:stretch>
        </p:blipFill>
        <p:spPr>
          <a:xfrm>
            <a:off x="971600" y="2387341"/>
            <a:ext cx="5958998" cy="2753647"/>
          </a:xfrm>
          <a:prstGeom prst="rect">
            <a:avLst/>
          </a:prstGeom>
        </p:spPr>
      </p:pic>
    </p:spTree>
    <p:extLst>
      <p:ext uri="{BB962C8B-B14F-4D97-AF65-F5344CB8AC3E}">
        <p14:creationId xmlns:p14="http://schemas.microsoft.com/office/powerpoint/2010/main" val="22397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7BFB7-6A4D-FD9F-D3D8-CB10780BBA96}"/>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D3B25499-7B7F-2946-2382-692F04880BC1}"/>
              </a:ext>
            </a:extLst>
          </p:cNvPr>
          <p:cNvSpPr txBox="1"/>
          <p:nvPr/>
        </p:nvSpPr>
        <p:spPr>
          <a:xfrm>
            <a:off x="0" y="140315"/>
            <a:ext cx="8820472" cy="2185214"/>
          </a:xfrm>
          <a:prstGeom prst="rect">
            <a:avLst/>
          </a:prstGeom>
          <a:noFill/>
        </p:spPr>
        <p:txBody>
          <a:bodyPr wrap="square">
            <a:spAutoFit/>
          </a:bodyPr>
          <a:lstStyle/>
          <a:p>
            <a:r>
              <a:rPr lang="es-ES" sz="2000" b="1" dirty="0">
                <a:solidFill>
                  <a:schemeClr val="bg2">
                    <a:lumMod val="50000"/>
                  </a:schemeClr>
                </a:solidFill>
                <a:latin typeface="Calibri" panose="020F0502020204030204" pitchFamily="34" charset="0"/>
                <a:ea typeface="Calibri"/>
                <a:cs typeface="Calibri" panose="020F0502020204030204" pitchFamily="34" charset="0"/>
                <a:sym typeface="Calibri"/>
              </a:rPr>
              <a:t>Flujo de trabajo con Dictador y Tenientes</a:t>
            </a:r>
          </a:p>
          <a:p>
            <a:endParaRPr lang="es-ES" sz="2000" dirty="0">
              <a:solidFill>
                <a:schemeClr val="bg2">
                  <a:lumMod val="50000"/>
                </a:schemeClr>
              </a:solidFill>
              <a:latin typeface="Calibri" panose="020F0502020204030204" pitchFamily="34" charset="0"/>
              <a:ea typeface="Calibri"/>
              <a:cs typeface="Calibri" panose="020F0502020204030204" pitchFamily="34" charset="0"/>
              <a:sym typeface="Calibri"/>
            </a:endParaRPr>
          </a:p>
          <a:p>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Es una variante del flujo de trabajo con </a:t>
            </a:r>
            <a:r>
              <a:rPr lang="es-ES" sz="1600" dirty="0" err="1">
                <a:solidFill>
                  <a:schemeClr val="bg2">
                    <a:lumMod val="50000"/>
                  </a:schemeClr>
                </a:solidFill>
                <a:latin typeface="Calibri" panose="020F0502020204030204" pitchFamily="34" charset="0"/>
                <a:ea typeface="Calibri"/>
                <a:cs typeface="Calibri" panose="020F0502020204030204" pitchFamily="34" charset="0"/>
                <a:sym typeface="Calibri"/>
              </a:rPr>
              <a:t>multiples</a:t>
            </a:r>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 repositorios. Se utiliza generalmente en proyectos muy grandes, con cientos de colaboradores. Un ejemplo muy conocido es el del </a:t>
            </a:r>
            <a:r>
              <a:rPr lang="es-ES" sz="1600" dirty="0" err="1">
                <a:solidFill>
                  <a:schemeClr val="bg2">
                    <a:lumMod val="50000"/>
                  </a:schemeClr>
                </a:solidFill>
                <a:latin typeface="Calibri" panose="020F0502020204030204" pitchFamily="34" charset="0"/>
                <a:ea typeface="Calibri"/>
                <a:cs typeface="Calibri" panose="020F0502020204030204" pitchFamily="34" charset="0"/>
                <a:sym typeface="Calibri"/>
              </a:rPr>
              <a:t>kernel</a:t>
            </a:r>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 de Linux. Unos gestores de integración se encargan de partes concretas del repositorio; y se denominan tenientes. Todos los tenientes rinden cuentas a un gestor de integración; conocido como el dictador benevolente. El repositorio del dictador benevolente es el repositorio de referencia, del que recuperan (</a:t>
            </a:r>
            <a:r>
              <a:rPr lang="es-ES" sz="1600" dirty="0" err="1">
                <a:solidFill>
                  <a:schemeClr val="bg2">
                    <a:lumMod val="50000"/>
                  </a:schemeClr>
                </a:solidFill>
                <a:latin typeface="Calibri" panose="020F0502020204030204" pitchFamily="34" charset="0"/>
                <a:ea typeface="Calibri"/>
                <a:cs typeface="Calibri" panose="020F0502020204030204" pitchFamily="34" charset="0"/>
                <a:sym typeface="Calibri"/>
              </a:rPr>
              <a:t>pull</a:t>
            </a:r>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 todos los</a:t>
            </a:r>
          </a:p>
          <a:p>
            <a:r>
              <a:rPr lang="es-ES" sz="1600" dirty="0">
                <a:solidFill>
                  <a:schemeClr val="bg2">
                    <a:lumMod val="50000"/>
                  </a:schemeClr>
                </a:solidFill>
                <a:latin typeface="Calibri" panose="020F0502020204030204" pitchFamily="34" charset="0"/>
                <a:ea typeface="Calibri"/>
                <a:cs typeface="Calibri" panose="020F0502020204030204" pitchFamily="34" charset="0"/>
                <a:sym typeface="Calibri"/>
              </a:rPr>
              <a:t>colaboradores.</a:t>
            </a:r>
          </a:p>
        </p:txBody>
      </p:sp>
      <p:pic>
        <p:nvPicPr>
          <p:cNvPr id="3" name="Imagen 2">
            <a:extLst>
              <a:ext uri="{FF2B5EF4-FFF2-40B4-BE49-F238E27FC236}">
                <a16:creationId xmlns:a16="http://schemas.microsoft.com/office/drawing/2014/main" id="{34FE3BA1-7111-099C-0EE7-6A441DEB821D}"/>
              </a:ext>
            </a:extLst>
          </p:cNvPr>
          <p:cNvPicPr>
            <a:picLocks noChangeAspect="1"/>
          </p:cNvPicPr>
          <p:nvPr/>
        </p:nvPicPr>
        <p:blipFill>
          <a:blip r:embed="rId2"/>
          <a:stretch>
            <a:fillRect/>
          </a:stretch>
        </p:blipFill>
        <p:spPr>
          <a:xfrm>
            <a:off x="2267744" y="2211710"/>
            <a:ext cx="3156030" cy="2571750"/>
          </a:xfrm>
          <a:prstGeom prst="rect">
            <a:avLst/>
          </a:prstGeom>
        </p:spPr>
      </p:pic>
    </p:spTree>
    <p:extLst>
      <p:ext uri="{BB962C8B-B14F-4D97-AF65-F5344CB8AC3E}">
        <p14:creationId xmlns:p14="http://schemas.microsoft.com/office/powerpoint/2010/main" val="265972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86DC0-CDDD-009D-440A-245AB4C75636}"/>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89D9A94B-B158-63DF-CABF-82EE4790ACA2}"/>
              </a:ext>
            </a:extLst>
          </p:cNvPr>
          <p:cNvSpPr txBox="1"/>
          <p:nvPr/>
        </p:nvSpPr>
        <p:spPr>
          <a:xfrm>
            <a:off x="107504" y="555526"/>
            <a:ext cx="8712968" cy="3170099"/>
          </a:xfrm>
          <a:prstGeom prst="rect">
            <a:avLst/>
          </a:prstGeom>
          <a:noFill/>
        </p:spPr>
        <p:txBody>
          <a:bodyPr wrap="square">
            <a:spAutoFit/>
          </a:bodyPr>
          <a:lstStyle/>
          <a:p>
            <a:r>
              <a:rPr lang="es-ES" sz="1800" b="1" dirty="0">
                <a:latin typeface="Calibri" panose="020F0502020204030204" pitchFamily="34" charset="0"/>
                <a:cs typeface="Calibri" panose="020F0502020204030204" pitchFamily="34" charset="0"/>
              </a:rPr>
              <a:t> </a:t>
            </a:r>
            <a:r>
              <a:rPr lang="es-ES" sz="2000" b="1" dirty="0">
                <a:solidFill>
                  <a:schemeClr val="bg2">
                    <a:lumMod val="50000"/>
                  </a:schemeClr>
                </a:solidFill>
                <a:latin typeface="Calibri" panose="020F0502020204030204" pitchFamily="34" charset="0"/>
                <a:cs typeface="Calibri" panose="020F0502020204030204" pitchFamily="34" charset="0"/>
              </a:rPr>
              <a:t>Cómo instalar Git en el dispositivo</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Si quieres empezar a utilizar Git como programa de control de versiones, en primer lugar, debes familiarizarte con el propio software y su interfaz de usuario.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Git está disponible para </a:t>
            </a:r>
            <a:r>
              <a:rPr lang="es-ES" sz="2000" b="1" dirty="0">
                <a:solidFill>
                  <a:schemeClr val="bg2">
                    <a:lumMod val="50000"/>
                  </a:schemeClr>
                </a:solidFill>
                <a:latin typeface="Calibri" panose="020F0502020204030204" pitchFamily="34" charset="0"/>
                <a:cs typeface="Calibri" panose="020F0502020204030204" pitchFamily="34" charset="0"/>
              </a:rPr>
              <a:t>Windows, Unix/Linux y macOS</a:t>
            </a:r>
            <a:r>
              <a:rPr lang="es-ES" sz="2000" dirty="0">
                <a:solidFill>
                  <a:schemeClr val="bg2">
                    <a:lumMod val="50000"/>
                  </a:schemeClr>
                </a:solidFill>
                <a:latin typeface="Calibri" panose="020F0502020204030204" pitchFamily="34" charset="0"/>
                <a:cs typeface="Calibri" panose="020F0502020204030204" pitchFamily="34" charset="0"/>
              </a:rPr>
              <a:t>, con diferentes versiones que presentan pequeñas diferencias de uso. Después de llevar a cabo la instalación estándar correspondiente, puedes controlar el programa con el símbolo del sistema o una interfaz gráfica de usuario en cualquiera de los sistemas operativos.</a:t>
            </a:r>
          </a:p>
        </p:txBody>
      </p:sp>
    </p:spTree>
    <p:extLst>
      <p:ext uri="{BB962C8B-B14F-4D97-AF65-F5344CB8AC3E}">
        <p14:creationId xmlns:p14="http://schemas.microsoft.com/office/powerpoint/2010/main" val="365283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EFCE4-D554-96D8-370B-6F71F1912135}"/>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C4096FF0-94A1-B291-8B84-44FB7A660CB0}"/>
              </a:ext>
            </a:extLst>
          </p:cNvPr>
          <p:cNvSpPr txBox="1"/>
          <p:nvPr/>
        </p:nvSpPr>
        <p:spPr>
          <a:xfrm>
            <a:off x="179512" y="699542"/>
            <a:ext cx="8712968" cy="2862322"/>
          </a:xfrm>
          <a:prstGeom prst="rect">
            <a:avLst/>
          </a:prstGeom>
          <a:noFill/>
        </p:spPr>
        <p:txBody>
          <a:bodyPr wrap="square">
            <a:spAutoFit/>
          </a:bodyPr>
          <a:lstStyle/>
          <a:p>
            <a:r>
              <a:rPr lang="es-ES" sz="2000" dirty="0">
                <a:solidFill>
                  <a:schemeClr val="bg2">
                    <a:lumMod val="50000"/>
                  </a:schemeClr>
                </a:solidFill>
                <a:latin typeface="Calibri" panose="020F0502020204030204" pitchFamily="34" charset="0"/>
                <a:cs typeface="Calibri" panose="020F0502020204030204" pitchFamily="34" charset="0"/>
              </a:rPr>
              <a:t>En la página oficial </a:t>
            </a:r>
            <a:r>
              <a:rPr lang="es-ES" sz="2000" b="1" dirty="0">
                <a:solidFill>
                  <a:schemeClr val="bg2">
                    <a:lumMod val="50000"/>
                  </a:schemeClr>
                </a:solidFill>
                <a:latin typeface="Calibri" panose="020F0502020204030204" pitchFamily="34" charset="0"/>
                <a:cs typeface="Calibri" panose="020F0502020204030204" pitchFamily="34" charset="0"/>
              </a:rPr>
              <a:t>https://git-scm.com/downloads</a:t>
            </a:r>
            <a:r>
              <a:rPr lang="es-ES" sz="2000" dirty="0">
                <a:solidFill>
                  <a:schemeClr val="bg2">
                    <a:lumMod val="50000"/>
                  </a:schemeClr>
                </a:solidFill>
                <a:latin typeface="Calibri" panose="020F0502020204030204" pitchFamily="34" charset="0"/>
                <a:cs typeface="Calibri" panose="020F0502020204030204" pitchFamily="34" charset="0"/>
              </a:rPr>
              <a:t>, encontrarás los archivos de instalación binarios, las instrucciones para instalar el administrador de paquetes (sistemas Unix) y las ediciones portátiles listas para usar para cada sistema operativo.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Solo tienes que descargar el paquete de instalación deseado o elegir el paquete apropiado mediante el administrador y, a continuación, seguir las instrucciones del asistente. Obviamente, con las ediciones portátiles no es necesario llevar a cabo la instalación.</a:t>
            </a:r>
          </a:p>
        </p:txBody>
      </p:sp>
    </p:spTree>
    <p:extLst>
      <p:ext uri="{BB962C8B-B14F-4D97-AF65-F5344CB8AC3E}">
        <p14:creationId xmlns:p14="http://schemas.microsoft.com/office/powerpoint/2010/main" val="194034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7C3E8-6C84-3502-965A-DC994946F168}"/>
            </a:ext>
          </a:extLst>
        </p:cNvPr>
        <p:cNvGrpSpPr/>
        <p:nvPr/>
      </p:nvGrpSpPr>
      <p:grpSpPr>
        <a:xfrm>
          <a:off x="0" y="0"/>
          <a:ext cx="0" cy="0"/>
          <a:chOff x="0" y="0"/>
          <a:chExt cx="0" cy="0"/>
        </a:xfrm>
      </p:grpSpPr>
      <p:sp>
        <p:nvSpPr>
          <p:cNvPr id="11" name="CuadroTexto 10">
            <a:extLst>
              <a:ext uri="{FF2B5EF4-FFF2-40B4-BE49-F238E27FC236}">
                <a16:creationId xmlns:a16="http://schemas.microsoft.com/office/drawing/2014/main" id="{BAB712A6-9896-4F0C-B5E6-FF2D702AFC70}"/>
              </a:ext>
            </a:extLst>
          </p:cNvPr>
          <p:cNvSpPr txBox="1"/>
          <p:nvPr/>
        </p:nvSpPr>
        <p:spPr>
          <a:xfrm>
            <a:off x="215516" y="915566"/>
            <a:ext cx="8712968" cy="2554545"/>
          </a:xfrm>
          <a:prstGeom prst="rect">
            <a:avLst/>
          </a:prstGeom>
          <a:noFill/>
        </p:spPr>
        <p:txBody>
          <a:bodyPr wrap="square">
            <a:spAutoFit/>
          </a:bodyPr>
          <a:lstStyle/>
          <a:p>
            <a:r>
              <a:rPr lang="es-ES" sz="2000" dirty="0">
                <a:solidFill>
                  <a:schemeClr val="bg2">
                    <a:lumMod val="50000"/>
                  </a:schemeClr>
                </a:solidFill>
                <a:latin typeface="Calibri" panose="020F0502020204030204" pitchFamily="34" charset="0"/>
                <a:cs typeface="Calibri" panose="020F0502020204030204" pitchFamily="34" charset="0"/>
              </a:rPr>
              <a:t>El instalador para Windows abrirá un asistente que mostrará una serie de opciones durante el proceso. No debe preocuparse y dejar las opciones marcadas por defecto que serán suficientes en la mayoría de las situaciones.</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Una vez que el proceso haya terminado correctamente, compruebe la instalación ejecutando git de prueba con:</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git --</a:t>
            </a:r>
            <a:r>
              <a:rPr lang="es-ES" sz="2000" dirty="0" err="1">
                <a:solidFill>
                  <a:schemeClr val="bg2">
                    <a:lumMod val="50000"/>
                  </a:schemeClr>
                </a:solidFill>
                <a:latin typeface="Calibri" panose="020F0502020204030204" pitchFamily="34" charset="0"/>
                <a:cs typeface="Calibri" panose="020F0502020204030204" pitchFamily="34" charset="0"/>
              </a:rPr>
              <a:t>version</a:t>
            </a:r>
            <a:endParaRPr lang="es-ES" sz="2000"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880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399E3-015C-D21E-DCB3-535628798809}"/>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D622361-5E7B-5A26-C511-BBF903CAD41D}"/>
              </a:ext>
            </a:extLst>
          </p:cNvPr>
          <p:cNvSpPr txBox="1"/>
          <p:nvPr/>
        </p:nvSpPr>
        <p:spPr>
          <a:xfrm>
            <a:off x="215516" y="915566"/>
            <a:ext cx="8712968" cy="553998"/>
          </a:xfrm>
          <a:prstGeom prst="rect">
            <a:avLst/>
          </a:prstGeom>
          <a:noFill/>
        </p:spPr>
        <p:txBody>
          <a:bodyPr wrap="square">
            <a:spAutoFit/>
          </a:bodyPr>
          <a:lstStyle/>
          <a:p>
            <a:r>
              <a:rPr lang="es-ES" sz="3000" b="1" dirty="0">
                <a:solidFill>
                  <a:schemeClr val="bg2">
                    <a:lumMod val="50000"/>
                  </a:schemeClr>
                </a:solidFill>
                <a:latin typeface="Calibri" panose="020F0502020204030204" pitchFamily="34" charset="0"/>
                <a:cs typeface="Calibri" panose="020F0502020204030204" pitchFamily="34" charset="0"/>
              </a:rPr>
              <a:t>Terminología de Git</a:t>
            </a:r>
          </a:p>
        </p:txBody>
      </p:sp>
      <p:sp>
        <p:nvSpPr>
          <p:cNvPr id="3" name="CuadroTexto 2">
            <a:extLst>
              <a:ext uri="{FF2B5EF4-FFF2-40B4-BE49-F238E27FC236}">
                <a16:creationId xmlns:a16="http://schemas.microsoft.com/office/drawing/2014/main" id="{036AC350-6872-4F1A-687D-23BD14F225A5}"/>
              </a:ext>
            </a:extLst>
          </p:cNvPr>
          <p:cNvSpPr txBox="1"/>
          <p:nvPr/>
        </p:nvSpPr>
        <p:spPr>
          <a:xfrm>
            <a:off x="234462" y="1923678"/>
            <a:ext cx="8712968" cy="1015663"/>
          </a:xfrm>
          <a:prstGeom prst="rect">
            <a:avLst/>
          </a:prstGeom>
          <a:noFill/>
        </p:spPr>
        <p:txBody>
          <a:bodyPr wrap="square">
            <a:spAutoFit/>
          </a:bodyPr>
          <a:lstStyle/>
          <a:p>
            <a:r>
              <a:rPr lang="es-ES" sz="2000" dirty="0">
                <a:solidFill>
                  <a:schemeClr val="bg2">
                    <a:lumMod val="50000"/>
                  </a:schemeClr>
                </a:solidFill>
                <a:latin typeface="Calibri" panose="020F0502020204030204" pitchFamily="34" charset="0"/>
                <a:cs typeface="Calibri" panose="020F0502020204030204" pitchFamily="34" charset="0"/>
              </a:rPr>
              <a:t>Git usa unos términos específicos de forma común para referirse a todos los aspectos que le conciernen, así que si vas a trabajar con git conviene que aprendas todos ellos:</a:t>
            </a:r>
          </a:p>
        </p:txBody>
      </p:sp>
    </p:spTree>
    <p:extLst>
      <p:ext uri="{BB962C8B-B14F-4D97-AF65-F5344CB8AC3E}">
        <p14:creationId xmlns:p14="http://schemas.microsoft.com/office/powerpoint/2010/main" val="146379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6D7E88-4D58-28C5-83AE-A74353E3B60D}"/>
              </a:ext>
            </a:extLst>
          </p:cNvPr>
          <p:cNvSpPr txBox="1"/>
          <p:nvPr/>
        </p:nvSpPr>
        <p:spPr>
          <a:xfrm>
            <a:off x="107504" y="24413"/>
            <a:ext cx="8712968" cy="553998"/>
          </a:xfrm>
          <a:prstGeom prst="rect">
            <a:avLst/>
          </a:prstGeom>
          <a:noFill/>
        </p:spPr>
        <p:txBody>
          <a:bodyPr wrap="square">
            <a:spAutoFit/>
          </a:bodyPr>
          <a:lstStyle/>
          <a:p>
            <a:r>
              <a:rPr lang="es-ES" sz="3000" b="1" dirty="0">
                <a:solidFill>
                  <a:schemeClr val="bg2">
                    <a:lumMod val="50000"/>
                  </a:schemeClr>
                </a:solidFill>
                <a:latin typeface="Calibri" panose="020F0502020204030204" pitchFamily="34" charset="0"/>
                <a:cs typeface="Calibri" panose="020F0502020204030204" pitchFamily="34" charset="0"/>
              </a:rPr>
              <a:t>Terminología de Git</a:t>
            </a:r>
          </a:p>
        </p:txBody>
      </p:sp>
      <p:graphicFrame>
        <p:nvGraphicFramePr>
          <p:cNvPr id="4" name="Tabla 3">
            <a:extLst>
              <a:ext uri="{FF2B5EF4-FFF2-40B4-BE49-F238E27FC236}">
                <a16:creationId xmlns:a16="http://schemas.microsoft.com/office/drawing/2014/main" id="{9F8BDDD3-9E8A-6B91-3ECC-276675756367}"/>
              </a:ext>
            </a:extLst>
          </p:cNvPr>
          <p:cNvGraphicFramePr>
            <a:graphicFrameLocks noGrp="1"/>
          </p:cNvGraphicFramePr>
          <p:nvPr>
            <p:extLst>
              <p:ext uri="{D42A27DB-BD31-4B8C-83A1-F6EECF244321}">
                <p14:modId xmlns:p14="http://schemas.microsoft.com/office/powerpoint/2010/main" val="1533577286"/>
              </p:ext>
            </p:extLst>
          </p:nvPr>
        </p:nvGraphicFramePr>
        <p:xfrm>
          <a:off x="105599" y="699542"/>
          <a:ext cx="8424936" cy="2992120"/>
        </p:xfrm>
        <a:graphic>
          <a:graphicData uri="http://schemas.openxmlformats.org/drawingml/2006/table">
            <a:tbl>
              <a:tblPr firstRow="1" bandRow="1">
                <a:tableStyleId>{7E9639D4-E3E2-4D34-9284-5A2195B3D0D7}</a:tableStyleId>
              </a:tblPr>
              <a:tblGrid>
                <a:gridCol w="1854311">
                  <a:extLst>
                    <a:ext uri="{9D8B030D-6E8A-4147-A177-3AD203B41FA5}">
                      <a16:colId xmlns:a16="http://schemas.microsoft.com/office/drawing/2014/main" val="1506783689"/>
                    </a:ext>
                  </a:extLst>
                </a:gridCol>
                <a:gridCol w="6570625">
                  <a:extLst>
                    <a:ext uri="{9D8B030D-6E8A-4147-A177-3AD203B41FA5}">
                      <a16:colId xmlns:a16="http://schemas.microsoft.com/office/drawing/2014/main" val="320476881"/>
                    </a:ext>
                  </a:extLst>
                </a:gridCol>
              </a:tblGrid>
              <a:tr h="370840">
                <a:tc>
                  <a:txBody>
                    <a:bodyPr/>
                    <a:lstStyle/>
                    <a:p>
                      <a:r>
                        <a:rPr lang="es-ES" dirty="0"/>
                        <a:t>Término</a:t>
                      </a:r>
                    </a:p>
                  </a:txBody>
                  <a:tcPr/>
                </a:tc>
                <a:tc>
                  <a:txBody>
                    <a:bodyPr/>
                    <a:lstStyle/>
                    <a:p>
                      <a:r>
                        <a:rPr lang="es-ES" dirty="0"/>
                        <a:t>Significado</a:t>
                      </a:r>
                    </a:p>
                  </a:txBody>
                  <a:tcPr/>
                </a:tc>
                <a:extLst>
                  <a:ext uri="{0D108BD9-81ED-4DB2-BD59-A6C34878D82A}">
                    <a16:rowId xmlns:a16="http://schemas.microsoft.com/office/drawing/2014/main" val="159094851"/>
                  </a:ext>
                </a:extLst>
              </a:tr>
              <a:tr h="370840">
                <a:tc>
                  <a:txBody>
                    <a:bodyPr/>
                    <a:lstStyle/>
                    <a:p>
                      <a:r>
                        <a:rPr lang="es-ES" b="1" dirty="0" err="1"/>
                        <a:t>repository</a:t>
                      </a:r>
                      <a:endParaRPr lang="es-ES" dirty="0"/>
                    </a:p>
                  </a:txBody>
                  <a:tcPr/>
                </a:tc>
                <a:tc>
                  <a:txBody>
                    <a:bodyPr/>
                    <a:lstStyle/>
                    <a:p>
                      <a:r>
                        <a:rPr lang="es-ES" dirty="0"/>
                        <a:t>se refiere a cualquier copia del proyecto bajo el control y seguimiento de git. Git guarda toda su información en un directorio oculto, dentro del mismo proyecto denominado .git.</a:t>
                      </a:r>
                    </a:p>
                  </a:txBody>
                  <a:tcPr/>
                </a:tc>
                <a:extLst>
                  <a:ext uri="{0D108BD9-81ED-4DB2-BD59-A6C34878D82A}">
                    <a16:rowId xmlns:a16="http://schemas.microsoft.com/office/drawing/2014/main" val="3788972829"/>
                  </a:ext>
                </a:extLst>
              </a:tr>
              <a:tr h="370840">
                <a:tc>
                  <a:txBody>
                    <a:bodyPr/>
                    <a:lstStyle/>
                    <a:p>
                      <a:r>
                        <a:rPr lang="es-ES" b="1" dirty="0"/>
                        <a:t>remote </a:t>
                      </a:r>
                      <a:r>
                        <a:rPr lang="es-ES" b="1" dirty="0" err="1"/>
                        <a:t>repository</a:t>
                      </a:r>
                      <a:endParaRPr lang="es-ES" dirty="0"/>
                    </a:p>
                  </a:txBody>
                  <a:tcPr/>
                </a:tc>
                <a:tc>
                  <a:txBody>
                    <a:bodyPr/>
                    <a:lstStyle/>
                    <a:p>
                      <a:r>
                        <a:rPr lang="es-ES" dirty="0"/>
                        <a:t>hace referencia a un repositorio remoto utilizado como mecanismo de sincronización de uno o más programadores. Todos ellos «suben» sus cambios al remoto para dejarlos disponibles al resto de programadores.</a:t>
                      </a:r>
                    </a:p>
                  </a:txBody>
                  <a:tcPr/>
                </a:tc>
                <a:extLst>
                  <a:ext uri="{0D108BD9-81ED-4DB2-BD59-A6C34878D82A}">
                    <a16:rowId xmlns:a16="http://schemas.microsoft.com/office/drawing/2014/main" val="3489724601"/>
                  </a:ext>
                </a:extLst>
              </a:tr>
              <a:tr h="370840">
                <a:tc>
                  <a:txBody>
                    <a:bodyPr/>
                    <a:lstStyle/>
                    <a:p>
                      <a:r>
                        <a:rPr lang="es-ES" b="1" dirty="0" err="1"/>
                        <a:t>commit</a:t>
                      </a:r>
                      <a:endParaRPr lang="es-ES" dirty="0"/>
                    </a:p>
                  </a:txBody>
                  <a:tcPr/>
                </a:tc>
                <a:tc>
                  <a:txBody>
                    <a:bodyPr/>
                    <a:lstStyle/>
                    <a:p>
                      <a:r>
                        <a:rPr lang="es-ES" dirty="0"/>
                        <a:t>Anotación. Corresponde a un paquete de cambios que se confirma en el repositorio, de forma local. Típicamente éste contendrá uno o más cambios sobre uno o más ficheros del proyecto y por tanto del código fuente del programa que se está desarrollando. Se considera la unidad básica dentro de la línea de tiempo en cuanto a los cambios se refiere.</a:t>
                      </a:r>
                    </a:p>
                  </a:txBody>
                  <a:tcPr/>
                </a:tc>
                <a:extLst>
                  <a:ext uri="{0D108BD9-81ED-4DB2-BD59-A6C34878D82A}">
                    <a16:rowId xmlns:a16="http://schemas.microsoft.com/office/drawing/2014/main" val="17306016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B593E-6140-53CF-9219-177792F6A2D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C84E819-C173-0878-F0BC-7F548E61C685}"/>
              </a:ext>
            </a:extLst>
          </p:cNvPr>
          <p:cNvSpPr txBox="1"/>
          <p:nvPr/>
        </p:nvSpPr>
        <p:spPr>
          <a:xfrm>
            <a:off x="107504" y="24413"/>
            <a:ext cx="8712968" cy="553998"/>
          </a:xfrm>
          <a:prstGeom prst="rect">
            <a:avLst/>
          </a:prstGeom>
          <a:noFill/>
        </p:spPr>
        <p:txBody>
          <a:bodyPr wrap="square">
            <a:spAutoFit/>
          </a:bodyPr>
          <a:lstStyle/>
          <a:p>
            <a:r>
              <a:rPr lang="es-ES" sz="3000" b="1" dirty="0">
                <a:solidFill>
                  <a:schemeClr val="bg2">
                    <a:lumMod val="50000"/>
                  </a:schemeClr>
                </a:solidFill>
                <a:latin typeface="Calibri" panose="020F0502020204030204" pitchFamily="34" charset="0"/>
                <a:cs typeface="Calibri" panose="020F0502020204030204" pitchFamily="34" charset="0"/>
              </a:rPr>
              <a:t>Terminología de Git</a:t>
            </a:r>
          </a:p>
        </p:txBody>
      </p:sp>
      <p:graphicFrame>
        <p:nvGraphicFramePr>
          <p:cNvPr id="4" name="Tabla 3">
            <a:extLst>
              <a:ext uri="{FF2B5EF4-FFF2-40B4-BE49-F238E27FC236}">
                <a16:creationId xmlns:a16="http://schemas.microsoft.com/office/drawing/2014/main" id="{18A66BD1-CDF0-AAB6-07F9-33865F50376A}"/>
              </a:ext>
            </a:extLst>
          </p:cNvPr>
          <p:cNvGraphicFramePr>
            <a:graphicFrameLocks noGrp="1"/>
          </p:cNvGraphicFramePr>
          <p:nvPr>
            <p:extLst>
              <p:ext uri="{D42A27DB-BD31-4B8C-83A1-F6EECF244321}">
                <p14:modId xmlns:p14="http://schemas.microsoft.com/office/powerpoint/2010/main" val="3096578668"/>
              </p:ext>
            </p:extLst>
          </p:nvPr>
        </p:nvGraphicFramePr>
        <p:xfrm>
          <a:off x="105599" y="699542"/>
          <a:ext cx="8424936" cy="2687320"/>
        </p:xfrm>
        <a:graphic>
          <a:graphicData uri="http://schemas.openxmlformats.org/drawingml/2006/table">
            <a:tbl>
              <a:tblPr firstRow="1" bandRow="1">
                <a:tableStyleId>{7E9639D4-E3E2-4D34-9284-5A2195B3D0D7}</a:tableStyleId>
              </a:tblPr>
              <a:tblGrid>
                <a:gridCol w="1854311">
                  <a:extLst>
                    <a:ext uri="{9D8B030D-6E8A-4147-A177-3AD203B41FA5}">
                      <a16:colId xmlns:a16="http://schemas.microsoft.com/office/drawing/2014/main" val="1506783689"/>
                    </a:ext>
                  </a:extLst>
                </a:gridCol>
                <a:gridCol w="6570625">
                  <a:extLst>
                    <a:ext uri="{9D8B030D-6E8A-4147-A177-3AD203B41FA5}">
                      <a16:colId xmlns:a16="http://schemas.microsoft.com/office/drawing/2014/main" val="320476881"/>
                    </a:ext>
                  </a:extLst>
                </a:gridCol>
              </a:tblGrid>
              <a:tr h="370840">
                <a:tc>
                  <a:txBody>
                    <a:bodyPr/>
                    <a:lstStyle/>
                    <a:p>
                      <a:r>
                        <a:rPr lang="es-ES" dirty="0"/>
                        <a:t>Término</a:t>
                      </a:r>
                    </a:p>
                  </a:txBody>
                  <a:tcPr/>
                </a:tc>
                <a:tc>
                  <a:txBody>
                    <a:bodyPr/>
                    <a:lstStyle/>
                    <a:p>
                      <a:r>
                        <a:rPr lang="es-ES" dirty="0"/>
                        <a:t>Significado</a:t>
                      </a:r>
                    </a:p>
                  </a:txBody>
                  <a:tcPr/>
                </a:tc>
                <a:extLst>
                  <a:ext uri="{0D108BD9-81ED-4DB2-BD59-A6C34878D82A}">
                    <a16:rowId xmlns:a16="http://schemas.microsoft.com/office/drawing/2014/main" val="159094851"/>
                  </a:ext>
                </a:extLst>
              </a:tr>
              <a:tr h="370840">
                <a:tc>
                  <a:txBody>
                    <a:bodyPr/>
                    <a:lstStyle/>
                    <a:p>
                      <a:r>
                        <a:rPr lang="es-ES" b="1" dirty="0" err="1"/>
                        <a:t>staging</a:t>
                      </a:r>
                      <a:endParaRPr lang="es-ES" dirty="0"/>
                    </a:p>
                  </a:txBody>
                  <a:tcPr/>
                </a:tc>
                <a:tc>
                  <a:txBody>
                    <a:bodyPr/>
                    <a:lstStyle/>
                    <a:p>
                      <a:r>
                        <a:rPr lang="es-ES" dirty="0"/>
                        <a:t>Preparación. Es una fase previa en donde se añaden las modificaciones del proyecto a una lista temporal que terminará siendo un </a:t>
                      </a:r>
                      <a:r>
                        <a:rPr lang="es-ES" dirty="0" err="1"/>
                        <a:t>commit</a:t>
                      </a:r>
                      <a:r>
                        <a:rPr lang="es-ES" dirty="0"/>
                        <a:t>. Los cambios se podrán descartar o constituirán un </a:t>
                      </a:r>
                      <a:r>
                        <a:rPr lang="es-ES" dirty="0" err="1"/>
                        <a:t>commit</a:t>
                      </a:r>
                      <a:r>
                        <a:rPr lang="es-ES" dirty="0"/>
                        <a:t> en el repositorio. Se entiende por cambios las modificaciones, inclusiones de archivos y también las eliminaciones de líneas, palabras o ficheros.</a:t>
                      </a:r>
                    </a:p>
                  </a:txBody>
                  <a:tcPr/>
                </a:tc>
                <a:extLst>
                  <a:ext uri="{0D108BD9-81ED-4DB2-BD59-A6C34878D82A}">
                    <a16:rowId xmlns:a16="http://schemas.microsoft.com/office/drawing/2014/main" val="3788972829"/>
                  </a:ext>
                </a:extLst>
              </a:tr>
              <a:tr h="370840">
                <a:tc>
                  <a:txBody>
                    <a:bodyPr/>
                    <a:lstStyle/>
                    <a:p>
                      <a:r>
                        <a:rPr lang="es-ES" b="1" dirty="0" err="1"/>
                        <a:t>branch</a:t>
                      </a:r>
                      <a:endParaRPr lang="es-ES" dirty="0"/>
                    </a:p>
                  </a:txBody>
                  <a:tcPr/>
                </a:tc>
                <a:tc>
                  <a:txBody>
                    <a:bodyPr/>
                    <a:lstStyle/>
                    <a:p>
                      <a:r>
                        <a:rPr lang="es-ES" dirty="0"/>
                        <a:t>Rama. Git proporciona la posibilidad de tener varias líneas de tiempo en la evolución de un proyecto. Estas ramas representan una evolución potencialmente distinta de los ficheros, pero que en un momento determinado pueden fusionarse. Por ejemplo, para tener en el mismo repositorio la versión 1.x y la 2.x del proyecto.</a:t>
                      </a:r>
                    </a:p>
                  </a:txBody>
                  <a:tcPr/>
                </a:tc>
                <a:extLst>
                  <a:ext uri="{0D108BD9-81ED-4DB2-BD59-A6C34878D82A}">
                    <a16:rowId xmlns:a16="http://schemas.microsoft.com/office/drawing/2014/main" val="3489724601"/>
                  </a:ext>
                </a:extLst>
              </a:tr>
            </a:tbl>
          </a:graphicData>
        </a:graphic>
      </p:graphicFrame>
    </p:spTree>
    <p:extLst>
      <p:ext uri="{BB962C8B-B14F-4D97-AF65-F5344CB8AC3E}">
        <p14:creationId xmlns:p14="http://schemas.microsoft.com/office/powerpoint/2010/main" val="254054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9139D-A71D-CB57-FFBA-58FB83CE219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6BC272B-49BE-1B95-C2FD-411E2DE4140F}"/>
              </a:ext>
            </a:extLst>
          </p:cNvPr>
          <p:cNvSpPr txBox="1"/>
          <p:nvPr/>
        </p:nvSpPr>
        <p:spPr>
          <a:xfrm>
            <a:off x="107504" y="24413"/>
            <a:ext cx="8712968" cy="553998"/>
          </a:xfrm>
          <a:prstGeom prst="rect">
            <a:avLst/>
          </a:prstGeom>
          <a:noFill/>
        </p:spPr>
        <p:txBody>
          <a:bodyPr wrap="square">
            <a:spAutoFit/>
          </a:bodyPr>
          <a:lstStyle/>
          <a:p>
            <a:r>
              <a:rPr lang="es-ES" sz="3000" b="1" dirty="0">
                <a:solidFill>
                  <a:schemeClr val="bg2">
                    <a:lumMod val="50000"/>
                  </a:schemeClr>
                </a:solidFill>
                <a:latin typeface="Calibri" panose="020F0502020204030204" pitchFamily="34" charset="0"/>
                <a:cs typeface="Calibri" panose="020F0502020204030204" pitchFamily="34" charset="0"/>
              </a:rPr>
              <a:t>Terminología de Git</a:t>
            </a:r>
          </a:p>
        </p:txBody>
      </p:sp>
      <p:graphicFrame>
        <p:nvGraphicFramePr>
          <p:cNvPr id="4" name="Tabla 3">
            <a:extLst>
              <a:ext uri="{FF2B5EF4-FFF2-40B4-BE49-F238E27FC236}">
                <a16:creationId xmlns:a16="http://schemas.microsoft.com/office/drawing/2014/main" id="{7A97C312-A5E1-F566-4ECB-6F0ADB8BA200}"/>
              </a:ext>
            </a:extLst>
          </p:cNvPr>
          <p:cNvGraphicFramePr>
            <a:graphicFrameLocks noGrp="1"/>
          </p:cNvGraphicFramePr>
          <p:nvPr>
            <p:extLst>
              <p:ext uri="{D42A27DB-BD31-4B8C-83A1-F6EECF244321}">
                <p14:modId xmlns:p14="http://schemas.microsoft.com/office/powerpoint/2010/main" val="3785959788"/>
              </p:ext>
            </p:extLst>
          </p:nvPr>
        </p:nvGraphicFramePr>
        <p:xfrm>
          <a:off x="116666" y="987574"/>
          <a:ext cx="8424936" cy="2473960"/>
        </p:xfrm>
        <a:graphic>
          <a:graphicData uri="http://schemas.openxmlformats.org/drawingml/2006/table">
            <a:tbl>
              <a:tblPr firstRow="1" bandRow="1">
                <a:tableStyleId>{7E9639D4-E3E2-4D34-9284-5A2195B3D0D7}</a:tableStyleId>
              </a:tblPr>
              <a:tblGrid>
                <a:gridCol w="1854311">
                  <a:extLst>
                    <a:ext uri="{9D8B030D-6E8A-4147-A177-3AD203B41FA5}">
                      <a16:colId xmlns:a16="http://schemas.microsoft.com/office/drawing/2014/main" val="1506783689"/>
                    </a:ext>
                  </a:extLst>
                </a:gridCol>
                <a:gridCol w="6570625">
                  <a:extLst>
                    <a:ext uri="{9D8B030D-6E8A-4147-A177-3AD203B41FA5}">
                      <a16:colId xmlns:a16="http://schemas.microsoft.com/office/drawing/2014/main" val="320476881"/>
                    </a:ext>
                  </a:extLst>
                </a:gridCol>
              </a:tblGrid>
              <a:tr h="370840">
                <a:tc>
                  <a:txBody>
                    <a:bodyPr/>
                    <a:lstStyle/>
                    <a:p>
                      <a:r>
                        <a:rPr lang="es-ES" dirty="0"/>
                        <a:t>Término</a:t>
                      </a:r>
                    </a:p>
                  </a:txBody>
                  <a:tcPr/>
                </a:tc>
                <a:tc>
                  <a:txBody>
                    <a:bodyPr/>
                    <a:lstStyle/>
                    <a:p>
                      <a:r>
                        <a:rPr lang="es-ES" dirty="0"/>
                        <a:t>Significado</a:t>
                      </a:r>
                    </a:p>
                  </a:txBody>
                  <a:tcPr/>
                </a:tc>
                <a:extLst>
                  <a:ext uri="{0D108BD9-81ED-4DB2-BD59-A6C34878D82A}">
                    <a16:rowId xmlns:a16="http://schemas.microsoft.com/office/drawing/2014/main" val="159094851"/>
                  </a:ext>
                </a:extLst>
              </a:tr>
              <a:tr h="370840">
                <a:tc>
                  <a:txBody>
                    <a:bodyPr/>
                    <a:lstStyle/>
                    <a:p>
                      <a:r>
                        <a:rPr lang="es-ES" b="1" dirty="0" err="1"/>
                        <a:t>merge</a:t>
                      </a:r>
                      <a:endParaRPr lang="es-ES" dirty="0"/>
                    </a:p>
                  </a:txBody>
                  <a:tcPr/>
                </a:tc>
                <a:tc>
                  <a:txBody>
                    <a:bodyPr/>
                    <a:lstStyle/>
                    <a:p>
                      <a:r>
                        <a:rPr lang="es-ES" dirty="0"/>
                        <a:t>Fusionar. Este término se utiliza cuando se desean juntar dos ramas para traspasar las anotaciones (</a:t>
                      </a:r>
                      <a:r>
                        <a:rPr lang="es-ES" dirty="0" err="1"/>
                        <a:t>commits</a:t>
                      </a:r>
                      <a:r>
                        <a:rPr lang="es-ES" dirty="0"/>
                        <a:t>) de una rama a otra, muy útil para llevar a la rama «oficial» aquellos cambios «experimentales» en los que se han puesto nuevas funcionalidades o se han arreglado algunos errores.</a:t>
                      </a:r>
                    </a:p>
                  </a:txBody>
                  <a:tcPr/>
                </a:tc>
                <a:extLst>
                  <a:ext uri="{0D108BD9-81ED-4DB2-BD59-A6C34878D82A}">
                    <a16:rowId xmlns:a16="http://schemas.microsoft.com/office/drawing/2014/main" val="3788972829"/>
                  </a:ext>
                </a:extLst>
              </a:tr>
              <a:tr h="370840">
                <a:tc>
                  <a:txBody>
                    <a:bodyPr/>
                    <a:lstStyle/>
                    <a:p>
                      <a:r>
                        <a:rPr lang="es-ES" b="1" dirty="0" err="1"/>
                        <a:t>conflict</a:t>
                      </a:r>
                      <a:endParaRPr lang="es-ES" dirty="0"/>
                    </a:p>
                  </a:txBody>
                  <a:tcPr/>
                </a:tc>
                <a:tc>
                  <a:txBody>
                    <a:bodyPr/>
                    <a:lstStyle/>
                    <a:p>
                      <a:r>
                        <a:rPr lang="es-ES" dirty="0"/>
                        <a:t>La fusión no siempre es automática, si git detecta que un mismo fichero ha sido editado en anotaciones diferentes, a la hora de fusionar todos los cambios, puede pasar que entre en un conflicto porque no sepa con cuál de los cambios de los </a:t>
                      </a:r>
                      <a:r>
                        <a:rPr lang="es-ES" dirty="0" err="1"/>
                        <a:t>commits</a:t>
                      </a:r>
                      <a:r>
                        <a:rPr lang="es-ES" dirty="0"/>
                        <a:t> diferente deba quedarse. En este caso se produce un conflicto que debe ser solucionado manualmente.</a:t>
                      </a:r>
                    </a:p>
                  </a:txBody>
                  <a:tcPr/>
                </a:tc>
                <a:extLst>
                  <a:ext uri="{0D108BD9-81ED-4DB2-BD59-A6C34878D82A}">
                    <a16:rowId xmlns:a16="http://schemas.microsoft.com/office/drawing/2014/main" val="3489724601"/>
                  </a:ext>
                </a:extLst>
              </a:tr>
            </a:tbl>
          </a:graphicData>
        </a:graphic>
      </p:graphicFrame>
    </p:spTree>
    <p:extLst>
      <p:ext uri="{BB962C8B-B14F-4D97-AF65-F5344CB8AC3E}">
        <p14:creationId xmlns:p14="http://schemas.microsoft.com/office/powerpoint/2010/main" val="4059172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24E0D-F56B-7B6E-FB37-06262D5F931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35B27F5-6DF1-87B3-AC1D-29217307075D}"/>
              </a:ext>
            </a:extLst>
          </p:cNvPr>
          <p:cNvSpPr txBox="1"/>
          <p:nvPr/>
        </p:nvSpPr>
        <p:spPr>
          <a:xfrm>
            <a:off x="215516" y="915566"/>
            <a:ext cx="8712968" cy="553998"/>
          </a:xfrm>
          <a:prstGeom prst="rect">
            <a:avLst/>
          </a:prstGeom>
          <a:noFill/>
        </p:spPr>
        <p:txBody>
          <a:bodyPr wrap="square">
            <a:spAutoFit/>
          </a:bodyPr>
          <a:lstStyle/>
          <a:p>
            <a:r>
              <a:rPr lang="es-ES" sz="3000" b="1" dirty="0">
                <a:solidFill>
                  <a:schemeClr val="bg2">
                    <a:lumMod val="50000"/>
                  </a:schemeClr>
                </a:solidFill>
                <a:latin typeface="Calibri" panose="020F0502020204030204" pitchFamily="34" charset="0"/>
                <a:cs typeface="Calibri" panose="020F0502020204030204" pitchFamily="34" charset="0"/>
              </a:rPr>
              <a:t>Terminología de Git</a:t>
            </a:r>
          </a:p>
        </p:txBody>
      </p:sp>
      <p:sp>
        <p:nvSpPr>
          <p:cNvPr id="3" name="CuadroTexto 2">
            <a:extLst>
              <a:ext uri="{FF2B5EF4-FFF2-40B4-BE49-F238E27FC236}">
                <a16:creationId xmlns:a16="http://schemas.microsoft.com/office/drawing/2014/main" id="{4942C4A9-18BA-51AE-BF61-C36A6169918F}"/>
              </a:ext>
            </a:extLst>
          </p:cNvPr>
          <p:cNvSpPr txBox="1"/>
          <p:nvPr/>
        </p:nvSpPr>
        <p:spPr>
          <a:xfrm>
            <a:off x="234462" y="1923678"/>
            <a:ext cx="8712968" cy="1015663"/>
          </a:xfrm>
          <a:prstGeom prst="rect">
            <a:avLst/>
          </a:prstGeom>
          <a:noFill/>
        </p:spPr>
        <p:txBody>
          <a:bodyPr wrap="square">
            <a:spAutoFit/>
          </a:bodyPr>
          <a:lstStyle/>
          <a:p>
            <a:r>
              <a:rPr lang="es-ES" sz="2000" dirty="0">
                <a:solidFill>
                  <a:schemeClr val="bg2">
                    <a:lumMod val="50000"/>
                  </a:schemeClr>
                </a:solidFill>
                <a:latin typeface="Calibri" panose="020F0502020204030204" pitchFamily="34" charset="0"/>
                <a:cs typeface="Calibri" panose="020F0502020204030204" pitchFamily="34" charset="0"/>
              </a:rPr>
              <a:t>Obviamente hay muchos más conceptos técnicos que pueden listarse, pero estos de aquí son los básicos para poder realizar una operativa básica con git. Veamos cómo se aplican.</a:t>
            </a:r>
          </a:p>
        </p:txBody>
      </p:sp>
    </p:spTree>
    <p:extLst>
      <p:ext uri="{BB962C8B-B14F-4D97-AF65-F5344CB8AC3E}">
        <p14:creationId xmlns:p14="http://schemas.microsoft.com/office/powerpoint/2010/main" val="110953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27705-3813-DFC3-301C-6877B5A58DC7}"/>
              </a:ext>
            </a:extLst>
          </p:cNvPr>
          <p:cNvSpPr>
            <a:spLocks noGrp="1"/>
          </p:cNvSpPr>
          <p:nvPr>
            <p:ph type="title"/>
          </p:nvPr>
        </p:nvSpPr>
        <p:spPr/>
        <p:txBody>
          <a:bodyPr/>
          <a:lstStyle/>
          <a:p>
            <a:r>
              <a:rPr lang="es-ES" dirty="0"/>
              <a:t>Comandos básicos de GIT</a:t>
            </a:r>
          </a:p>
        </p:txBody>
      </p:sp>
      <p:sp>
        <p:nvSpPr>
          <p:cNvPr id="3" name="Marcador de texto 2">
            <a:extLst>
              <a:ext uri="{FF2B5EF4-FFF2-40B4-BE49-F238E27FC236}">
                <a16:creationId xmlns:a16="http://schemas.microsoft.com/office/drawing/2014/main" id="{97F39790-71A2-5AA4-1631-50CEDD757C43}"/>
              </a:ext>
            </a:extLst>
          </p:cNvPr>
          <p:cNvSpPr>
            <a:spLocks noGrp="1"/>
          </p:cNvSpPr>
          <p:nvPr>
            <p:ph type="body" idx="1"/>
          </p:nvPr>
        </p:nvSpPr>
        <p:spPr/>
        <p:txBody>
          <a:bodyPr/>
          <a:lstStyle/>
          <a:p>
            <a:r>
              <a:rPr lang="es-ES" b="1" dirty="0"/>
              <a:t>Versión de git</a:t>
            </a:r>
          </a:p>
          <a:p>
            <a:endParaRPr lang="es-ES" dirty="0"/>
          </a:p>
          <a:p>
            <a:r>
              <a:rPr lang="es-ES" dirty="0">
                <a:solidFill>
                  <a:srgbClr val="FF0000"/>
                </a:solidFill>
              </a:rPr>
              <a:t>git </a:t>
            </a:r>
            <a:r>
              <a:rPr lang="es-ES" dirty="0" err="1">
                <a:solidFill>
                  <a:srgbClr val="FF0000"/>
                </a:solidFill>
              </a:rPr>
              <a:t>version</a:t>
            </a:r>
            <a:endParaRPr lang="es-ES" dirty="0">
              <a:solidFill>
                <a:srgbClr val="FF0000"/>
              </a:solidFill>
            </a:endParaRPr>
          </a:p>
          <a:p>
            <a:endParaRPr lang="es-ES" dirty="0"/>
          </a:p>
        </p:txBody>
      </p:sp>
    </p:spTree>
    <p:extLst>
      <p:ext uri="{BB962C8B-B14F-4D97-AF65-F5344CB8AC3E}">
        <p14:creationId xmlns:p14="http://schemas.microsoft.com/office/powerpoint/2010/main" val="412648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62A6-15AA-2269-25F9-8F1DEC134AA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B9A512-CAB9-BD12-49A7-BB00246626CC}"/>
              </a:ext>
            </a:extLst>
          </p:cNvPr>
          <p:cNvSpPr>
            <a:spLocks noGrp="1"/>
          </p:cNvSpPr>
          <p:nvPr>
            <p:ph type="title"/>
          </p:nvPr>
        </p:nvSpPr>
        <p:spPr>
          <a:xfrm>
            <a:off x="822960" y="214953"/>
            <a:ext cx="7543800" cy="628605"/>
          </a:xfrm>
        </p:spPr>
        <p:txBody>
          <a:bodyPr/>
          <a:lstStyle/>
          <a:p>
            <a:r>
              <a:rPr lang="es-ES" dirty="0"/>
              <a:t>Comandos básicos de GIT</a:t>
            </a:r>
          </a:p>
        </p:txBody>
      </p:sp>
      <p:sp>
        <p:nvSpPr>
          <p:cNvPr id="3" name="Marcador de texto 2">
            <a:extLst>
              <a:ext uri="{FF2B5EF4-FFF2-40B4-BE49-F238E27FC236}">
                <a16:creationId xmlns:a16="http://schemas.microsoft.com/office/drawing/2014/main" id="{2E827824-9705-91B5-6C31-5B3DD03F56EA}"/>
              </a:ext>
            </a:extLst>
          </p:cNvPr>
          <p:cNvSpPr>
            <a:spLocks noGrp="1"/>
          </p:cNvSpPr>
          <p:nvPr>
            <p:ph type="body" idx="1"/>
          </p:nvPr>
        </p:nvSpPr>
        <p:spPr>
          <a:xfrm>
            <a:off x="467544" y="843558"/>
            <a:ext cx="7543800" cy="3017520"/>
          </a:xfrm>
        </p:spPr>
        <p:txBody>
          <a:bodyPr/>
          <a:lstStyle/>
          <a:p>
            <a:r>
              <a:rPr lang="es-ES" b="1" dirty="0"/>
              <a:t>Registrar nuevo usuario asociado a git:</a:t>
            </a:r>
          </a:p>
          <a:p>
            <a:endParaRPr lang="es-ES" dirty="0"/>
          </a:p>
          <a:p>
            <a:r>
              <a:rPr lang="es-ES" dirty="0"/>
              <a:t>WARNING</a:t>
            </a:r>
          </a:p>
          <a:p>
            <a:r>
              <a:rPr lang="es-ES" b="1" dirty="0"/>
              <a:t>No colocar como nombre de usuario</a:t>
            </a:r>
            <a:r>
              <a:rPr lang="es-ES" dirty="0"/>
              <a:t> el correo de su cuenta de </a:t>
            </a:r>
            <a:r>
              <a:rPr lang="es-ES" dirty="0" err="1"/>
              <a:t>Github</a:t>
            </a:r>
            <a:r>
              <a:rPr lang="es-ES" dirty="0"/>
              <a:t>, podría traer problemas a futuro.</a:t>
            </a:r>
          </a:p>
          <a:p>
            <a:r>
              <a:rPr lang="es-ES" dirty="0">
                <a:solidFill>
                  <a:srgbClr val="FF0000"/>
                </a:solidFill>
              </a:rPr>
              <a:t>git </a:t>
            </a:r>
            <a:r>
              <a:rPr lang="es-ES" dirty="0" err="1">
                <a:solidFill>
                  <a:srgbClr val="FF0000"/>
                </a:solidFill>
              </a:rPr>
              <a:t>config</a:t>
            </a:r>
            <a:r>
              <a:rPr lang="es-ES" dirty="0">
                <a:solidFill>
                  <a:srgbClr val="FF0000"/>
                </a:solidFill>
              </a:rPr>
              <a:t> --global user.name "mi nombre"</a:t>
            </a:r>
          </a:p>
          <a:p>
            <a:endParaRPr lang="es-ES" dirty="0"/>
          </a:p>
          <a:p>
            <a:r>
              <a:rPr lang="es-ES" dirty="0"/>
              <a:t>Es recomendable utilizar el correo asociado a </a:t>
            </a:r>
            <a:r>
              <a:rPr lang="es-ES" dirty="0" err="1"/>
              <a:t>Github</a:t>
            </a:r>
            <a:endParaRPr lang="es-ES" dirty="0"/>
          </a:p>
          <a:p>
            <a:endParaRPr lang="es-ES" dirty="0"/>
          </a:p>
          <a:p>
            <a:r>
              <a:rPr lang="es-ES" dirty="0">
                <a:solidFill>
                  <a:srgbClr val="FF0000"/>
                </a:solidFill>
              </a:rPr>
              <a:t>git </a:t>
            </a:r>
            <a:r>
              <a:rPr lang="es-ES" dirty="0" err="1">
                <a:solidFill>
                  <a:srgbClr val="FF0000"/>
                </a:solidFill>
              </a:rPr>
              <a:t>config</a:t>
            </a:r>
            <a:r>
              <a:rPr lang="es-ES" dirty="0">
                <a:solidFill>
                  <a:srgbClr val="FF0000"/>
                </a:solidFill>
              </a:rPr>
              <a:t> --global </a:t>
            </a:r>
            <a:r>
              <a:rPr lang="es-ES" dirty="0" err="1">
                <a:solidFill>
                  <a:srgbClr val="FF0000"/>
                </a:solidFill>
              </a:rPr>
              <a:t>user.email</a:t>
            </a:r>
            <a:r>
              <a:rPr lang="es-ES" dirty="0">
                <a:solidFill>
                  <a:srgbClr val="FF0000"/>
                </a:solidFill>
              </a:rPr>
              <a:t> "myemail@example.com"</a:t>
            </a:r>
          </a:p>
          <a:p>
            <a:endParaRPr lang="es-ES" dirty="0"/>
          </a:p>
        </p:txBody>
      </p:sp>
    </p:spTree>
    <p:extLst>
      <p:ext uri="{BB962C8B-B14F-4D97-AF65-F5344CB8AC3E}">
        <p14:creationId xmlns:p14="http://schemas.microsoft.com/office/powerpoint/2010/main" val="101508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82D4E-4DDD-BEB2-73B9-37F08A6172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FA1C5A-302B-1B75-86F9-76CF05B40859}"/>
              </a:ext>
            </a:extLst>
          </p:cNvPr>
          <p:cNvSpPr>
            <a:spLocks noGrp="1"/>
          </p:cNvSpPr>
          <p:nvPr>
            <p:ph type="title"/>
          </p:nvPr>
        </p:nvSpPr>
        <p:spPr/>
        <p:txBody>
          <a:bodyPr/>
          <a:lstStyle/>
          <a:p>
            <a:r>
              <a:rPr lang="es-ES" dirty="0"/>
              <a:t>Comandos básicos de GIT</a:t>
            </a:r>
          </a:p>
        </p:txBody>
      </p:sp>
      <p:sp>
        <p:nvSpPr>
          <p:cNvPr id="3" name="Marcador de texto 2">
            <a:extLst>
              <a:ext uri="{FF2B5EF4-FFF2-40B4-BE49-F238E27FC236}">
                <a16:creationId xmlns:a16="http://schemas.microsoft.com/office/drawing/2014/main" id="{C8CAA3BF-AF38-2C79-012D-92F0C1D12733}"/>
              </a:ext>
            </a:extLst>
          </p:cNvPr>
          <p:cNvSpPr>
            <a:spLocks noGrp="1"/>
          </p:cNvSpPr>
          <p:nvPr>
            <p:ph type="body" idx="1"/>
          </p:nvPr>
        </p:nvSpPr>
        <p:spPr/>
        <p:txBody>
          <a:bodyPr/>
          <a:lstStyle/>
          <a:p>
            <a:r>
              <a:rPr lang="es-ES" b="1" dirty="0"/>
              <a:t>Ayuda</a:t>
            </a:r>
          </a:p>
          <a:p>
            <a:endParaRPr lang="es-ES" dirty="0"/>
          </a:p>
          <a:p>
            <a:r>
              <a:rPr lang="es-ES" dirty="0"/>
              <a:t>// Ayuda sobre los comandos</a:t>
            </a:r>
          </a:p>
          <a:p>
            <a:endParaRPr lang="es-ES" dirty="0"/>
          </a:p>
          <a:p>
            <a:r>
              <a:rPr lang="es-ES" dirty="0">
                <a:solidFill>
                  <a:srgbClr val="FF0000"/>
                </a:solidFill>
              </a:rPr>
              <a:t>git </a:t>
            </a:r>
            <a:r>
              <a:rPr lang="es-ES" dirty="0" err="1">
                <a:solidFill>
                  <a:srgbClr val="FF0000"/>
                </a:solidFill>
              </a:rPr>
              <a:t>help</a:t>
            </a:r>
            <a:endParaRPr lang="es-ES" dirty="0">
              <a:solidFill>
                <a:srgbClr val="FF0000"/>
              </a:solidFill>
            </a:endParaRPr>
          </a:p>
          <a:p>
            <a:endParaRPr lang="es-ES" dirty="0"/>
          </a:p>
        </p:txBody>
      </p:sp>
    </p:spTree>
    <p:extLst>
      <p:ext uri="{BB962C8B-B14F-4D97-AF65-F5344CB8AC3E}">
        <p14:creationId xmlns:p14="http://schemas.microsoft.com/office/powerpoint/2010/main" val="340207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251520" y="126742"/>
            <a:ext cx="7056784" cy="4708981"/>
          </a:xfrm>
          <a:prstGeom prst="rect">
            <a:avLst/>
          </a:prstGeom>
          <a:noFill/>
        </p:spPr>
        <p:txBody>
          <a:bodyPr wrap="square">
            <a:spAutoFit/>
          </a:bodyPr>
          <a:lstStyle/>
          <a:p>
            <a:r>
              <a:rPr lang="es-ES" sz="2000" b="1" dirty="0">
                <a:solidFill>
                  <a:schemeClr val="bg2">
                    <a:lumMod val="50000"/>
                  </a:schemeClr>
                </a:solidFill>
                <a:latin typeface="Calibri" panose="020F0502020204030204" pitchFamily="34" charset="0"/>
                <a:cs typeface="Calibri" panose="020F0502020204030204" pitchFamily="34" charset="0"/>
              </a:rPr>
              <a:t>Que es Git</a:t>
            </a:r>
          </a:p>
          <a:p>
            <a:endParaRPr lang="es-ES" sz="2000" b="1" dirty="0">
              <a:solidFill>
                <a:schemeClr val="bg2">
                  <a:lumMod val="50000"/>
                </a:schemeClr>
              </a:solidFill>
              <a:latin typeface="Calibri" panose="020F0502020204030204" pitchFamily="34" charset="0"/>
              <a:cs typeface="Calibri" panose="020F0502020204030204" pitchFamily="34" charset="0"/>
            </a:endParaRPr>
          </a:p>
          <a:p>
            <a:endParaRPr lang="es-ES" sz="2000" b="1"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Git es un software de control de versiones gratis y de código abierto. Fue creado por Linus Torvalds en 2005. Esta herramienta es un sistema de control de versiones que fue inicialmente desarrollado para trabajar con varios desarrolladores en el núcleo de Linux.</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Esto significa básicamente que Git es un rastreador de contenido.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Así que Git puede ser utilizado para almacenar contenido — y se usa principalmente para almacenar código debido a otras características que proporciona.</a:t>
            </a:r>
          </a:p>
          <a:p>
            <a:endParaRPr lang="es-ES" sz="2000" dirty="0">
              <a:solidFill>
                <a:schemeClr val="bg2">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7804F-E549-E144-F16E-0EF7B85EDC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3F2147-074A-1DEE-9CF2-C5404C2B30E1}"/>
              </a:ext>
            </a:extLst>
          </p:cNvPr>
          <p:cNvSpPr>
            <a:spLocks noGrp="1"/>
          </p:cNvSpPr>
          <p:nvPr>
            <p:ph type="title"/>
          </p:nvPr>
        </p:nvSpPr>
        <p:spPr/>
        <p:txBody>
          <a:bodyPr/>
          <a:lstStyle/>
          <a:p>
            <a:r>
              <a:rPr lang="es-ES" dirty="0"/>
              <a:t>Comandos básicos de GIT</a:t>
            </a:r>
          </a:p>
        </p:txBody>
      </p:sp>
      <p:sp>
        <p:nvSpPr>
          <p:cNvPr id="3" name="Marcador de texto 2">
            <a:extLst>
              <a:ext uri="{FF2B5EF4-FFF2-40B4-BE49-F238E27FC236}">
                <a16:creationId xmlns:a16="http://schemas.microsoft.com/office/drawing/2014/main" id="{3C490AC9-0F39-BBD0-EBA8-E31A4CAFA701}"/>
              </a:ext>
            </a:extLst>
          </p:cNvPr>
          <p:cNvSpPr>
            <a:spLocks noGrp="1"/>
          </p:cNvSpPr>
          <p:nvPr>
            <p:ph type="body" idx="1"/>
          </p:nvPr>
        </p:nvSpPr>
        <p:spPr/>
        <p:txBody>
          <a:bodyPr/>
          <a:lstStyle/>
          <a:p>
            <a:r>
              <a:rPr lang="es-ES" b="1" dirty="0"/>
              <a:t>Ayuda</a:t>
            </a:r>
          </a:p>
          <a:p>
            <a:endParaRPr lang="es-ES" dirty="0"/>
          </a:p>
          <a:p>
            <a:r>
              <a:rPr lang="es-ES" dirty="0"/>
              <a:t>// Ayuda sobre los comandos</a:t>
            </a:r>
          </a:p>
          <a:p>
            <a:endParaRPr lang="es-ES" dirty="0"/>
          </a:p>
          <a:p>
            <a:r>
              <a:rPr lang="es-ES" dirty="0">
                <a:solidFill>
                  <a:srgbClr val="FF0000"/>
                </a:solidFill>
              </a:rPr>
              <a:t>git </a:t>
            </a:r>
            <a:r>
              <a:rPr lang="es-ES" dirty="0" err="1">
                <a:solidFill>
                  <a:srgbClr val="FF0000"/>
                </a:solidFill>
              </a:rPr>
              <a:t>help</a:t>
            </a:r>
            <a:endParaRPr lang="es-ES" dirty="0">
              <a:solidFill>
                <a:srgbClr val="FF0000"/>
              </a:solidFill>
            </a:endParaRPr>
          </a:p>
          <a:p>
            <a:endParaRPr lang="es-ES" dirty="0"/>
          </a:p>
        </p:txBody>
      </p:sp>
    </p:spTree>
    <p:extLst>
      <p:ext uri="{BB962C8B-B14F-4D97-AF65-F5344CB8AC3E}">
        <p14:creationId xmlns:p14="http://schemas.microsoft.com/office/powerpoint/2010/main" val="128138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90FC1-D6F6-1701-5442-B366FA5D55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52A75EA-1753-9A94-4CAF-3ACFCDCA588F}"/>
              </a:ext>
            </a:extLst>
          </p:cNvPr>
          <p:cNvSpPr>
            <a:spLocks noGrp="1"/>
          </p:cNvSpPr>
          <p:nvPr>
            <p:ph type="title"/>
          </p:nvPr>
        </p:nvSpPr>
        <p:spPr/>
        <p:txBody>
          <a:bodyPr/>
          <a:lstStyle/>
          <a:p>
            <a:r>
              <a:rPr lang="es-ES" dirty="0"/>
              <a:t>Comandos básicos de GIT</a:t>
            </a:r>
          </a:p>
        </p:txBody>
      </p:sp>
      <p:sp>
        <p:nvSpPr>
          <p:cNvPr id="3" name="Marcador de texto 2">
            <a:extLst>
              <a:ext uri="{FF2B5EF4-FFF2-40B4-BE49-F238E27FC236}">
                <a16:creationId xmlns:a16="http://schemas.microsoft.com/office/drawing/2014/main" id="{9D0714A6-E9F7-AEC4-7AE7-56CFD2D12356}"/>
              </a:ext>
            </a:extLst>
          </p:cNvPr>
          <p:cNvSpPr>
            <a:spLocks noGrp="1"/>
          </p:cNvSpPr>
          <p:nvPr>
            <p:ph type="body" idx="1"/>
          </p:nvPr>
        </p:nvSpPr>
        <p:spPr/>
        <p:txBody>
          <a:bodyPr/>
          <a:lstStyle/>
          <a:p>
            <a:r>
              <a:rPr lang="es-ES" b="1" dirty="0"/>
              <a:t>Mi primer repositorio</a:t>
            </a:r>
          </a:p>
          <a:p>
            <a:endParaRPr lang="es-ES" b="1" dirty="0"/>
          </a:p>
          <a:p>
            <a:r>
              <a:rPr lang="es-ES" dirty="0"/>
              <a:t>// Iniciar un nuevo repositorio</a:t>
            </a:r>
          </a:p>
          <a:p>
            <a:r>
              <a:rPr lang="es-ES" dirty="0"/>
              <a:t>// Crear la carpeta oculta .git</a:t>
            </a:r>
          </a:p>
          <a:p>
            <a:r>
              <a:rPr lang="es-ES" dirty="0">
                <a:solidFill>
                  <a:srgbClr val="FF0000"/>
                </a:solidFill>
              </a:rPr>
              <a:t>git </a:t>
            </a:r>
            <a:r>
              <a:rPr lang="es-ES" dirty="0" err="1">
                <a:solidFill>
                  <a:srgbClr val="FF0000"/>
                </a:solidFill>
              </a:rPr>
              <a:t>init</a:t>
            </a:r>
            <a:endParaRPr lang="es-ES" dirty="0">
              <a:solidFill>
                <a:srgbClr val="FF0000"/>
              </a:solidFill>
            </a:endParaRPr>
          </a:p>
          <a:p>
            <a:endParaRPr lang="es-ES" dirty="0"/>
          </a:p>
          <a:p>
            <a:r>
              <a:rPr lang="es-ES" dirty="0"/>
              <a:t>// Ver que archivos no han sido registrados</a:t>
            </a:r>
          </a:p>
          <a:p>
            <a:r>
              <a:rPr lang="es-ES" dirty="0">
                <a:solidFill>
                  <a:srgbClr val="FF0000"/>
                </a:solidFill>
              </a:rPr>
              <a:t>git status</a:t>
            </a:r>
          </a:p>
          <a:p>
            <a:endParaRPr lang="es-ES" dirty="0"/>
          </a:p>
        </p:txBody>
      </p:sp>
    </p:spTree>
    <p:extLst>
      <p:ext uri="{BB962C8B-B14F-4D97-AF65-F5344CB8AC3E}">
        <p14:creationId xmlns:p14="http://schemas.microsoft.com/office/powerpoint/2010/main" val="1767360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D5E96-3BA4-E5B1-7A03-4729E0F9CC6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14CE373-246B-D979-7C84-B71C1195571C}"/>
              </a:ext>
            </a:extLst>
          </p:cNvPr>
          <p:cNvSpPr>
            <a:spLocks noGrp="1"/>
          </p:cNvSpPr>
          <p:nvPr>
            <p:ph type="title"/>
          </p:nvPr>
        </p:nvSpPr>
        <p:spPr/>
        <p:txBody>
          <a:bodyPr/>
          <a:lstStyle/>
          <a:p>
            <a:r>
              <a:rPr lang="es-ES" dirty="0"/>
              <a:t>Comandos básicos de GIT</a:t>
            </a:r>
          </a:p>
        </p:txBody>
      </p:sp>
      <p:sp>
        <p:nvSpPr>
          <p:cNvPr id="3" name="Marcador de texto 2">
            <a:extLst>
              <a:ext uri="{FF2B5EF4-FFF2-40B4-BE49-F238E27FC236}">
                <a16:creationId xmlns:a16="http://schemas.microsoft.com/office/drawing/2014/main" id="{5E6ED2A1-A26B-E9DD-0D33-1EC01FC7217E}"/>
              </a:ext>
            </a:extLst>
          </p:cNvPr>
          <p:cNvSpPr>
            <a:spLocks noGrp="1"/>
          </p:cNvSpPr>
          <p:nvPr>
            <p:ph type="body" idx="1"/>
          </p:nvPr>
        </p:nvSpPr>
        <p:spPr/>
        <p:txBody>
          <a:bodyPr/>
          <a:lstStyle/>
          <a:p>
            <a:r>
              <a:rPr lang="es-ES" b="1" dirty="0"/>
              <a:t>Mi primer repositorio</a:t>
            </a:r>
          </a:p>
          <a:p>
            <a:endParaRPr lang="es-ES" b="1" dirty="0"/>
          </a:p>
          <a:p>
            <a:r>
              <a:rPr lang="es-ES" dirty="0"/>
              <a:t>// Agregar todos los archivos para que esté pendiente de los cambios</a:t>
            </a:r>
          </a:p>
          <a:p>
            <a:r>
              <a:rPr lang="es-ES" dirty="0">
                <a:solidFill>
                  <a:srgbClr val="FF0000"/>
                </a:solidFill>
              </a:rPr>
              <a:t>git </a:t>
            </a:r>
            <a:r>
              <a:rPr lang="es-ES" dirty="0" err="1">
                <a:solidFill>
                  <a:srgbClr val="FF0000"/>
                </a:solidFill>
              </a:rPr>
              <a:t>add</a:t>
            </a:r>
            <a:r>
              <a:rPr lang="es-ES" dirty="0">
                <a:solidFill>
                  <a:srgbClr val="FF0000"/>
                </a:solidFill>
              </a:rPr>
              <a:t> .</a:t>
            </a:r>
          </a:p>
          <a:p>
            <a:endParaRPr lang="es-ES" dirty="0"/>
          </a:p>
          <a:p>
            <a:r>
              <a:rPr lang="es-ES" dirty="0"/>
              <a:t>// Crear </a:t>
            </a:r>
            <a:r>
              <a:rPr lang="es-ES" dirty="0" err="1"/>
              <a:t>commit</a:t>
            </a:r>
            <a:r>
              <a:rPr lang="es-ES" dirty="0"/>
              <a:t> (fotografía del proyecto en ese momento)</a:t>
            </a:r>
          </a:p>
          <a:p>
            <a:r>
              <a:rPr lang="es-ES" dirty="0">
                <a:solidFill>
                  <a:srgbClr val="FF0000"/>
                </a:solidFill>
              </a:rPr>
              <a:t>git </a:t>
            </a:r>
            <a:r>
              <a:rPr lang="es-ES" dirty="0" err="1">
                <a:solidFill>
                  <a:srgbClr val="FF0000"/>
                </a:solidFill>
              </a:rPr>
              <a:t>commit</a:t>
            </a:r>
            <a:r>
              <a:rPr lang="es-ES" dirty="0">
                <a:solidFill>
                  <a:srgbClr val="FF0000"/>
                </a:solidFill>
              </a:rPr>
              <a:t> -m "primer </a:t>
            </a:r>
            <a:r>
              <a:rPr lang="es-ES" dirty="0" err="1">
                <a:solidFill>
                  <a:srgbClr val="FF0000"/>
                </a:solidFill>
              </a:rPr>
              <a:t>commit</a:t>
            </a:r>
            <a:r>
              <a:rPr lang="es-ES" dirty="0">
                <a:solidFill>
                  <a:srgbClr val="FF0000"/>
                </a:solidFill>
              </a:rPr>
              <a:t>"</a:t>
            </a:r>
          </a:p>
          <a:p>
            <a:endParaRPr lang="es-ES" dirty="0"/>
          </a:p>
          <a:p>
            <a:r>
              <a:rPr lang="es-ES" dirty="0"/>
              <a:t>// Muestra la lista de </a:t>
            </a:r>
            <a:r>
              <a:rPr lang="es-ES" dirty="0" err="1"/>
              <a:t>commit</a:t>
            </a:r>
            <a:r>
              <a:rPr lang="es-ES" dirty="0"/>
              <a:t> del mas reciente al más </a:t>
            </a:r>
            <a:r>
              <a:rPr lang="es-ES" dirty="0" err="1"/>
              <a:t>antigüo</a:t>
            </a:r>
            <a:endParaRPr lang="es-ES" dirty="0"/>
          </a:p>
          <a:p>
            <a:r>
              <a:rPr lang="es-ES" dirty="0">
                <a:solidFill>
                  <a:srgbClr val="FF0000"/>
                </a:solidFill>
              </a:rPr>
              <a:t>git log</a:t>
            </a:r>
          </a:p>
          <a:p>
            <a:endParaRPr lang="es-ES" dirty="0"/>
          </a:p>
        </p:txBody>
      </p:sp>
    </p:spTree>
    <p:extLst>
      <p:ext uri="{BB962C8B-B14F-4D97-AF65-F5344CB8AC3E}">
        <p14:creationId xmlns:p14="http://schemas.microsoft.com/office/powerpoint/2010/main" val="1467589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16388-2C10-6CF7-3A36-3E037A23900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C58C23-ACCC-0A54-535A-1CF78F4BA675}"/>
              </a:ext>
            </a:extLst>
          </p:cNvPr>
          <p:cNvSpPr>
            <a:spLocks noGrp="1"/>
          </p:cNvSpPr>
          <p:nvPr>
            <p:ph type="title"/>
          </p:nvPr>
        </p:nvSpPr>
        <p:spPr>
          <a:xfrm>
            <a:off x="822960" y="214953"/>
            <a:ext cx="7543800" cy="772621"/>
          </a:xfrm>
        </p:spPr>
        <p:txBody>
          <a:bodyPr/>
          <a:lstStyle/>
          <a:p>
            <a:r>
              <a:rPr lang="es-ES" dirty="0"/>
              <a:t>Comandos básicos de GIT</a:t>
            </a:r>
          </a:p>
        </p:txBody>
      </p:sp>
      <p:sp>
        <p:nvSpPr>
          <p:cNvPr id="3" name="Marcador de texto 2">
            <a:extLst>
              <a:ext uri="{FF2B5EF4-FFF2-40B4-BE49-F238E27FC236}">
                <a16:creationId xmlns:a16="http://schemas.microsoft.com/office/drawing/2014/main" id="{F93EC21A-4C99-F785-55CA-3A9A2CB1D4EE}"/>
              </a:ext>
            </a:extLst>
          </p:cNvPr>
          <p:cNvSpPr>
            <a:spLocks noGrp="1"/>
          </p:cNvSpPr>
          <p:nvPr>
            <p:ph type="body" idx="1"/>
          </p:nvPr>
        </p:nvSpPr>
        <p:spPr>
          <a:xfrm>
            <a:off x="611560" y="1131590"/>
            <a:ext cx="7543800" cy="3017520"/>
          </a:xfrm>
        </p:spPr>
        <p:txBody>
          <a:bodyPr/>
          <a:lstStyle/>
          <a:p>
            <a:r>
              <a:rPr lang="es-ES" b="1" dirty="0"/>
              <a:t>Mi primer repositorio</a:t>
            </a:r>
          </a:p>
          <a:p>
            <a:endParaRPr lang="es-ES" b="1" dirty="0"/>
          </a:p>
          <a:p>
            <a:r>
              <a:rPr lang="es-ES" dirty="0"/>
              <a:t>En resumidas cuentas nosotros realizamos cambios en nuestros archivos, el comando status verificará que archivos han sido modificados. </a:t>
            </a:r>
          </a:p>
          <a:p>
            <a:r>
              <a:rPr lang="es-ES" dirty="0"/>
              <a:t>Cuando deseemos registrar esos cambios tendremos que agregarlos con </a:t>
            </a:r>
            <a:r>
              <a:rPr lang="es-ES" dirty="0" err="1"/>
              <a:t>add</a:t>
            </a:r>
            <a:r>
              <a:rPr lang="es-ES" dirty="0"/>
              <a:t> . así ya estará listo para poder hacer un </a:t>
            </a:r>
            <a:r>
              <a:rPr lang="es-ES" dirty="0" err="1"/>
              <a:t>commit</a:t>
            </a:r>
            <a:r>
              <a:rPr lang="es-ES" dirty="0"/>
              <a:t>. </a:t>
            </a:r>
          </a:p>
          <a:p>
            <a:r>
              <a:rPr lang="es-ES" dirty="0"/>
              <a:t>El </a:t>
            </a:r>
            <a:r>
              <a:rPr lang="es-ES" dirty="0" err="1"/>
              <a:t>commit</a:t>
            </a:r>
            <a:r>
              <a:rPr lang="es-ES" dirty="0"/>
              <a:t> realiza la copia de ese instante para poder volver en el tiempo si es que es necesario.</a:t>
            </a:r>
          </a:p>
        </p:txBody>
      </p:sp>
    </p:spTree>
    <p:extLst>
      <p:ext uri="{BB962C8B-B14F-4D97-AF65-F5344CB8AC3E}">
        <p14:creationId xmlns:p14="http://schemas.microsoft.com/office/powerpoint/2010/main" val="888193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97E32-3D1B-EE5A-7B0D-68FC2928D8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D98A8F-4EA4-C161-FFFF-D35172FCDF89}"/>
              </a:ext>
            </a:extLst>
          </p:cNvPr>
          <p:cNvSpPr>
            <a:spLocks noGrp="1"/>
          </p:cNvSpPr>
          <p:nvPr>
            <p:ph type="title"/>
          </p:nvPr>
        </p:nvSpPr>
        <p:spPr>
          <a:xfrm>
            <a:off x="107504" y="-109468"/>
            <a:ext cx="7543800" cy="772621"/>
          </a:xfrm>
        </p:spPr>
        <p:txBody>
          <a:bodyPr/>
          <a:lstStyle/>
          <a:p>
            <a:r>
              <a:rPr lang="es-ES" dirty="0"/>
              <a:t>Comandos básicos de GIT</a:t>
            </a:r>
          </a:p>
        </p:txBody>
      </p:sp>
      <p:sp>
        <p:nvSpPr>
          <p:cNvPr id="3" name="Marcador de texto 2">
            <a:extLst>
              <a:ext uri="{FF2B5EF4-FFF2-40B4-BE49-F238E27FC236}">
                <a16:creationId xmlns:a16="http://schemas.microsoft.com/office/drawing/2014/main" id="{380BC7A3-A6B5-CE42-D118-9624E605498D}"/>
              </a:ext>
            </a:extLst>
          </p:cNvPr>
          <p:cNvSpPr>
            <a:spLocks noGrp="1"/>
          </p:cNvSpPr>
          <p:nvPr>
            <p:ph type="body" idx="1"/>
          </p:nvPr>
        </p:nvSpPr>
        <p:spPr>
          <a:xfrm>
            <a:off x="107504" y="629513"/>
            <a:ext cx="7543800" cy="3017520"/>
          </a:xfrm>
        </p:spPr>
        <p:txBody>
          <a:bodyPr/>
          <a:lstStyle/>
          <a:p>
            <a:pPr>
              <a:spcBef>
                <a:spcPts val="0"/>
              </a:spcBef>
            </a:pPr>
            <a:r>
              <a:rPr lang="es-ES" b="1" dirty="0"/>
              <a:t>Trucos</a:t>
            </a:r>
          </a:p>
          <a:p>
            <a:pPr>
              <a:spcBef>
                <a:spcPts val="0"/>
              </a:spcBef>
            </a:pPr>
            <a:endParaRPr lang="es-ES" b="1" dirty="0"/>
          </a:p>
          <a:p>
            <a:pPr>
              <a:spcBef>
                <a:spcPts val="0"/>
              </a:spcBef>
            </a:pPr>
            <a:r>
              <a:rPr lang="es-ES" dirty="0"/>
              <a:t>// Muestra en una línea los </a:t>
            </a:r>
            <a:r>
              <a:rPr lang="es-ES" dirty="0" err="1"/>
              <a:t>commit</a:t>
            </a:r>
            <a:r>
              <a:rPr lang="es-ES" dirty="0"/>
              <a:t> realizados</a:t>
            </a:r>
          </a:p>
          <a:p>
            <a:pPr>
              <a:spcBef>
                <a:spcPts val="0"/>
              </a:spcBef>
            </a:pPr>
            <a:r>
              <a:rPr lang="es-ES" dirty="0">
                <a:solidFill>
                  <a:srgbClr val="FF0000"/>
                </a:solidFill>
              </a:rPr>
              <a:t>git log --</a:t>
            </a:r>
            <a:r>
              <a:rPr lang="es-ES" dirty="0" err="1">
                <a:solidFill>
                  <a:srgbClr val="FF0000"/>
                </a:solidFill>
              </a:rPr>
              <a:t>oneline</a:t>
            </a:r>
            <a:endParaRPr lang="es-ES" dirty="0">
              <a:solidFill>
                <a:srgbClr val="FF0000"/>
              </a:solidFill>
            </a:endParaRPr>
          </a:p>
          <a:p>
            <a:pPr>
              <a:spcBef>
                <a:spcPts val="0"/>
              </a:spcBef>
            </a:pPr>
            <a:endParaRPr lang="es-ES" dirty="0"/>
          </a:p>
          <a:p>
            <a:pPr>
              <a:spcBef>
                <a:spcPts val="0"/>
              </a:spcBef>
            </a:pPr>
            <a:r>
              <a:rPr lang="es-ES" dirty="0"/>
              <a:t>// Muestra en una línea los </a:t>
            </a:r>
            <a:r>
              <a:rPr lang="es-ES" dirty="0" err="1"/>
              <a:t>commit</a:t>
            </a:r>
            <a:r>
              <a:rPr lang="es-ES" dirty="0"/>
              <a:t> realizados pero más elegante</a:t>
            </a:r>
          </a:p>
          <a:p>
            <a:pPr>
              <a:spcBef>
                <a:spcPts val="0"/>
              </a:spcBef>
            </a:pPr>
            <a:r>
              <a:rPr lang="es-ES" dirty="0">
                <a:solidFill>
                  <a:srgbClr val="FF0000"/>
                </a:solidFill>
              </a:rPr>
              <a:t>git log --</a:t>
            </a:r>
            <a:r>
              <a:rPr lang="es-ES" dirty="0" err="1">
                <a:solidFill>
                  <a:srgbClr val="FF0000"/>
                </a:solidFill>
              </a:rPr>
              <a:t>oneline</a:t>
            </a:r>
            <a:r>
              <a:rPr lang="es-ES" dirty="0">
                <a:solidFill>
                  <a:srgbClr val="FF0000"/>
                </a:solidFill>
              </a:rPr>
              <a:t> --</a:t>
            </a:r>
            <a:r>
              <a:rPr lang="es-ES" dirty="0" err="1">
                <a:solidFill>
                  <a:srgbClr val="FF0000"/>
                </a:solidFill>
              </a:rPr>
              <a:t>decorate</a:t>
            </a:r>
            <a:r>
              <a:rPr lang="es-ES" dirty="0">
                <a:solidFill>
                  <a:srgbClr val="FF0000"/>
                </a:solidFill>
              </a:rPr>
              <a:t> --</a:t>
            </a:r>
            <a:r>
              <a:rPr lang="es-ES" dirty="0" err="1">
                <a:solidFill>
                  <a:srgbClr val="FF0000"/>
                </a:solidFill>
              </a:rPr>
              <a:t>all</a:t>
            </a:r>
            <a:r>
              <a:rPr lang="es-ES" dirty="0">
                <a:solidFill>
                  <a:srgbClr val="FF0000"/>
                </a:solidFill>
              </a:rPr>
              <a:t> --</a:t>
            </a:r>
            <a:r>
              <a:rPr lang="es-ES" dirty="0" err="1">
                <a:solidFill>
                  <a:srgbClr val="FF0000"/>
                </a:solidFill>
              </a:rPr>
              <a:t>graph</a:t>
            </a:r>
            <a:endParaRPr lang="es-ES" dirty="0">
              <a:solidFill>
                <a:srgbClr val="FF0000"/>
              </a:solidFill>
            </a:endParaRPr>
          </a:p>
          <a:p>
            <a:pPr>
              <a:spcBef>
                <a:spcPts val="0"/>
              </a:spcBef>
            </a:pPr>
            <a:endParaRPr lang="es-ES" dirty="0"/>
          </a:p>
          <a:p>
            <a:pPr>
              <a:spcBef>
                <a:spcPts val="0"/>
              </a:spcBef>
            </a:pPr>
            <a:endParaRPr lang="es-ES" dirty="0"/>
          </a:p>
          <a:p>
            <a:pPr>
              <a:spcBef>
                <a:spcPts val="0"/>
              </a:spcBef>
            </a:pPr>
            <a:r>
              <a:rPr lang="es-ES" dirty="0"/>
              <a:t>// Solo muestra los archivos modificados</a:t>
            </a:r>
          </a:p>
          <a:p>
            <a:pPr>
              <a:spcBef>
                <a:spcPts val="0"/>
              </a:spcBef>
            </a:pPr>
            <a:r>
              <a:rPr lang="es-ES" dirty="0">
                <a:solidFill>
                  <a:srgbClr val="FF0000"/>
                </a:solidFill>
              </a:rPr>
              <a:t>git status –s</a:t>
            </a:r>
          </a:p>
          <a:p>
            <a:pPr>
              <a:spcBef>
                <a:spcPts val="0"/>
              </a:spcBef>
            </a:pPr>
            <a:endParaRPr lang="es-ES" dirty="0"/>
          </a:p>
          <a:p>
            <a:pPr>
              <a:spcBef>
                <a:spcPts val="0"/>
              </a:spcBef>
            </a:pPr>
            <a:endParaRPr lang="es-ES" dirty="0">
              <a:solidFill>
                <a:srgbClr val="FF0000"/>
              </a:solidFill>
            </a:endParaRPr>
          </a:p>
          <a:p>
            <a:pPr>
              <a:spcBef>
                <a:spcPts val="0"/>
              </a:spcBef>
            </a:pPr>
            <a:r>
              <a:rPr lang="es-ES" dirty="0">
                <a:solidFill>
                  <a:srgbClr val="FF0000"/>
                </a:solidFill>
              </a:rPr>
              <a:t>Diferencias entre -- y -</a:t>
            </a:r>
          </a:p>
          <a:p>
            <a:pPr marL="76200" indent="0">
              <a:lnSpc>
                <a:spcPct val="100000"/>
              </a:lnSpc>
              <a:spcBef>
                <a:spcPts val="0"/>
              </a:spcBef>
              <a:buNone/>
            </a:pPr>
            <a:r>
              <a:rPr lang="es-ES" dirty="0"/>
              <a:t>      --</a:t>
            </a:r>
            <a:r>
              <a:rPr lang="es-ES" dirty="0" err="1"/>
              <a:t>decorate</a:t>
            </a:r>
            <a:r>
              <a:rPr lang="es-ES" dirty="0"/>
              <a:t> hace referencia a una palabra</a:t>
            </a:r>
          </a:p>
          <a:p>
            <a:pPr>
              <a:spcBef>
                <a:spcPts val="0"/>
              </a:spcBef>
            </a:pPr>
            <a:r>
              <a:rPr lang="es-ES" dirty="0"/>
              <a:t>-s hace referencia al comando o a varios comandos, -</a:t>
            </a:r>
            <a:r>
              <a:rPr lang="es-ES" dirty="0" err="1"/>
              <a:t>sa</a:t>
            </a:r>
            <a:r>
              <a:rPr lang="es-ES" dirty="0"/>
              <a:t> serían dos comandos diferentes</a:t>
            </a:r>
          </a:p>
          <a:p>
            <a:pPr>
              <a:spcBef>
                <a:spcPts val="0"/>
              </a:spcBef>
            </a:pPr>
            <a:endParaRPr lang="es-ES" dirty="0"/>
          </a:p>
          <a:p>
            <a:pPr>
              <a:spcBef>
                <a:spcPts val="0"/>
              </a:spcBef>
            </a:pPr>
            <a:r>
              <a:rPr lang="es-ES" dirty="0"/>
              <a:t>// Vemos información de la rama maestra</a:t>
            </a:r>
          </a:p>
          <a:p>
            <a:pPr>
              <a:spcBef>
                <a:spcPts val="0"/>
              </a:spcBef>
            </a:pPr>
            <a:r>
              <a:rPr lang="es-ES" dirty="0">
                <a:solidFill>
                  <a:srgbClr val="FF0000"/>
                </a:solidFill>
              </a:rPr>
              <a:t>git status -s -b</a:t>
            </a:r>
          </a:p>
          <a:p>
            <a:pPr>
              <a:spcBef>
                <a:spcPts val="0"/>
              </a:spcBef>
            </a:pPr>
            <a:r>
              <a:rPr lang="es-ES" dirty="0">
                <a:solidFill>
                  <a:srgbClr val="FF0000"/>
                </a:solidFill>
              </a:rPr>
              <a:t>git status -</a:t>
            </a:r>
            <a:r>
              <a:rPr lang="es-ES" dirty="0" err="1">
                <a:solidFill>
                  <a:srgbClr val="FF0000"/>
                </a:solidFill>
              </a:rPr>
              <a:t>sb</a:t>
            </a:r>
            <a:r>
              <a:rPr lang="es-ES" dirty="0">
                <a:solidFill>
                  <a:srgbClr val="FF0000"/>
                </a:solidFill>
              </a:rPr>
              <a:t> //Hace lo mismo que el comando anterior</a:t>
            </a:r>
          </a:p>
          <a:p>
            <a:pPr>
              <a:spcBef>
                <a:spcPts val="0"/>
              </a:spcBef>
            </a:pPr>
            <a:endParaRPr lang="es-ES" dirty="0"/>
          </a:p>
        </p:txBody>
      </p:sp>
    </p:spTree>
    <p:extLst>
      <p:ext uri="{BB962C8B-B14F-4D97-AF65-F5344CB8AC3E}">
        <p14:creationId xmlns:p14="http://schemas.microsoft.com/office/powerpoint/2010/main" val="383855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C076E-C056-0BB0-C320-4DBA72895B4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BCDA897-3DA3-C50E-5748-6222B7C2587C}"/>
              </a:ext>
            </a:extLst>
          </p:cNvPr>
          <p:cNvSpPr>
            <a:spLocks noGrp="1"/>
          </p:cNvSpPr>
          <p:nvPr>
            <p:ph type="title"/>
          </p:nvPr>
        </p:nvSpPr>
        <p:spPr>
          <a:xfrm>
            <a:off x="822960" y="214953"/>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49833837-6713-EE4B-F4E6-5DC9F23EC3E2}"/>
              </a:ext>
            </a:extLst>
          </p:cNvPr>
          <p:cNvSpPr>
            <a:spLocks noGrp="1"/>
          </p:cNvSpPr>
          <p:nvPr>
            <p:ph type="body" idx="1"/>
          </p:nvPr>
        </p:nvSpPr>
        <p:spPr>
          <a:xfrm>
            <a:off x="467544" y="915566"/>
            <a:ext cx="7543800" cy="3017520"/>
          </a:xfrm>
        </p:spPr>
        <p:txBody>
          <a:bodyPr/>
          <a:lstStyle/>
          <a:p>
            <a:r>
              <a:rPr lang="es-ES" b="1" dirty="0"/>
              <a:t>Creando alias globales</a:t>
            </a:r>
          </a:p>
          <a:p>
            <a:endParaRPr lang="es-ES" b="1" dirty="0"/>
          </a:p>
          <a:p>
            <a:r>
              <a:rPr lang="es-ES" dirty="0"/>
              <a:t>Los alias nos sirven para crear atajos de comandos, podemos guardar diferentes alias de forma global y quedarán guardados en la configuración de git.</a:t>
            </a:r>
          </a:p>
          <a:p>
            <a:endParaRPr lang="es-ES" dirty="0"/>
          </a:p>
          <a:p>
            <a:r>
              <a:rPr lang="es-ES" dirty="0"/>
              <a:t>// Guardamos el alias "</a:t>
            </a:r>
            <a:r>
              <a:rPr lang="es-ES" dirty="0" err="1"/>
              <a:t>lg</a:t>
            </a:r>
            <a:r>
              <a:rPr lang="es-ES" dirty="0"/>
              <a:t>" que ejecutará todo lo que está entre comillas</a:t>
            </a:r>
          </a:p>
          <a:p>
            <a:r>
              <a:rPr lang="es-ES" dirty="0">
                <a:solidFill>
                  <a:srgbClr val="FF0000"/>
                </a:solidFill>
              </a:rPr>
              <a:t>git </a:t>
            </a:r>
            <a:r>
              <a:rPr lang="es-ES" dirty="0" err="1">
                <a:solidFill>
                  <a:srgbClr val="FF0000"/>
                </a:solidFill>
              </a:rPr>
              <a:t>config</a:t>
            </a:r>
            <a:r>
              <a:rPr lang="es-ES" dirty="0">
                <a:solidFill>
                  <a:srgbClr val="FF0000"/>
                </a:solidFill>
              </a:rPr>
              <a:t> --global </a:t>
            </a:r>
            <a:r>
              <a:rPr lang="es-ES" dirty="0" err="1">
                <a:solidFill>
                  <a:srgbClr val="FF0000"/>
                </a:solidFill>
              </a:rPr>
              <a:t>alias.lg</a:t>
            </a:r>
            <a:r>
              <a:rPr lang="es-ES" dirty="0">
                <a:solidFill>
                  <a:srgbClr val="FF0000"/>
                </a:solidFill>
              </a:rPr>
              <a:t> "log --</a:t>
            </a:r>
            <a:r>
              <a:rPr lang="es-ES" dirty="0" err="1">
                <a:solidFill>
                  <a:srgbClr val="FF0000"/>
                </a:solidFill>
              </a:rPr>
              <a:t>oneline</a:t>
            </a:r>
            <a:r>
              <a:rPr lang="es-ES" dirty="0">
                <a:solidFill>
                  <a:srgbClr val="FF0000"/>
                </a:solidFill>
              </a:rPr>
              <a:t> --</a:t>
            </a:r>
            <a:r>
              <a:rPr lang="es-ES" dirty="0" err="1">
                <a:solidFill>
                  <a:srgbClr val="FF0000"/>
                </a:solidFill>
              </a:rPr>
              <a:t>decorate</a:t>
            </a:r>
            <a:r>
              <a:rPr lang="es-ES" dirty="0">
                <a:solidFill>
                  <a:srgbClr val="FF0000"/>
                </a:solidFill>
              </a:rPr>
              <a:t> --</a:t>
            </a:r>
            <a:r>
              <a:rPr lang="es-ES" dirty="0" err="1">
                <a:solidFill>
                  <a:srgbClr val="FF0000"/>
                </a:solidFill>
              </a:rPr>
              <a:t>all</a:t>
            </a:r>
            <a:r>
              <a:rPr lang="es-ES" dirty="0">
                <a:solidFill>
                  <a:srgbClr val="FF0000"/>
                </a:solidFill>
              </a:rPr>
              <a:t> --</a:t>
            </a:r>
            <a:r>
              <a:rPr lang="es-ES" dirty="0" err="1">
                <a:solidFill>
                  <a:srgbClr val="FF0000"/>
                </a:solidFill>
              </a:rPr>
              <a:t>graph</a:t>
            </a:r>
            <a:r>
              <a:rPr lang="es-ES" dirty="0">
                <a:solidFill>
                  <a:srgbClr val="FF0000"/>
                </a:solidFill>
              </a:rPr>
              <a:t>"</a:t>
            </a:r>
          </a:p>
          <a:p>
            <a:endParaRPr lang="es-ES" dirty="0"/>
          </a:p>
          <a:p>
            <a:r>
              <a:rPr lang="es-ES" dirty="0"/>
              <a:t>// Para ver el archivo </a:t>
            </a:r>
            <a:r>
              <a:rPr lang="es-ES" dirty="0" err="1"/>
              <a:t>config</a:t>
            </a:r>
            <a:r>
              <a:rPr lang="es-ES" dirty="0"/>
              <a:t> con los alias creados</a:t>
            </a:r>
          </a:p>
          <a:p>
            <a:r>
              <a:rPr lang="es-ES" dirty="0">
                <a:solidFill>
                  <a:srgbClr val="FF0000"/>
                </a:solidFill>
              </a:rPr>
              <a:t>git </a:t>
            </a:r>
            <a:r>
              <a:rPr lang="es-ES" dirty="0" err="1">
                <a:solidFill>
                  <a:srgbClr val="FF0000"/>
                </a:solidFill>
              </a:rPr>
              <a:t>config</a:t>
            </a:r>
            <a:r>
              <a:rPr lang="es-ES" dirty="0">
                <a:solidFill>
                  <a:srgbClr val="FF0000"/>
                </a:solidFill>
              </a:rPr>
              <a:t> --global -e</a:t>
            </a:r>
          </a:p>
          <a:p>
            <a:endParaRPr lang="es-ES" dirty="0"/>
          </a:p>
        </p:txBody>
      </p:sp>
    </p:spTree>
    <p:extLst>
      <p:ext uri="{BB962C8B-B14F-4D97-AF65-F5344CB8AC3E}">
        <p14:creationId xmlns:p14="http://schemas.microsoft.com/office/powerpoint/2010/main" val="154172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FD870-AEF1-2238-49A8-8230995A6DD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092573-129C-30A9-5F8B-8FE613C665F7}"/>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B04F317A-732D-027A-9054-5DE357B79C5B}"/>
              </a:ext>
            </a:extLst>
          </p:cNvPr>
          <p:cNvSpPr>
            <a:spLocks noGrp="1"/>
          </p:cNvSpPr>
          <p:nvPr>
            <p:ph type="body" idx="1"/>
          </p:nvPr>
        </p:nvSpPr>
        <p:spPr>
          <a:xfrm>
            <a:off x="107504" y="699542"/>
            <a:ext cx="7543800" cy="3017520"/>
          </a:xfrm>
        </p:spPr>
        <p:txBody>
          <a:bodyPr/>
          <a:lstStyle/>
          <a:p>
            <a:r>
              <a:rPr lang="es-ES" b="1" dirty="0"/>
              <a:t>Ramas o Branch</a:t>
            </a:r>
          </a:p>
          <a:p>
            <a:endParaRPr lang="es-ES" b="1" dirty="0"/>
          </a:p>
          <a:p>
            <a:r>
              <a:rPr lang="es-ES" dirty="0"/>
              <a:t>Hasta el momento solo hemos trabajado en la rama "master" pero puede que necesitemos crear diferentes ramas para los seguimientos de git.</a:t>
            </a:r>
          </a:p>
          <a:p>
            <a:endParaRPr lang="es-ES" dirty="0"/>
          </a:p>
          <a:p>
            <a:r>
              <a:rPr lang="es-ES" dirty="0"/>
              <a:t>// Crea una nueva rama</a:t>
            </a:r>
          </a:p>
          <a:p>
            <a:r>
              <a:rPr lang="es-ES" dirty="0">
                <a:solidFill>
                  <a:srgbClr val="FF0000"/>
                </a:solidFill>
              </a:rPr>
              <a:t>git </a:t>
            </a:r>
            <a:r>
              <a:rPr lang="es-ES" dirty="0" err="1">
                <a:solidFill>
                  <a:srgbClr val="FF0000"/>
                </a:solidFill>
              </a:rPr>
              <a:t>branch</a:t>
            </a:r>
            <a:r>
              <a:rPr lang="es-ES" dirty="0">
                <a:solidFill>
                  <a:srgbClr val="FF0000"/>
                </a:solidFill>
              </a:rPr>
              <a:t> </a:t>
            </a:r>
            <a:r>
              <a:rPr lang="es-ES" dirty="0" err="1">
                <a:solidFill>
                  <a:srgbClr val="FF0000"/>
                </a:solidFill>
              </a:rPr>
              <a:t>nombreRama</a:t>
            </a:r>
            <a:endParaRPr lang="es-ES" dirty="0">
              <a:solidFill>
                <a:srgbClr val="FF0000"/>
              </a:solidFill>
            </a:endParaRPr>
          </a:p>
          <a:p>
            <a:endParaRPr lang="es-ES" dirty="0"/>
          </a:p>
          <a:p>
            <a:r>
              <a:rPr lang="es-ES" dirty="0"/>
              <a:t>// Nos muestra en que rama estamos</a:t>
            </a:r>
          </a:p>
          <a:p>
            <a:r>
              <a:rPr lang="es-ES" dirty="0">
                <a:solidFill>
                  <a:srgbClr val="FF0000"/>
                </a:solidFill>
              </a:rPr>
              <a:t>git </a:t>
            </a:r>
            <a:r>
              <a:rPr lang="es-ES" dirty="0" err="1">
                <a:solidFill>
                  <a:srgbClr val="FF0000"/>
                </a:solidFill>
              </a:rPr>
              <a:t>branch</a:t>
            </a:r>
            <a:endParaRPr lang="es-ES" dirty="0">
              <a:solidFill>
                <a:srgbClr val="FF0000"/>
              </a:solidFill>
            </a:endParaRPr>
          </a:p>
          <a:p>
            <a:endParaRPr lang="es-ES" dirty="0"/>
          </a:p>
          <a:p>
            <a:r>
              <a:rPr lang="es-ES" dirty="0"/>
              <a:t>// Nos movemos a la nueva rama</a:t>
            </a:r>
          </a:p>
          <a:p>
            <a:r>
              <a:rPr lang="es-ES" dirty="0">
                <a:solidFill>
                  <a:srgbClr val="FF0000"/>
                </a:solidFill>
              </a:rPr>
              <a:t>git </a:t>
            </a:r>
            <a:r>
              <a:rPr lang="es-ES" dirty="0" err="1">
                <a:solidFill>
                  <a:srgbClr val="FF0000"/>
                </a:solidFill>
              </a:rPr>
              <a:t>checkout</a:t>
            </a:r>
            <a:r>
              <a:rPr lang="es-ES" dirty="0">
                <a:solidFill>
                  <a:srgbClr val="FF0000"/>
                </a:solidFill>
              </a:rPr>
              <a:t> </a:t>
            </a:r>
            <a:r>
              <a:rPr lang="es-ES" dirty="0" err="1">
                <a:solidFill>
                  <a:srgbClr val="FF0000"/>
                </a:solidFill>
              </a:rPr>
              <a:t>nombreRama</a:t>
            </a:r>
            <a:endParaRPr lang="es-ES" dirty="0">
              <a:solidFill>
                <a:srgbClr val="FF0000"/>
              </a:solidFill>
            </a:endParaRPr>
          </a:p>
        </p:txBody>
      </p:sp>
    </p:spTree>
    <p:extLst>
      <p:ext uri="{BB962C8B-B14F-4D97-AF65-F5344CB8AC3E}">
        <p14:creationId xmlns:p14="http://schemas.microsoft.com/office/powerpoint/2010/main" val="276596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51BBC-DB9B-3D6C-E34A-118F7CE11D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3FE93C-591E-84B9-F28F-7683368C192A}"/>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0BCE579C-455C-279F-8027-5883B9C307F7}"/>
              </a:ext>
            </a:extLst>
          </p:cNvPr>
          <p:cNvSpPr>
            <a:spLocks noGrp="1"/>
          </p:cNvSpPr>
          <p:nvPr>
            <p:ph type="body" idx="1"/>
          </p:nvPr>
        </p:nvSpPr>
        <p:spPr>
          <a:xfrm>
            <a:off x="107504" y="699542"/>
            <a:ext cx="7543800" cy="3017520"/>
          </a:xfrm>
        </p:spPr>
        <p:txBody>
          <a:bodyPr/>
          <a:lstStyle/>
          <a:p>
            <a:r>
              <a:rPr lang="es-ES" b="1" dirty="0"/>
              <a:t>Ramas o Branch</a:t>
            </a:r>
          </a:p>
          <a:p>
            <a:endParaRPr lang="es-ES" b="1" dirty="0"/>
          </a:p>
          <a:p>
            <a:r>
              <a:rPr lang="es-ES" dirty="0"/>
              <a:t>Podemos unir la rama master con la nueva, para eso tenemos que </a:t>
            </a:r>
            <a:r>
              <a:rPr lang="es-ES" b="1" dirty="0"/>
              <a:t>estar en la master para ejecutar el siguiente comando:</a:t>
            </a:r>
          </a:p>
          <a:p>
            <a:endParaRPr lang="es-ES" dirty="0"/>
          </a:p>
          <a:p>
            <a:r>
              <a:rPr lang="es-ES" dirty="0"/>
              <a:t>// Nos movemos a la nueva rama</a:t>
            </a:r>
          </a:p>
          <a:p>
            <a:r>
              <a:rPr lang="es-ES" dirty="0">
                <a:solidFill>
                  <a:srgbClr val="FF0000"/>
                </a:solidFill>
              </a:rPr>
              <a:t>git </a:t>
            </a:r>
            <a:r>
              <a:rPr lang="es-ES" dirty="0" err="1">
                <a:solidFill>
                  <a:srgbClr val="FF0000"/>
                </a:solidFill>
              </a:rPr>
              <a:t>merge</a:t>
            </a:r>
            <a:r>
              <a:rPr lang="es-ES" dirty="0">
                <a:solidFill>
                  <a:srgbClr val="FF0000"/>
                </a:solidFill>
              </a:rPr>
              <a:t> </a:t>
            </a:r>
            <a:r>
              <a:rPr lang="es-ES" dirty="0" err="1">
                <a:solidFill>
                  <a:srgbClr val="FF0000"/>
                </a:solidFill>
              </a:rPr>
              <a:t>nombreRama</a:t>
            </a:r>
            <a:endParaRPr lang="es-ES" dirty="0">
              <a:solidFill>
                <a:srgbClr val="FF0000"/>
              </a:solidFill>
            </a:endParaRPr>
          </a:p>
          <a:p>
            <a:endParaRPr lang="es-ES" dirty="0"/>
          </a:p>
          <a:p>
            <a:r>
              <a:rPr lang="es-ES" dirty="0"/>
              <a:t>// Eliminar una rama</a:t>
            </a:r>
          </a:p>
          <a:p>
            <a:r>
              <a:rPr lang="es-ES" dirty="0">
                <a:solidFill>
                  <a:srgbClr val="FF0000"/>
                </a:solidFill>
              </a:rPr>
              <a:t>git </a:t>
            </a:r>
            <a:r>
              <a:rPr lang="es-ES" dirty="0" err="1">
                <a:solidFill>
                  <a:srgbClr val="FF0000"/>
                </a:solidFill>
              </a:rPr>
              <a:t>branch</a:t>
            </a:r>
            <a:r>
              <a:rPr lang="es-ES" dirty="0">
                <a:solidFill>
                  <a:srgbClr val="FF0000"/>
                </a:solidFill>
              </a:rPr>
              <a:t> -d </a:t>
            </a:r>
            <a:r>
              <a:rPr lang="es-ES" dirty="0" err="1">
                <a:solidFill>
                  <a:srgbClr val="FF0000"/>
                </a:solidFill>
              </a:rPr>
              <a:t>nombreRama</a:t>
            </a:r>
            <a:endParaRPr lang="es-ES" dirty="0">
              <a:solidFill>
                <a:srgbClr val="FF0000"/>
              </a:solidFill>
            </a:endParaRPr>
          </a:p>
        </p:txBody>
      </p:sp>
    </p:spTree>
    <p:extLst>
      <p:ext uri="{BB962C8B-B14F-4D97-AF65-F5344CB8AC3E}">
        <p14:creationId xmlns:p14="http://schemas.microsoft.com/office/powerpoint/2010/main" val="139128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F3450-C2DC-920A-5646-D816D7C4715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1FE7C6B-23F9-6EA6-A6C4-2D8833E02FAF}"/>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827BC23E-265A-1D79-333D-3979B0F89F52}"/>
              </a:ext>
            </a:extLst>
          </p:cNvPr>
          <p:cNvSpPr>
            <a:spLocks noGrp="1"/>
          </p:cNvSpPr>
          <p:nvPr>
            <p:ph type="body" idx="1"/>
          </p:nvPr>
        </p:nvSpPr>
        <p:spPr>
          <a:xfrm>
            <a:off x="107504" y="699542"/>
            <a:ext cx="7920880" cy="3017520"/>
          </a:xfrm>
        </p:spPr>
        <p:txBody>
          <a:bodyPr numCol="2"/>
          <a:lstStyle/>
          <a:p>
            <a:pPr marL="76200" indent="0">
              <a:buNone/>
            </a:pPr>
            <a:r>
              <a:rPr lang="es-ES" b="1" dirty="0"/>
              <a:t>Tags</a:t>
            </a:r>
          </a:p>
          <a:p>
            <a:endParaRPr lang="es-ES" dirty="0"/>
          </a:p>
          <a:p>
            <a:r>
              <a:rPr lang="es-ES" dirty="0"/>
              <a:t>Con los tags podemos hacer versiones de nuestro proyecto.</a:t>
            </a:r>
          </a:p>
          <a:p>
            <a:endParaRPr lang="es-ES" dirty="0"/>
          </a:p>
          <a:p>
            <a:r>
              <a:rPr lang="es-ES" dirty="0"/>
              <a:t>// Crear un tags</a:t>
            </a:r>
          </a:p>
          <a:p>
            <a:r>
              <a:rPr lang="es-ES" dirty="0">
                <a:solidFill>
                  <a:srgbClr val="FF0000"/>
                </a:solidFill>
              </a:rPr>
              <a:t>git tag </a:t>
            </a:r>
            <a:r>
              <a:rPr lang="es-ES" dirty="0" err="1">
                <a:solidFill>
                  <a:srgbClr val="FF0000"/>
                </a:solidFill>
              </a:rPr>
              <a:t>versionAlpha</a:t>
            </a:r>
            <a:r>
              <a:rPr lang="es-ES" dirty="0">
                <a:solidFill>
                  <a:srgbClr val="FF0000"/>
                </a:solidFill>
              </a:rPr>
              <a:t> -m "versión </a:t>
            </a:r>
            <a:r>
              <a:rPr lang="es-ES" dirty="0" err="1">
                <a:solidFill>
                  <a:srgbClr val="FF0000"/>
                </a:solidFill>
              </a:rPr>
              <a:t>alpha</a:t>
            </a:r>
            <a:r>
              <a:rPr lang="es-ES" dirty="0">
                <a:solidFill>
                  <a:srgbClr val="FF0000"/>
                </a:solidFill>
              </a:rPr>
              <a:t>"</a:t>
            </a:r>
          </a:p>
          <a:p>
            <a:endParaRPr lang="es-ES" dirty="0"/>
          </a:p>
          <a:p>
            <a:r>
              <a:rPr lang="es-ES" dirty="0"/>
              <a:t>// Listar tags</a:t>
            </a:r>
          </a:p>
          <a:p>
            <a:r>
              <a:rPr lang="es-ES" dirty="0">
                <a:solidFill>
                  <a:srgbClr val="FF0000"/>
                </a:solidFill>
              </a:rPr>
              <a:t>git tag</a:t>
            </a:r>
          </a:p>
          <a:p>
            <a:endParaRPr lang="es-ES" dirty="0"/>
          </a:p>
          <a:p>
            <a:r>
              <a:rPr lang="es-ES" dirty="0"/>
              <a:t>// Borrar tags</a:t>
            </a:r>
          </a:p>
          <a:p>
            <a:r>
              <a:rPr lang="es-ES" dirty="0">
                <a:solidFill>
                  <a:srgbClr val="FF0000"/>
                </a:solidFill>
              </a:rPr>
              <a:t>git tag -d </a:t>
            </a:r>
            <a:r>
              <a:rPr lang="es-ES" dirty="0" err="1">
                <a:solidFill>
                  <a:srgbClr val="FF0000"/>
                </a:solidFill>
              </a:rPr>
              <a:t>nombreTags</a:t>
            </a:r>
            <a:endParaRPr lang="es-ES" dirty="0">
              <a:solidFill>
                <a:srgbClr val="FF0000"/>
              </a:solidFill>
            </a:endParaRPr>
          </a:p>
          <a:p>
            <a:endParaRPr lang="es-ES" dirty="0"/>
          </a:p>
          <a:p>
            <a:r>
              <a:rPr lang="es-ES" dirty="0"/>
              <a:t>// Hacer una versión en un </a:t>
            </a:r>
            <a:r>
              <a:rPr lang="es-ES" dirty="0" err="1"/>
              <a:t>commit</a:t>
            </a:r>
            <a:r>
              <a:rPr lang="es-ES" dirty="0"/>
              <a:t> anterior </a:t>
            </a:r>
            <a:r>
              <a:rPr lang="es-ES" dirty="0" err="1"/>
              <a:t>ej</a:t>
            </a:r>
            <a:r>
              <a:rPr lang="es-ES" dirty="0"/>
              <a:t>: f52f3da</a:t>
            </a:r>
          </a:p>
          <a:p>
            <a:r>
              <a:rPr lang="es-ES" dirty="0">
                <a:solidFill>
                  <a:srgbClr val="FF0000"/>
                </a:solidFill>
              </a:rPr>
              <a:t>git tag -a </a:t>
            </a:r>
            <a:r>
              <a:rPr lang="es-ES" dirty="0" err="1">
                <a:solidFill>
                  <a:srgbClr val="FF0000"/>
                </a:solidFill>
              </a:rPr>
              <a:t>nombreTag</a:t>
            </a:r>
            <a:r>
              <a:rPr lang="es-ES" dirty="0">
                <a:solidFill>
                  <a:srgbClr val="FF0000"/>
                </a:solidFill>
              </a:rPr>
              <a:t> f52f3da -m "</a:t>
            </a:r>
            <a:r>
              <a:rPr lang="es-ES" dirty="0" err="1">
                <a:solidFill>
                  <a:srgbClr val="FF0000"/>
                </a:solidFill>
              </a:rPr>
              <a:t>version</a:t>
            </a:r>
            <a:r>
              <a:rPr lang="es-ES" dirty="0">
                <a:solidFill>
                  <a:srgbClr val="FF0000"/>
                </a:solidFill>
              </a:rPr>
              <a:t> </a:t>
            </a:r>
            <a:r>
              <a:rPr lang="es-ES" dirty="0" err="1">
                <a:solidFill>
                  <a:srgbClr val="FF0000"/>
                </a:solidFill>
              </a:rPr>
              <a:t>alpha</a:t>
            </a:r>
            <a:r>
              <a:rPr lang="es-ES" dirty="0">
                <a:solidFill>
                  <a:srgbClr val="FF0000"/>
                </a:solidFill>
              </a:rPr>
              <a:t>"</a:t>
            </a:r>
          </a:p>
          <a:p>
            <a:endParaRPr lang="es-ES" dirty="0"/>
          </a:p>
          <a:p>
            <a:r>
              <a:rPr lang="es-ES" dirty="0"/>
              <a:t>// Mostrar información del tag</a:t>
            </a:r>
          </a:p>
          <a:p>
            <a:r>
              <a:rPr lang="es-ES" dirty="0">
                <a:solidFill>
                  <a:srgbClr val="FF0000"/>
                </a:solidFill>
              </a:rPr>
              <a:t>git show </a:t>
            </a:r>
            <a:r>
              <a:rPr lang="es-ES" dirty="0" err="1">
                <a:solidFill>
                  <a:srgbClr val="FF0000"/>
                </a:solidFill>
              </a:rPr>
              <a:t>nombreTag</a:t>
            </a:r>
            <a:endParaRPr lang="es-ES" dirty="0">
              <a:solidFill>
                <a:srgbClr val="FF0000"/>
              </a:solidFill>
            </a:endParaRPr>
          </a:p>
        </p:txBody>
      </p:sp>
    </p:spTree>
    <p:extLst>
      <p:ext uri="{BB962C8B-B14F-4D97-AF65-F5344CB8AC3E}">
        <p14:creationId xmlns:p14="http://schemas.microsoft.com/office/powerpoint/2010/main" val="3148476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56257-39FF-5C00-F44E-F706E77F6A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9CAB7B-F83D-CE2F-0E55-31C9F84B1DF3}"/>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08F846EB-2D49-5EE4-D099-D18EC69E4D03}"/>
              </a:ext>
            </a:extLst>
          </p:cNvPr>
          <p:cNvSpPr>
            <a:spLocks noGrp="1"/>
          </p:cNvSpPr>
          <p:nvPr>
            <p:ph type="body" idx="1"/>
          </p:nvPr>
        </p:nvSpPr>
        <p:spPr>
          <a:xfrm>
            <a:off x="107504" y="699542"/>
            <a:ext cx="7543800" cy="3017520"/>
          </a:xfrm>
        </p:spPr>
        <p:txBody>
          <a:bodyPr/>
          <a:lstStyle/>
          <a:p>
            <a:r>
              <a:rPr lang="es-ES" sz="1700" b="1" dirty="0"/>
              <a:t>Viaje por los </a:t>
            </a:r>
            <a:r>
              <a:rPr lang="es-ES" sz="1700" b="1" dirty="0" err="1"/>
              <a:t>commit</a:t>
            </a:r>
            <a:endParaRPr lang="es-ES" sz="1700" b="1" dirty="0"/>
          </a:p>
          <a:p>
            <a:endParaRPr lang="es-ES" sz="1700" b="1" dirty="0"/>
          </a:p>
          <a:p>
            <a:r>
              <a:rPr lang="es-ES" sz="1700" dirty="0"/>
              <a:t>Cualquier cambio que hayas propuesto incorporar al proyecto debe confirmarse con </a:t>
            </a:r>
            <a:r>
              <a:rPr lang="es-ES" sz="1700" dirty="0" err="1"/>
              <a:t>commit</a:t>
            </a:r>
            <a:r>
              <a:rPr lang="es-ES" sz="1700" dirty="0"/>
              <a:t> para que se incluya en el </a:t>
            </a:r>
            <a:r>
              <a:rPr lang="es-ES" sz="1700" b="1" dirty="0"/>
              <a:t>HEAD</a:t>
            </a:r>
            <a:r>
              <a:rPr lang="es-ES" sz="1700" dirty="0"/>
              <a:t>. </a:t>
            </a:r>
          </a:p>
          <a:p>
            <a:endParaRPr lang="es-ES" sz="1700" dirty="0"/>
          </a:p>
          <a:p>
            <a:r>
              <a:rPr lang="es-ES" sz="1700" dirty="0"/>
              <a:t>El HEAD es una especie de índice que apunta al último </a:t>
            </a:r>
            <a:r>
              <a:rPr lang="es-ES" sz="1700" dirty="0" err="1"/>
              <a:t>commit</a:t>
            </a:r>
            <a:r>
              <a:rPr lang="es-ES" sz="1700" dirty="0"/>
              <a:t> efectuado en el entorno de trabajo Git actual (también llamado “rama”). El comando para hacerlo es el siguiente:</a:t>
            </a:r>
          </a:p>
          <a:p>
            <a:endParaRPr lang="es-ES" sz="1700" dirty="0">
              <a:solidFill>
                <a:srgbClr val="FF0000"/>
              </a:solidFill>
            </a:endParaRPr>
          </a:p>
          <a:p>
            <a:r>
              <a:rPr lang="es-ES" sz="1700" dirty="0">
                <a:solidFill>
                  <a:srgbClr val="FF0000"/>
                </a:solidFill>
              </a:rPr>
              <a:t>git </a:t>
            </a:r>
            <a:r>
              <a:rPr lang="es-ES" sz="1700" dirty="0" err="1">
                <a:solidFill>
                  <a:srgbClr val="FF0000"/>
                </a:solidFill>
              </a:rPr>
              <a:t>commit</a:t>
            </a:r>
            <a:endParaRPr lang="es-ES" sz="1700" dirty="0">
              <a:solidFill>
                <a:srgbClr val="FF0000"/>
              </a:solidFill>
            </a:endParaRPr>
          </a:p>
        </p:txBody>
      </p:sp>
    </p:spTree>
    <p:extLst>
      <p:ext uri="{BB962C8B-B14F-4D97-AF65-F5344CB8AC3E}">
        <p14:creationId xmlns:p14="http://schemas.microsoft.com/office/powerpoint/2010/main" val="136448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E4E72DA6-8A2F-DEC7-4680-DC120F07C0B3}"/>
              </a:ext>
            </a:extLst>
          </p:cNvPr>
          <p:cNvPicPr>
            <a:picLocks noChangeAspect="1"/>
          </p:cNvPicPr>
          <p:nvPr/>
        </p:nvPicPr>
        <p:blipFill>
          <a:blip r:embed="rId2"/>
          <a:stretch>
            <a:fillRect/>
          </a:stretch>
        </p:blipFill>
        <p:spPr>
          <a:xfrm>
            <a:off x="467544" y="627534"/>
            <a:ext cx="7105650" cy="29432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E0FDC-FC53-166B-6995-D0695D8A2B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B13479-3C95-1F24-3694-225E1EE851BA}"/>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391DECAA-88AF-C852-2C4C-85E376DC0F17}"/>
              </a:ext>
            </a:extLst>
          </p:cNvPr>
          <p:cNvSpPr>
            <a:spLocks noGrp="1"/>
          </p:cNvSpPr>
          <p:nvPr>
            <p:ph type="body" idx="1"/>
          </p:nvPr>
        </p:nvSpPr>
        <p:spPr>
          <a:xfrm>
            <a:off x="107504" y="699542"/>
            <a:ext cx="8640960" cy="3017520"/>
          </a:xfrm>
        </p:spPr>
        <p:txBody>
          <a:bodyPr/>
          <a:lstStyle/>
          <a:p>
            <a:r>
              <a:rPr lang="es-ES" sz="1700" b="1" dirty="0"/>
              <a:t>Viaje por los </a:t>
            </a:r>
            <a:r>
              <a:rPr lang="es-ES" sz="1700" b="1" dirty="0" err="1"/>
              <a:t>commit</a:t>
            </a:r>
            <a:endParaRPr lang="es-ES" sz="1700" b="1" dirty="0"/>
          </a:p>
          <a:p>
            <a:endParaRPr lang="es-ES" sz="1700" b="1" dirty="0"/>
          </a:p>
          <a:p>
            <a:r>
              <a:rPr lang="es-ES" dirty="0"/>
              <a:t>Antes de ejecutar el comando git </a:t>
            </a:r>
            <a:r>
              <a:rPr lang="es-ES" dirty="0" err="1"/>
              <a:t>commit</a:t>
            </a:r>
            <a:r>
              <a:rPr lang="es-ES" dirty="0"/>
              <a:t>, no te olvides de comprobar si has marcado todos los cambios que deseas incluir en el repositorio remoto (con </a:t>
            </a:r>
            <a:r>
              <a:rPr lang="es-ES" b="1" dirty="0"/>
              <a:t>git </a:t>
            </a:r>
            <a:r>
              <a:rPr lang="es-ES" b="1" dirty="0" err="1"/>
              <a:t>add</a:t>
            </a:r>
            <a:r>
              <a:rPr lang="es-ES" dirty="0"/>
              <a:t>). </a:t>
            </a:r>
          </a:p>
          <a:p>
            <a:r>
              <a:rPr lang="es-ES" dirty="0"/>
              <a:t>De lo contrario, estos serán ignorados, incluso si se encuentran en la copia de trabajo guardada en el directorio.</a:t>
            </a:r>
          </a:p>
          <a:p>
            <a:r>
              <a:rPr lang="es-ES" dirty="0"/>
              <a:t>Después de ejecutar el comando, Git inicia automáticamente el editor que configuraste como predeterminado durante la instalación o que el propio sistema abre por defecto. </a:t>
            </a:r>
          </a:p>
          <a:p>
            <a:r>
              <a:rPr lang="es-ES" dirty="0"/>
              <a:t>En el documento, puedes añadir un comentario personal sobre el </a:t>
            </a:r>
            <a:r>
              <a:rPr lang="es-ES" dirty="0" err="1"/>
              <a:t>commit</a:t>
            </a:r>
            <a:r>
              <a:rPr lang="es-ES" dirty="0"/>
              <a:t> planificado, en el que las líneas anotadas se separan por punto y coma y, por lo tanto, no se muestran más adelante. </a:t>
            </a:r>
          </a:p>
          <a:p>
            <a:r>
              <a:rPr lang="es-ES" dirty="0"/>
              <a:t>En cuanto cierres el editor, Git creará el </a:t>
            </a:r>
            <a:r>
              <a:rPr lang="es-ES" dirty="0" err="1"/>
              <a:t>commit</a:t>
            </a:r>
            <a:r>
              <a:rPr lang="es-ES" dirty="0"/>
              <a:t>:</a:t>
            </a:r>
          </a:p>
          <a:p>
            <a:r>
              <a:rPr lang="es-ES" dirty="0">
                <a:solidFill>
                  <a:srgbClr val="FF0000"/>
                </a:solidFill>
              </a:rPr>
              <a:t>git </a:t>
            </a:r>
            <a:r>
              <a:rPr lang="es-ES" dirty="0" err="1">
                <a:solidFill>
                  <a:srgbClr val="FF0000"/>
                </a:solidFill>
              </a:rPr>
              <a:t>commit</a:t>
            </a:r>
            <a:endParaRPr lang="es-ES" dirty="0">
              <a:solidFill>
                <a:srgbClr val="FF0000"/>
              </a:solidFill>
            </a:endParaRPr>
          </a:p>
          <a:p>
            <a:r>
              <a:rPr lang="es-ES" dirty="0">
                <a:solidFill>
                  <a:srgbClr val="FF0000"/>
                </a:solidFill>
              </a:rPr>
              <a:t>[master (</a:t>
            </a:r>
            <a:r>
              <a:rPr lang="es-ES" dirty="0" err="1">
                <a:solidFill>
                  <a:srgbClr val="FF0000"/>
                </a:solidFill>
              </a:rPr>
              <a:t>root-commit</a:t>
            </a:r>
            <a:r>
              <a:rPr lang="es-ES" dirty="0">
                <a:solidFill>
                  <a:srgbClr val="FF0000"/>
                </a:solidFill>
              </a:rPr>
              <a:t>) cofdc90] Test </a:t>
            </a:r>
          </a:p>
          <a:p>
            <a:r>
              <a:rPr lang="es-ES" dirty="0">
                <a:solidFill>
                  <a:srgbClr val="FF0000"/>
                </a:solidFill>
              </a:rPr>
              <a:t>1 file </a:t>
            </a:r>
            <a:r>
              <a:rPr lang="es-ES" dirty="0" err="1">
                <a:solidFill>
                  <a:srgbClr val="FF0000"/>
                </a:solidFill>
              </a:rPr>
              <a:t>changed</a:t>
            </a:r>
            <a:endParaRPr lang="es-ES" dirty="0">
              <a:solidFill>
                <a:srgbClr val="FF0000"/>
              </a:solidFill>
            </a:endParaRPr>
          </a:p>
        </p:txBody>
      </p:sp>
    </p:spTree>
    <p:extLst>
      <p:ext uri="{BB962C8B-B14F-4D97-AF65-F5344CB8AC3E}">
        <p14:creationId xmlns:p14="http://schemas.microsoft.com/office/powerpoint/2010/main" val="640444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F75CC-73FA-2717-2D28-3C4A396341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0D12AC-BC17-1DE0-62FE-712E20A0373D}"/>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AFD958CF-DC0A-57DE-E12D-1E2D19B04AC3}"/>
              </a:ext>
            </a:extLst>
          </p:cNvPr>
          <p:cNvSpPr>
            <a:spLocks noGrp="1"/>
          </p:cNvSpPr>
          <p:nvPr>
            <p:ph type="body" idx="1"/>
          </p:nvPr>
        </p:nvSpPr>
        <p:spPr>
          <a:xfrm>
            <a:off x="107504" y="699542"/>
            <a:ext cx="7543800" cy="3017520"/>
          </a:xfrm>
        </p:spPr>
        <p:txBody>
          <a:bodyPr/>
          <a:lstStyle/>
          <a:p>
            <a:r>
              <a:rPr lang="es-ES" sz="1700" b="1" dirty="0"/>
              <a:t>Viaje por los </a:t>
            </a:r>
            <a:r>
              <a:rPr lang="es-ES" sz="1700" b="1" dirty="0" err="1"/>
              <a:t>commit</a:t>
            </a:r>
            <a:endParaRPr lang="es-ES" sz="1700" b="1" dirty="0"/>
          </a:p>
          <a:p>
            <a:endParaRPr lang="es-ES" sz="1700" b="1" dirty="0"/>
          </a:p>
          <a:p>
            <a:r>
              <a:rPr lang="es-ES" sz="1700" b="1" dirty="0"/>
              <a:t>Revisar o deshacer </a:t>
            </a:r>
            <a:r>
              <a:rPr lang="es-ES" sz="1700" b="1" dirty="0" err="1"/>
              <a:t>commits</a:t>
            </a:r>
            <a:r>
              <a:rPr lang="es-ES" sz="1700" b="1" dirty="0"/>
              <a:t> ejecutados</a:t>
            </a:r>
          </a:p>
          <a:p>
            <a:r>
              <a:rPr lang="es-ES" sz="1700" dirty="0"/>
              <a:t>Una vez aceptados los cambios mediante el comando </a:t>
            </a:r>
            <a:r>
              <a:rPr lang="es-ES" sz="1700" dirty="0" err="1"/>
              <a:t>commit</a:t>
            </a:r>
            <a:r>
              <a:rPr lang="es-ES" sz="1700" dirty="0"/>
              <a:t>, puedes editar el contenido o eliminarlo por completo en cualquier momento más adelante. Por ejemplo, un caso típico sería precipitarse al ejecutar </a:t>
            </a:r>
            <a:r>
              <a:rPr lang="es-ES" sz="1700" dirty="0" err="1"/>
              <a:t>commit</a:t>
            </a:r>
            <a:r>
              <a:rPr lang="es-ES" sz="1700" dirty="0"/>
              <a:t> y olvidarse de algún archivo o configuración importante. En este caso, puedes registrar archivos nuevos o modificados a posteriori mediante el comando git </a:t>
            </a:r>
            <a:r>
              <a:rPr lang="es-ES" sz="1700" dirty="0" err="1"/>
              <a:t>add</a:t>
            </a:r>
            <a:r>
              <a:rPr lang="es-ES" sz="1700" dirty="0"/>
              <a:t> y volver a transferirlos. Para ello, añade --</a:t>
            </a:r>
            <a:r>
              <a:rPr lang="es-ES" sz="1700" dirty="0" err="1"/>
              <a:t>amend</a:t>
            </a:r>
            <a:r>
              <a:rPr lang="es-ES" sz="1700" dirty="0"/>
              <a:t> al comando estándar:</a:t>
            </a:r>
          </a:p>
          <a:p>
            <a:endParaRPr lang="es-ES" sz="1700" dirty="0"/>
          </a:p>
          <a:p>
            <a:r>
              <a:rPr lang="es-ES" sz="1700" dirty="0">
                <a:solidFill>
                  <a:srgbClr val="FF0000"/>
                </a:solidFill>
              </a:rPr>
              <a:t>git </a:t>
            </a:r>
            <a:r>
              <a:rPr lang="es-ES" sz="1700" dirty="0" err="1">
                <a:solidFill>
                  <a:srgbClr val="FF0000"/>
                </a:solidFill>
              </a:rPr>
              <a:t>commit</a:t>
            </a:r>
            <a:r>
              <a:rPr lang="es-ES" sz="1700" dirty="0">
                <a:solidFill>
                  <a:srgbClr val="FF0000"/>
                </a:solidFill>
              </a:rPr>
              <a:t> --</a:t>
            </a:r>
            <a:r>
              <a:rPr lang="es-ES" sz="1700" dirty="0" err="1">
                <a:solidFill>
                  <a:srgbClr val="FF0000"/>
                </a:solidFill>
              </a:rPr>
              <a:t>amend</a:t>
            </a:r>
            <a:endParaRPr lang="es-ES" sz="1700" dirty="0">
              <a:solidFill>
                <a:srgbClr val="FF0000"/>
              </a:solidFill>
            </a:endParaRPr>
          </a:p>
          <a:p>
            <a:endParaRPr lang="es-ES" sz="1700" b="1" dirty="0"/>
          </a:p>
        </p:txBody>
      </p:sp>
    </p:spTree>
    <p:extLst>
      <p:ext uri="{BB962C8B-B14F-4D97-AF65-F5344CB8AC3E}">
        <p14:creationId xmlns:p14="http://schemas.microsoft.com/office/powerpoint/2010/main" val="591492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57579-024B-91B8-A165-82A0C4BE8F8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46E07A-604F-09F1-D2A1-5884404AA1D3}"/>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CB7B1646-F8EA-67C9-D684-119A20ECE317}"/>
              </a:ext>
            </a:extLst>
          </p:cNvPr>
          <p:cNvSpPr>
            <a:spLocks noGrp="1"/>
          </p:cNvSpPr>
          <p:nvPr>
            <p:ph type="body" idx="1"/>
          </p:nvPr>
        </p:nvSpPr>
        <p:spPr>
          <a:xfrm>
            <a:off x="107504" y="634350"/>
            <a:ext cx="7416824" cy="3017520"/>
          </a:xfrm>
        </p:spPr>
        <p:txBody>
          <a:bodyPr/>
          <a:lstStyle/>
          <a:p>
            <a:r>
              <a:rPr lang="es-ES" sz="1700" b="1" dirty="0"/>
              <a:t>Viaje por los </a:t>
            </a:r>
            <a:r>
              <a:rPr lang="es-ES" sz="1700" b="1" dirty="0" err="1"/>
              <a:t>commit</a:t>
            </a:r>
            <a:endParaRPr lang="es-ES" sz="1700" b="1" dirty="0"/>
          </a:p>
          <a:p>
            <a:endParaRPr lang="es-ES" sz="1700" b="1" dirty="0"/>
          </a:p>
          <a:p>
            <a:r>
              <a:rPr lang="es-ES" sz="1700" b="1" dirty="0"/>
              <a:t>Revisar o deshacer </a:t>
            </a:r>
            <a:r>
              <a:rPr lang="es-ES" sz="1700" b="1" dirty="0" err="1"/>
              <a:t>commits</a:t>
            </a:r>
            <a:r>
              <a:rPr lang="es-ES" sz="1700" b="1" dirty="0"/>
              <a:t> ejecutados</a:t>
            </a:r>
          </a:p>
          <a:p>
            <a:r>
              <a:rPr lang="es-ES" sz="1700" dirty="0"/>
              <a:t>Si quieres deshacer el último </a:t>
            </a:r>
            <a:r>
              <a:rPr lang="es-ES" sz="1700" dirty="0" err="1"/>
              <a:t>commit</a:t>
            </a:r>
            <a:r>
              <a:rPr lang="es-ES" sz="1700" dirty="0"/>
              <a:t> generado, puedes hacerlo con el siguiente comando de Git:</a:t>
            </a:r>
          </a:p>
          <a:p>
            <a:endParaRPr lang="es-ES" sz="1700" dirty="0"/>
          </a:p>
          <a:p>
            <a:r>
              <a:rPr lang="es-ES" sz="1700" dirty="0">
                <a:solidFill>
                  <a:srgbClr val="FF0000"/>
                </a:solidFill>
              </a:rPr>
              <a:t>git </a:t>
            </a:r>
            <a:r>
              <a:rPr lang="es-ES" sz="1700" dirty="0" err="1">
                <a:solidFill>
                  <a:srgbClr val="FF0000"/>
                </a:solidFill>
              </a:rPr>
              <a:t>reset</a:t>
            </a:r>
            <a:r>
              <a:rPr lang="es-ES" sz="1700" dirty="0">
                <a:solidFill>
                  <a:srgbClr val="FF0000"/>
                </a:solidFill>
              </a:rPr>
              <a:t> --</a:t>
            </a:r>
            <a:r>
              <a:rPr lang="es-ES" sz="1700" dirty="0" err="1">
                <a:solidFill>
                  <a:srgbClr val="FF0000"/>
                </a:solidFill>
              </a:rPr>
              <a:t>soft</a:t>
            </a:r>
            <a:r>
              <a:rPr lang="es-ES" sz="1700" dirty="0">
                <a:solidFill>
                  <a:srgbClr val="FF0000"/>
                </a:solidFill>
              </a:rPr>
              <a:t> HEAD~1</a:t>
            </a:r>
          </a:p>
          <a:p>
            <a:r>
              <a:rPr lang="es-ES" sz="1700" dirty="0"/>
              <a:t>Este comando cancela el </a:t>
            </a:r>
            <a:r>
              <a:rPr lang="es-ES" sz="1700" dirty="0" err="1"/>
              <a:t>commit</a:t>
            </a:r>
            <a:r>
              <a:rPr lang="es-ES" sz="1700" dirty="0"/>
              <a:t> registrado por última vez en el HEAD. Los archivos que contiene se restablecen como “cambios planificados para el próximo </a:t>
            </a:r>
            <a:r>
              <a:rPr lang="es-ES" sz="1700" dirty="0" err="1"/>
              <a:t>commit</a:t>
            </a:r>
            <a:r>
              <a:rPr lang="es-ES" sz="1700" dirty="0"/>
              <a:t>” en el estado del proyecto. Si lo que quieres es eliminar por completo los datos introducidos, ejecuta el siguiente comando en lugar del anterior:</a:t>
            </a:r>
          </a:p>
          <a:p>
            <a:r>
              <a:rPr lang="es-ES" sz="1700" dirty="0">
                <a:solidFill>
                  <a:srgbClr val="FF0000"/>
                </a:solidFill>
              </a:rPr>
              <a:t>git </a:t>
            </a:r>
            <a:r>
              <a:rPr lang="es-ES" sz="1700" dirty="0" err="1">
                <a:solidFill>
                  <a:srgbClr val="FF0000"/>
                </a:solidFill>
              </a:rPr>
              <a:t>reset</a:t>
            </a:r>
            <a:r>
              <a:rPr lang="es-ES" sz="1700" dirty="0">
                <a:solidFill>
                  <a:srgbClr val="FF0000"/>
                </a:solidFill>
              </a:rPr>
              <a:t> --</a:t>
            </a:r>
            <a:r>
              <a:rPr lang="es-ES" sz="1700" dirty="0" err="1">
                <a:solidFill>
                  <a:srgbClr val="FF0000"/>
                </a:solidFill>
              </a:rPr>
              <a:t>hard</a:t>
            </a:r>
            <a:r>
              <a:rPr lang="es-ES" sz="1700" dirty="0">
                <a:solidFill>
                  <a:srgbClr val="FF0000"/>
                </a:solidFill>
              </a:rPr>
              <a:t> HEAD~1</a:t>
            </a:r>
            <a:endParaRPr lang="es-ES" sz="1700" b="1" dirty="0">
              <a:solidFill>
                <a:srgbClr val="FF0000"/>
              </a:solidFill>
            </a:endParaRPr>
          </a:p>
        </p:txBody>
      </p:sp>
    </p:spTree>
    <p:extLst>
      <p:ext uri="{BB962C8B-B14F-4D97-AF65-F5344CB8AC3E}">
        <p14:creationId xmlns:p14="http://schemas.microsoft.com/office/powerpoint/2010/main" val="509571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8A3BA-4733-4F78-6EAF-4E7431A1658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C3DD13B-77EA-BFFB-F975-9B833D0377FC}"/>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6764FA56-7FD6-9C84-0032-AE15CBE96879}"/>
              </a:ext>
            </a:extLst>
          </p:cNvPr>
          <p:cNvSpPr>
            <a:spLocks noGrp="1"/>
          </p:cNvSpPr>
          <p:nvPr>
            <p:ph type="body" idx="1"/>
          </p:nvPr>
        </p:nvSpPr>
        <p:spPr>
          <a:xfrm>
            <a:off x="107504" y="634350"/>
            <a:ext cx="7416824" cy="3017520"/>
          </a:xfrm>
        </p:spPr>
        <p:txBody>
          <a:bodyPr/>
          <a:lstStyle/>
          <a:p>
            <a:r>
              <a:rPr lang="es-ES" sz="1700" b="1" dirty="0"/>
              <a:t>Viaje por los </a:t>
            </a:r>
            <a:r>
              <a:rPr lang="es-ES" sz="1700" b="1" dirty="0" err="1"/>
              <a:t>commit</a:t>
            </a:r>
            <a:endParaRPr lang="es-ES" sz="1700" b="1" dirty="0"/>
          </a:p>
          <a:p>
            <a:endParaRPr lang="es-ES" sz="1700" b="1" dirty="0"/>
          </a:p>
          <a:p>
            <a:r>
              <a:rPr lang="es-ES" sz="1700" b="1" dirty="0"/>
              <a:t>Mostrar el historial de </a:t>
            </a:r>
            <a:r>
              <a:rPr lang="es-ES" sz="1700" b="1" dirty="0" err="1"/>
              <a:t>commits</a:t>
            </a:r>
            <a:r>
              <a:rPr lang="es-ES" sz="1700" b="1" dirty="0"/>
              <a:t> </a:t>
            </a:r>
          </a:p>
          <a:p>
            <a:endParaRPr lang="es-ES" sz="1700" dirty="0"/>
          </a:p>
          <a:p>
            <a:r>
              <a:rPr lang="es-ES" sz="1700" dirty="0"/>
              <a:t>Aprender a gestionar proyectos con Git es especialmente útil debido a las características básicas de control de versiones que ofrece el sistema. Por ejemplo, una gran ventaja de este programa de código abierto es que siempre puedes visualizar los últimos cambios que se han realizado en el repositorio. Para ello, puedes utilizar el siguiente comando de Git:</a:t>
            </a:r>
          </a:p>
          <a:p>
            <a:endParaRPr lang="es-ES" sz="1700" dirty="0"/>
          </a:p>
          <a:p>
            <a:r>
              <a:rPr lang="es-ES" sz="1700" dirty="0">
                <a:solidFill>
                  <a:srgbClr val="FF0000"/>
                </a:solidFill>
              </a:rPr>
              <a:t>git log</a:t>
            </a:r>
            <a:endParaRPr lang="es-ES" sz="1700" b="1" dirty="0">
              <a:solidFill>
                <a:srgbClr val="FF0000"/>
              </a:solidFill>
            </a:endParaRPr>
          </a:p>
        </p:txBody>
      </p:sp>
    </p:spTree>
    <p:extLst>
      <p:ext uri="{BB962C8B-B14F-4D97-AF65-F5344CB8AC3E}">
        <p14:creationId xmlns:p14="http://schemas.microsoft.com/office/powerpoint/2010/main" val="2254639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3C66B-9600-6586-E4A0-3DB3E3C480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E60CA9-6CA3-F7DC-DACE-A87DB61A45CA}"/>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B8FB9DC7-2349-46D8-0D31-2BE606B893B7}"/>
              </a:ext>
            </a:extLst>
          </p:cNvPr>
          <p:cNvSpPr>
            <a:spLocks noGrp="1"/>
          </p:cNvSpPr>
          <p:nvPr>
            <p:ph type="body" idx="1"/>
          </p:nvPr>
        </p:nvSpPr>
        <p:spPr>
          <a:xfrm>
            <a:off x="107504" y="634350"/>
            <a:ext cx="7416824" cy="3017520"/>
          </a:xfrm>
        </p:spPr>
        <p:txBody>
          <a:bodyPr/>
          <a:lstStyle/>
          <a:p>
            <a:r>
              <a:rPr lang="es-ES" sz="1700" b="1" dirty="0"/>
              <a:t>Viaje por los </a:t>
            </a:r>
            <a:r>
              <a:rPr lang="es-ES" sz="1700" b="1" dirty="0" err="1"/>
              <a:t>commit</a:t>
            </a:r>
            <a:endParaRPr lang="es-ES" sz="1700" b="1" dirty="0"/>
          </a:p>
          <a:p>
            <a:endParaRPr lang="es-ES" sz="1700" b="1" dirty="0"/>
          </a:p>
          <a:p>
            <a:r>
              <a:rPr lang="es-ES" sz="1700" b="1" dirty="0"/>
              <a:t>Mostrar el historial de </a:t>
            </a:r>
            <a:r>
              <a:rPr lang="es-ES" sz="1700" b="1" dirty="0" err="1"/>
              <a:t>commits</a:t>
            </a:r>
            <a:r>
              <a:rPr lang="es-ES" sz="1700" b="1" dirty="0"/>
              <a:t> </a:t>
            </a:r>
          </a:p>
          <a:p>
            <a:endParaRPr lang="es-ES" sz="1700" dirty="0"/>
          </a:p>
          <a:p>
            <a:r>
              <a:rPr lang="es-ES" sz="1700" dirty="0"/>
              <a:t>De manera predeterminada, el comando git log enumera los </a:t>
            </a:r>
            <a:r>
              <a:rPr lang="es-ES" sz="1700" dirty="0" err="1"/>
              <a:t>commits</a:t>
            </a:r>
            <a:r>
              <a:rPr lang="es-ES" sz="1700" dirty="0"/>
              <a:t> generados en orden cronológico inverso: la suma de comprobación SHA-1, el autor (nombre y dirección de correo electrónico) y la fecha de cada </a:t>
            </a:r>
            <a:r>
              <a:rPr lang="es-ES" sz="1700" dirty="0" err="1"/>
              <a:t>commit</a:t>
            </a:r>
            <a:r>
              <a:rPr lang="es-ES" sz="1700" dirty="0"/>
              <a:t>.</a:t>
            </a:r>
          </a:p>
          <a:p>
            <a:endParaRPr lang="es-ES" sz="1700" dirty="0"/>
          </a:p>
          <a:p>
            <a:r>
              <a:rPr lang="es-ES" sz="1700" dirty="0"/>
              <a:t> Además, se muestra un comentario individual que sirve a todos los usuarios como indicador para poder buscar rápidamente las versiones.</a:t>
            </a:r>
            <a:endParaRPr lang="es-ES" sz="1700" b="1" dirty="0">
              <a:solidFill>
                <a:srgbClr val="FF0000"/>
              </a:solidFill>
            </a:endParaRPr>
          </a:p>
        </p:txBody>
      </p:sp>
    </p:spTree>
    <p:extLst>
      <p:ext uri="{BB962C8B-B14F-4D97-AF65-F5344CB8AC3E}">
        <p14:creationId xmlns:p14="http://schemas.microsoft.com/office/powerpoint/2010/main" val="2987067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99A68-D20E-D6DE-4374-DD45F5EBBA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D47237-DDF7-8EAC-AE51-C5AED9AD5E46}"/>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D13ADF24-EB0D-8923-84E6-9D8141A1CA6C}"/>
              </a:ext>
            </a:extLst>
          </p:cNvPr>
          <p:cNvSpPr>
            <a:spLocks noGrp="1"/>
          </p:cNvSpPr>
          <p:nvPr>
            <p:ph type="body" idx="1"/>
          </p:nvPr>
        </p:nvSpPr>
        <p:spPr>
          <a:xfrm>
            <a:off x="107504" y="634350"/>
            <a:ext cx="7416824" cy="3017520"/>
          </a:xfrm>
        </p:spPr>
        <p:txBody>
          <a:bodyPr/>
          <a:lstStyle/>
          <a:p>
            <a:r>
              <a:rPr lang="es-ES" sz="1700" b="1" dirty="0"/>
              <a:t>Viaje por los </a:t>
            </a:r>
            <a:r>
              <a:rPr lang="es-ES" sz="1700" b="1" dirty="0" err="1"/>
              <a:t>commit</a:t>
            </a:r>
            <a:endParaRPr lang="es-ES" sz="1700" b="1" dirty="0"/>
          </a:p>
          <a:p>
            <a:endParaRPr lang="es-ES" sz="1700" b="1" dirty="0"/>
          </a:p>
          <a:p>
            <a:r>
              <a:rPr lang="es-ES" sz="1700" b="1" dirty="0"/>
              <a:t>Incluir </a:t>
            </a:r>
            <a:r>
              <a:rPr lang="es-ES" sz="1700" b="1" dirty="0" err="1"/>
              <a:t>commits</a:t>
            </a:r>
            <a:r>
              <a:rPr lang="es-ES" sz="1700" b="1" dirty="0"/>
              <a:t> en el repositorio principal</a:t>
            </a:r>
          </a:p>
          <a:p>
            <a:r>
              <a:rPr lang="es-ES" sz="1700" dirty="0"/>
              <a:t>Hasta ahora, hemos mostrado cómo guardar los cambios como </a:t>
            </a:r>
            <a:r>
              <a:rPr lang="es-ES" sz="1700" dirty="0" err="1"/>
              <a:t>commit</a:t>
            </a:r>
            <a:r>
              <a:rPr lang="es-ES" sz="1700" dirty="0"/>
              <a:t> en el HEAD del directorio local. Para que estos también se incluyan en el repositorio principal, debes ejecutar el siguiente comando:</a:t>
            </a:r>
          </a:p>
          <a:p>
            <a:endParaRPr lang="es-ES" sz="1700" dirty="0"/>
          </a:p>
          <a:p>
            <a:r>
              <a:rPr lang="es-ES" sz="1700" dirty="0">
                <a:solidFill>
                  <a:srgbClr val="FF0000"/>
                </a:solidFill>
              </a:rPr>
              <a:t>git </a:t>
            </a:r>
            <a:r>
              <a:rPr lang="es-ES" sz="1700" dirty="0" err="1">
                <a:solidFill>
                  <a:srgbClr val="FF0000"/>
                </a:solidFill>
              </a:rPr>
              <a:t>push</a:t>
            </a:r>
            <a:r>
              <a:rPr lang="es-ES" sz="1700" dirty="0">
                <a:solidFill>
                  <a:srgbClr val="FF0000"/>
                </a:solidFill>
              </a:rPr>
              <a:t> </a:t>
            </a:r>
            <a:r>
              <a:rPr lang="es-ES" sz="1700" dirty="0" err="1">
                <a:solidFill>
                  <a:srgbClr val="FF0000"/>
                </a:solidFill>
              </a:rPr>
              <a:t>origin</a:t>
            </a:r>
            <a:r>
              <a:rPr lang="es-ES" sz="1700" dirty="0">
                <a:solidFill>
                  <a:srgbClr val="FF0000"/>
                </a:solidFill>
              </a:rPr>
              <a:t> master</a:t>
            </a:r>
          </a:p>
          <a:p>
            <a:endParaRPr lang="es-ES" sz="1700" dirty="0"/>
          </a:p>
          <a:p>
            <a:r>
              <a:rPr lang="es-ES" sz="1700" dirty="0"/>
              <a:t>De este modo, Git transfiere automáticamente todos los </a:t>
            </a:r>
            <a:r>
              <a:rPr lang="es-ES" sz="1700" dirty="0" err="1"/>
              <a:t>commits</a:t>
            </a:r>
            <a:r>
              <a:rPr lang="es-ES" sz="1700" dirty="0"/>
              <a:t> ejecutados, que hasta ahora solo habían estado en la copia de trabajo, al directorio principal, que también recibe el nombre de master. Si sustituyes este nombre por el de otra rama (la del proyecto), los archivos se enviarán directamente allí..</a:t>
            </a:r>
            <a:endParaRPr lang="es-ES" sz="1700" dirty="0">
              <a:solidFill>
                <a:srgbClr val="FF0000"/>
              </a:solidFill>
            </a:endParaRPr>
          </a:p>
        </p:txBody>
      </p:sp>
    </p:spTree>
    <p:extLst>
      <p:ext uri="{BB962C8B-B14F-4D97-AF65-F5344CB8AC3E}">
        <p14:creationId xmlns:p14="http://schemas.microsoft.com/office/powerpoint/2010/main" val="3079644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7F40A-36ED-FAC0-7BBD-86D2E2BA5D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97F6C2-4D4B-A369-BD0D-AFC1B55A478F}"/>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AD0687BE-2672-B27D-2506-6EB5F3EA93B1}"/>
              </a:ext>
            </a:extLst>
          </p:cNvPr>
          <p:cNvSpPr>
            <a:spLocks noGrp="1"/>
          </p:cNvSpPr>
          <p:nvPr>
            <p:ph type="body" idx="1"/>
          </p:nvPr>
        </p:nvSpPr>
        <p:spPr>
          <a:xfrm>
            <a:off x="107504" y="634350"/>
            <a:ext cx="7416824" cy="3017520"/>
          </a:xfrm>
        </p:spPr>
        <p:txBody>
          <a:bodyPr/>
          <a:lstStyle/>
          <a:p>
            <a:endParaRPr lang="es-ES" sz="1700" b="1" dirty="0"/>
          </a:p>
          <a:p>
            <a:r>
              <a:rPr lang="es-ES" sz="1700" b="1" dirty="0"/>
              <a:t>Crear, administrar y eliminar ramas</a:t>
            </a:r>
          </a:p>
          <a:p>
            <a:endParaRPr lang="es-ES" sz="1700" b="1" dirty="0"/>
          </a:p>
          <a:p>
            <a:r>
              <a:rPr lang="es-ES" sz="1700" dirty="0"/>
              <a:t>Las ramas ya mencionadas en este tutorial de Git no son, en principio, más que versiones de trabajo individuales del repositorio principal, que también se clasifica como una rama llamada master. Mediante esta estructura, Git proporciona una base perfecta para desarrollar características y funciones de forma independiente y combinarlas en etapas posteriores, lo que también recibe el nombre de fusionar (en inglés, </a:t>
            </a:r>
            <a:r>
              <a:rPr lang="es-ES" sz="1700" dirty="0" err="1"/>
              <a:t>merge</a:t>
            </a:r>
            <a:r>
              <a:rPr lang="es-ES" sz="1700" dirty="0"/>
              <a:t>).</a:t>
            </a:r>
          </a:p>
          <a:p>
            <a:r>
              <a:rPr lang="es-ES" sz="1700" dirty="0"/>
              <a:t>Crear una nueva rama es fácil: solo debes ejecutar el comando git </a:t>
            </a:r>
            <a:r>
              <a:rPr lang="es-ES" sz="1700" dirty="0" err="1"/>
              <a:t>branch</a:t>
            </a:r>
            <a:r>
              <a:rPr lang="es-ES" sz="1700" dirty="0"/>
              <a:t> y añadir el nombre que quieras poner a la rama. Por ejemplo, puedes generar una rama de ejemplo llamada </a:t>
            </a:r>
            <a:r>
              <a:rPr lang="es-ES" sz="1700" dirty="0" err="1"/>
              <a:t>test_branch</a:t>
            </a:r>
            <a:r>
              <a:rPr lang="es-ES" sz="1700" dirty="0"/>
              <a:t> de la siguiente manera:</a:t>
            </a:r>
          </a:p>
          <a:p>
            <a:endParaRPr lang="es-ES" sz="1700" b="1" dirty="0"/>
          </a:p>
          <a:p>
            <a:r>
              <a:rPr lang="es-ES" sz="1700" dirty="0">
                <a:solidFill>
                  <a:srgbClr val="FF0000"/>
                </a:solidFill>
              </a:rPr>
              <a:t>git </a:t>
            </a:r>
            <a:r>
              <a:rPr lang="es-ES" sz="1700" dirty="0" err="1">
                <a:solidFill>
                  <a:srgbClr val="FF0000"/>
                </a:solidFill>
              </a:rPr>
              <a:t>branch</a:t>
            </a:r>
            <a:r>
              <a:rPr lang="es-ES" sz="1700" dirty="0">
                <a:solidFill>
                  <a:srgbClr val="FF0000"/>
                </a:solidFill>
              </a:rPr>
              <a:t> </a:t>
            </a:r>
            <a:r>
              <a:rPr lang="es-ES" sz="1700" dirty="0" err="1">
                <a:solidFill>
                  <a:srgbClr val="FF0000"/>
                </a:solidFill>
              </a:rPr>
              <a:t>test_branch</a:t>
            </a:r>
            <a:endParaRPr lang="es-ES" sz="1700" dirty="0">
              <a:solidFill>
                <a:srgbClr val="FF0000"/>
              </a:solidFill>
            </a:endParaRPr>
          </a:p>
        </p:txBody>
      </p:sp>
    </p:spTree>
    <p:extLst>
      <p:ext uri="{BB962C8B-B14F-4D97-AF65-F5344CB8AC3E}">
        <p14:creationId xmlns:p14="http://schemas.microsoft.com/office/powerpoint/2010/main" val="877518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DABF7-539E-85AC-5A80-6F228F3F76F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0A8E50-39D0-078C-2CE6-91E2B97A72BA}"/>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E94C2205-64D8-485E-6ADE-34B07F8C76A5}"/>
              </a:ext>
            </a:extLst>
          </p:cNvPr>
          <p:cNvSpPr>
            <a:spLocks noGrp="1"/>
          </p:cNvSpPr>
          <p:nvPr>
            <p:ph type="body" idx="1"/>
          </p:nvPr>
        </p:nvSpPr>
        <p:spPr>
          <a:xfrm>
            <a:off x="107504" y="634350"/>
            <a:ext cx="7416824" cy="3017520"/>
          </a:xfrm>
        </p:spPr>
        <p:txBody>
          <a:bodyPr/>
          <a:lstStyle/>
          <a:p>
            <a:endParaRPr lang="es-ES" sz="1700" b="1" dirty="0"/>
          </a:p>
          <a:p>
            <a:r>
              <a:rPr lang="es-ES" sz="1700" b="1" dirty="0"/>
              <a:t>Crear, administrar y eliminar ramas</a:t>
            </a:r>
          </a:p>
          <a:p>
            <a:endParaRPr lang="es-ES" sz="1700" b="1" dirty="0"/>
          </a:p>
          <a:p>
            <a:endParaRPr lang="es-ES" sz="1700" dirty="0"/>
          </a:p>
          <a:p>
            <a:r>
              <a:rPr lang="es-ES" sz="1700" dirty="0"/>
              <a:t>Después, puedes cambiar a esta rama en cualquier momento mediante el comando git </a:t>
            </a:r>
            <a:r>
              <a:rPr lang="es-ES" sz="1700" dirty="0" err="1"/>
              <a:t>checkout</a:t>
            </a:r>
            <a:r>
              <a:rPr lang="es-ES" sz="1700" dirty="0"/>
              <a:t>:</a:t>
            </a:r>
          </a:p>
          <a:p>
            <a:endParaRPr lang="es-ES" sz="1700" dirty="0"/>
          </a:p>
          <a:p>
            <a:r>
              <a:rPr lang="es-ES" sz="1700" dirty="0">
                <a:solidFill>
                  <a:srgbClr val="FF0000"/>
                </a:solidFill>
              </a:rPr>
              <a:t>git </a:t>
            </a:r>
            <a:r>
              <a:rPr lang="es-ES" sz="1700" dirty="0" err="1">
                <a:solidFill>
                  <a:srgbClr val="FF0000"/>
                </a:solidFill>
              </a:rPr>
              <a:t>checkout</a:t>
            </a:r>
            <a:r>
              <a:rPr lang="es-ES" sz="1700" dirty="0">
                <a:solidFill>
                  <a:srgbClr val="FF0000"/>
                </a:solidFill>
              </a:rPr>
              <a:t> </a:t>
            </a:r>
            <a:r>
              <a:rPr lang="es-ES" sz="1700" dirty="0" err="1">
                <a:solidFill>
                  <a:srgbClr val="FF0000"/>
                </a:solidFill>
              </a:rPr>
              <a:t>test_branch</a:t>
            </a:r>
            <a:endParaRPr lang="es-ES" sz="1700" dirty="0">
              <a:solidFill>
                <a:srgbClr val="FF0000"/>
              </a:solidFill>
            </a:endParaRPr>
          </a:p>
        </p:txBody>
      </p:sp>
    </p:spTree>
    <p:extLst>
      <p:ext uri="{BB962C8B-B14F-4D97-AF65-F5344CB8AC3E}">
        <p14:creationId xmlns:p14="http://schemas.microsoft.com/office/powerpoint/2010/main" val="2866174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809E6-1DA4-1D3B-7835-A7B5CC30C58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7D7F8BE-6C36-3DA2-6B98-2563A01B73B3}"/>
              </a:ext>
            </a:extLst>
          </p:cNvPr>
          <p:cNvSpPr>
            <a:spLocks noGrp="1"/>
          </p:cNvSpPr>
          <p:nvPr>
            <p:ph type="title"/>
          </p:nvPr>
        </p:nvSpPr>
        <p:spPr>
          <a:xfrm>
            <a:off x="683568" y="16664"/>
            <a:ext cx="7543800" cy="700613"/>
          </a:xfrm>
        </p:spPr>
        <p:txBody>
          <a:bodyPr/>
          <a:lstStyle/>
          <a:p>
            <a:r>
              <a:rPr lang="es-ES" dirty="0"/>
              <a:t>Comandos básicos de GIT</a:t>
            </a:r>
          </a:p>
        </p:txBody>
      </p:sp>
      <p:sp>
        <p:nvSpPr>
          <p:cNvPr id="3" name="Marcador de texto 2">
            <a:extLst>
              <a:ext uri="{FF2B5EF4-FFF2-40B4-BE49-F238E27FC236}">
                <a16:creationId xmlns:a16="http://schemas.microsoft.com/office/drawing/2014/main" id="{009EC80D-2EE3-45B3-D209-F1DCB3F0871C}"/>
              </a:ext>
            </a:extLst>
          </p:cNvPr>
          <p:cNvSpPr>
            <a:spLocks noGrp="1"/>
          </p:cNvSpPr>
          <p:nvPr>
            <p:ph type="body" idx="1"/>
          </p:nvPr>
        </p:nvSpPr>
        <p:spPr>
          <a:xfrm>
            <a:off x="107504" y="634350"/>
            <a:ext cx="7416824" cy="3017520"/>
          </a:xfrm>
        </p:spPr>
        <p:txBody>
          <a:bodyPr/>
          <a:lstStyle/>
          <a:p>
            <a:r>
              <a:rPr lang="es-ES" sz="1700" b="1" dirty="0"/>
              <a:t>Crear, administrar y eliminar ramas</a:t>
            </a:r>
          </a:p>
          <a:p>
            <a:endParaRPr lang="es-ES" sz="1700" b="1" dirty="0"/>
          </a:p>
          <a:p>
            <a:r>
              <a:rPr lang="es-ES" sz="1700" dirty="0"/>
              <a:t> Para combinar dos o más ramas, utiliza el comando git </a:t>
            </a:r>
            <a:r>
              <a:rPr lang="es-ES" sz="1700" dirty="0" err="1"/>
              <a:t>merge</a:t>
            </a:r>
            <a:r>
              <a:rPr lang="es-ES" sz="1700" dirty="0"/>
              <a:t>. Antes, ejecuta </a:t>
            </a:r>
            <a:r>
              <a:rPr lang="es-ES" sz="1700" dirty="0" err="1"/>
              <a:t>checkout</a:t>
            </a:r>
            <a:r>
              <a:rPr lang="es-ES" sz="1700" dirty="0"/>
              <a:t> para cambiar al directorio que debe incluir la otra rama y, después, ejecuta allí este comando, incluyendo el nombre de la rama que se fusionará. Nuestra versión de trabajo </a:t>
            </a:r>
            <a:r>
              <a:rPr lang="es-ES" sz="1700" dirty="0" err="1"/>
              <a:t>test_branch</a:t>
            </a:r>
            <a:r>
              <a:rPr lang="es-ES" sz="1700" dirty="0"/>
              <a:t> se puede fusionar con el repositorio principal de la siguiente manera:</a:t>
            </a:r>
          </a:p>
          <a:p>
            <a:endParaRPr lang="es-ES" sz="1700" dirty="0"/>
          </a:p>
          <a:p>
            <a:r>
              <a:rPr lang="es-ES" sz="1700" dirty="0">
                <a:solidFill>
                  <a:srgbClr val="FF0000"/>
                </a:solidFill>
              </a:rPr>
              <a:t>git </a:t>
            </a:r>
            <a:r>
              <a:rPr lang="es-ES" sz="1700" dirty="0" err="1">
                <a:solidFill>
                  <a:srgbClr val="FF0000"/>
                </a:solidFill>
              </a:rPr>
              <a:t>checkout</a:t>
            </a:r>
            <a:r>
              <a:rPr lang="es-ES" sz="1700" dirty="0">
                <a:solidFill>
                  <a:srgbClr val="FF0000"/>
                </a:solidFill>
              </a:rPr>
              <a:t> master</a:t>
            </a:r>
          </a:p>
          <a:p>
            <a:r>
              <a:rPr lang="es-ES" sz="1700" dirty="0">
                <a:solidFill>
                  <a:srgbClr val="FF0000"/>
                </a:solidFill>
              </a:rPr>
              <a:t>git </a:t>
            </a:r>
            <a:r>
              <a:rPr lang="es-ES" sz="1700" dirty="0" err="1">
                <a:solidFill>
                  <a:srgbClr val="FF0000"/>
                </a:solidFill>
              </a:rPr>
              <a:t>merge</a:t>
            </a:r>
            <a:r>
              <a:rPr lang="es-ES" sz="1700" dirty="0">
                <a:solidFill>
                  <a:srgbClr val="FF0000"/>
                </a:solidFill>
              </a:rPr>
              <a:t> </a:t>
            </a:r>
            <a:r>
              <a:rPr lang="es-ES" sz="1700" dirty="0" err="1">
                <a:solidFill>
                  <a:srgbClr val="FF0000"/>
                </a:solidFill>
              </a:rPr>
              <a:t>test_branch</a:t>
            </a:r>
            <a:endParaRPr lang="es-ES" sz="1700" dirty="0">
              <a:solidFill>
                <a:srgbClr val="FF0000"/>
              </a:solidFill>
            </a:endParaRPr>
          </a:p>
          <a:p>
            <a:endParaRPr lang="es-ES" sz="1700" dirty="0"/>
          </a:p>
          <a:p>
            <a:r>
              <a:rPr lang="es-ES" sz="1700" dirty="0"/>
              <a:t>Si has fusionado varias ramas de trabajo y, por lo tanto, ya no te hace falta una rama en particular, puedes eliminarla fácilmente</a:t>
            </a:r>
            <a:endParaRPr lang="es-ES" sz="1700" dirty="0">
              <a:solidFill>
                <a:srgbClr val="FF0000"/>
              </a:solidFill>
            </a:endParaRPr>
          </a:p>
        </p:txBody>
      </p:sp>
    </p:spTree>
    <p:extLst>
      <p:ext uri="{BB962C8B-B14F-4D97-AF65-F5344CB8AC3E}">
        <p14:creationId xmlns:p14="http://schemas.microsoft.com/office/powerpoint/2010/main" val="246274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78E42-2019-2A46-E3DF-6013334ADD8A}"/>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FC25CEF0-3EFD-7751-A876-3B8403F13B72}"/>
              </a:ext>
            </a:extLst>
          </p:cNvPr>
          <p:cNvSpPr txBox="1"/>
          <p:nvPr/>
        </p:nvSpPr>
        <p:spPr>
          <a:xfrm>
            <a:off x="179512" y="699542"/>
            <a:ext cx="8064896" cy="3785652"/>
          </a:xfrm>
          <a:prstGeom prst="rect">
            <a:avLst/>
          </a:prstGeom>
          <a:noFill/>
        </p:spPr>
        <p:txBody>
          <a:bodyPr wrap="square">
            <a:spAutoFit/>
          </a:bodyPr>
          <a:lstStyle/>
          <a:p>
            <a:r>
              <a:rPr lang="es-ES" sz="2000" b="1" dirty="0">
                <a:solidFill>
                  <a:schemeClr val="bg2">
                    <a:lumMod val="50000"/>
                  </a:schemeClr>
                </a:solidFill>
                <a:latin typeface="Calibri" panose="020F0502020204030204" pitchFamily="34" charset="0"/>
                <a:cs typeface="Calibri" panose="020F0502020204030204" pitchFamily="34" charset="0"/>
              </a:rPr>
              <a:t>¿Cómo funciona Git?</a:t>
            </a:r>
          </a:p>
          <a:p>
            <a:endParaRPr lang="es-ES" sz="2000" b="1"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Git almacena tus archivos y su historial de desarrollo en un repositorio local. Cada vez que guardas los cambios que has hecho, Git crea una confirmación.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Una confirmación es una instantánea de los archivos actuales. Estas confirmaciones están vinculadas entre sí, formando un gráfico del historial de desarrollo, como se muestra a continuación. </a:t>
            </a:r>
          </a:p>
          <a:p>
            <a:endParaRPr lang="es-ES" sz="2000" dirty="0">
              <a:solidFill>
                <a:schemeClr val="bg2">
                  <a:lumMod val="50000"/>
                </a:schemeClr>
              </a:solidFill>
              <a:latin typeface="Calibri" panose="020F0502020204030204" pitchFamily="34" charset="0"/>
              <a:cs typeface="Calibri" panose="020F0502020204030204" pitchFamily="34" charset="0"/>
            </a:endParaRPr>
          </a:p>
          <a:p>
            <a:r>
              <a:rPr lang="es-ES" sz="2000" dirty="0">
                <a:solidFill>
                  <a:schemeClr val="bg2">
                    <a:lumMod val="50000"/>
                  </a:schemeClr>
                </a:solidFill>
                <a:latin typeface="Calibri" panose="020F0502020204030204" pitchFamily="34" charset="0"/>
                <a:cs typeface="Calibri" panose="020F0502020204030204" pitchFamily="34" charset="0"/>
              </a:rPr>
              <a:t>Nos permite volver a la confirmación anterior, comparar cambios y ver el progreso del proyecto de desarrollo</a:t>
            </a:r>
          </a:p>
        </p:txBody>
      </p:sp>
    </p:spTree>
    <p:extLst>
      <p:ext uri="{BB962C8B-B14F-4D97-AF65-F5344CB8AC3E}">
        <p14:creationId xmlns:p14="http://schemas.microsoft.com/office/powerpoint/2010/main" val="15651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scala de tiempo&#10;&#10;Descripción generada automáticamente">
            <a:extLst>
              <a:ext uri="{FF2B5EF4-FFF2-40B4-BE49-F238E27FC236}">
                <a16:creationId xmlns:a16="http://schemas.microsoft.com/office/drawing/2014/main" id="{C0B47093-A952-0067-8FA7-BD58D360E833}"/>
              </a:ext>
            </a:extLst>
          </p:cNvPr>
          <p:cNvPicPr>
            <a:picLocks noChangeAspect="1"/>
          </p:cNvPicPr>
          <p:nvPr/>
        </p:nvPicPr>
        <p:blipFill>
          <a:blip r:embed="rId2"/>
          <a:stretch>
            <a:fillRect/>
          </a:stretch>
        </p:blipFill>
        <p:spPr>
          <a:xfrm>
            <a:off x="3335419" y="223806"/>
            <a:ext cx="4498476" cy="3687775"/>
          </a:xfrm>
          <a:prstGeom prst="rect">
            <a:avLst/>
          </a:prstGeom>
        </p:spPr>
      </p:pic>
      <p:sp>
        <p:nvSpPr>
          <p:cNvPr id="7" name="CuadroTexto 6">
            <a:extLst>
              <a:ext uri="{FF2B5EF4-FFF2-40B4-BE49-F238E27FC236}">
                <a16:creationId xmlns:a16="http://schemas.microsoft.com/office/drawing/2014/main" id="{B3D6ABD3-840C-384A-7463-042126018B55}"/>
              </a:ext>
            </a:extLst>
          </p:cNvPr>
          <p:cNvSpPr txBox="1"/>
          <p:nvPr/>
        </p:nvSpPr>
        <p:spPr>
          <a:xfrm>
            <a:off x="120310" y="267494"/>
            <a:ext cx="3240360" cy="4093428"/>
          </a:xfrm>
          <a:prstGeom prst="rect">
            <a:avLst/>
          </a:prstGeom>
          <a:noFill/>
        </p:spPr>
        <p:txBody>
          <a:bodyPr wrap="square">
            <a:spAutoFit/>
          </a:bodyPr>
          <a:lstStyle/>
          <a:p>
            <a:r>
              <a:rPr lang="es-ES" sz="2000" dirty="0">
                <a:solidFill>
                  <a:schemeClr val="bg2">
                    <a:lumMod val="50000"/>
                  </a:schemeClr>
                </a:solidFill>
                <a:latin typeface="Calibri" panose="020F0502020204030204" pitchFamily="34" charset="0"/>
                <a:cs typeface="Calibri" panose="020F0502020204030204" pitchFamily="34" charset="0"/>
              </a:rPr>
              <a:t>Tenemos nuestro directorio local (una carpeta en nuestro pc) con muchos archivos, Git nos irá registrando los cambios de archivos o códigos cuando nosotros le indiquemos, así podremos viajar en el tiempo retrocediendo cambios o restaurando versiones de código, ya sea en Local o de forma Remota (servidor externo).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8080F-EE09-C380-4C9A-C5613EB6207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366A5F8-952A-F69E-BE43-E3E4084FA7CC}"/>
              </a:ext>
            </a:extLst>
          </p:cNvPr>
          <p:cNvSpPr>
            <a:spLocks noGrp="1"/>
          </p:cNvSpPr>
          <p:nvPr>
            <p:ph type="body" idx="1"/>
          </p:nvPr>
        </p:nvSpPr>
        <p:spPr/>
        <p:txBody>
          <a:bodyPr/>
          <a:lstStyle/>
          <a:p>
            <a:r>
              <a:rPr lang="es-ES" sz="2000" dirty="0">
                <a:solidFill>
                  <a:schemeClr val="bg2">
                    <a:lumMod val="50000"/>
                  </a:schemeClr>
                </a:solidFill>
                <a:latin typeface="Calibri" panose="020F0502020204030204" pitchFamily="34" charset="0"/>
                <a:cs typeface="Calibri" panose="020F0502020204030204" pitchFamily="34" charset="0"/>
                <a:sym typeface="Arial"/>
              </a:rPr>
              <a:t>Podemos clasificar los sistemas de control de versiones atendiendo a la arquitectura utilizada para el almacenamiento del código:</a:t>
            </a:r>
          </a:p>
        </p:txBody>
      </p:sp>
    </p:spTree>
    <p:extLst>
      <p:ext uri="{BB962C8B-B14F-4D97-AF65-F5344CB8AC3E}">
        <p14:creationId xmlns:p14="http://schemas.microsoft.com/office/powerpoint/2010/main" val="147306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BEAB4-F9F8-0823-D255-4AC07C65087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A3131F2-D1B3-580B-A5F4-FCFFCB004782}"/>
              </a:ext>
            </a:extLst>
          </p:cNvPr>
          <p:cNvSpPr>
            <a:spLocks noGrp="1"/>
          </p:cNvSpPr>
          <p:nvPr>
            <p:ph type="body" idx="1"/>
          </p:nvPr>
        </p:nvSpPr>
        <p:spPr>
          <a:xfrm>
            <a:off x="251520" y="1327796"/>
            <a:ext cx="2452896" cy="3017520"/>
          </a:xfrm>
        </p:spPr>
        <p:txBody>
          <a:bodyPr/>
          <a:lstStyle/>
          <a:p>
            <a:r>
              <a:rPr lang="es-ES" sz="2000" b="1" dirty="0">
                <a:solidFill>
                  <a:schemeClr val="bg2">
                    <a:lumMod val="50000"/>
                  </a:schemeClr>
                </a:solidFill>
                <a:latin typeface="Calibri" panose="020F0502020204030204" pitchFamily="34" charset="0"/>
                <a:cs typeface="Calibri" panose="020F0502020204030204" pitchFamily="34" charset="0"/>
                <a:sym typeface="Arial"/>
              </a:rPr>
              <a:t>Locales</a:t>
            </a:r>
          </a:p>
          <a:p>
            <a:r>
              <a:rPr lang="es-ES" sz="2000" dirty="0">
                <a:solidFill>
                  <a:schemeClr val="bg2">
                    <a:lumMod val="50000"/>
                  </a:schemeClr>
                </a:solidFill>
                <a:latin typeface="Calibri" panose="020F0502020204030204" pitchFamily="34" charset="0"/>
                <a:cs typeface="Calibri" panose="020F0502020204030204" pitchFamily="34" charset="0"/>
                <a:sym typeface="Arial"/>
              </a:rPr>
              <a:t>Los cambios son guardados localmente y no se comparten con nadie. Esta arquitectura es la antecesora de las dos siguientes.</a:t>
            </a:r>
          </a:p>
        </p:txBody>
      </p:sp>
      <p:pic>
        <p:nvPicPr>
          <p:cNvPr id="5" name="Imagen 4">
            <a:extLst>
              <a:ext uri="{FF2B5EF4-FFF2-40B4-BE49-F238E27FC236}">
                <a16:creationId xmlns:a16="http://schemas.microsoft.com/office/drawing/2014/main" id="{32AABEEF-584A-EE75-625B-FDF6C1CC3634}"/>
              </a:ext>
            </a:extLst>
          </p:cNvPr>
          <p:cNvPicPr>
            <a:picLocks noChangeAspect="1"/>
          </p:cNvPicPr>
          <p:nvPr/>
        </p:nvPicPr>
        <p:blipFill>
          <a:blip r:embed="rId2"/>
          <a:stretch>
            <a:fillRect/>
          </a:stretch>
        </p:blipFill>
        <p:spPr>
          <a:xfrm>
            <a:off x="3275856" y="627534"/>
            <a:ext cx="4955142" cy="4155926"/>
          </a:xfrm>
          <a:prstGeom prst="rect">
            <a:avLst/>
          </a:prstGeom>
        </p:spPr>
      </p:pic>
    </p:spTree>
    <p:extLst>
      <p:ext uri="{BB962C8B-B14F-4D97-AF65-F5344CB8AC3E}">
        <p14:creationId xmlns:p14="http://schemas.microsoft.com/office/powerpoint/2010/main" val="282094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61602-F785-4272-57C6-5F868B8BEE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4458E23-D230-EFF6-C3DC-A5C3B4D8CEC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137A26A-6A76-2E3A-CB50-296FC68A384F}"/>
              </a:ext>
            </a:extLst>
          </p:cNvPr>
          <p:cNvSpPr>
            <a:spLocks noGrp="1"/>
          </p:cNvSpPr>
          <p:nvPr>
            <p:ph type="body" idx="1"/>
          </p:nvPr>
        </p:nvSpPr>
        <p:spPr>
          <a:xfrm>
            <a:off x="107504" y="1327796"/>
            <a:ext cx="3384376" cy="3017520"/>
          </a:xfrm>
        </p:spPr>
        <p:txBody>
          <a:bodyPr/>
          <a:lstStyle/>
          <a:p>
            <a:r>
              <a:rPr lang="es-ES" sz="2000" b="1" dirty="0">
                <a:solidFill>
                  <a:schemeClr val="bg2">
                    <a:lumMod val="50000"/>
                  </a:schemeClr>
                </a:solidFill>
                <a:latin typeface="Calibri" panose="020F0502020204030204" pitchFamily="34" charset="0"/>
                <a:cs typeface="Calibri" panose="020F0502020204030204" pitchFamily="34" charset="0"/>
                <a:sym typeface="Arial"/>
              </a:rPr>
              <a:t>Centralizados</a:t>
            </a:r>
          </a:p>
          <a:p>
            <a:r>
              <a:rPr lang="es-ES" sz="2000" dirty="0">
                <a:solidFill>
                  <a:schemeClr val="bg2">
                    <a:lumMod val="50000"/>
                  </a:schemeClr>
                </a:solidFill>
                <a:latin typeface="Calibri" panose="020F0502020204030204" pitchFamily="34" charset="0"/>
                <a:cs typeface="Calibri" panose="020F0502020204030204" pitchFamily="34" charset="0"/>
                <a:sym typeface="Arial"/>
              </a:rPr>
              <a:t>Existe un repositorio centralizado de todo el código, del cual es responsable un único</a:t>
            </a:r>
          </a:p>
          <a:p>
            <a:r>
              <a:rPr lang="es-ES" sz="2000" dirty="0">
                <a:solidFill>
                  <a:schemeClr val="bg2">
                    <a:lumMod val="50000"/>
                  </a:schemeClr>
                </a:solidFill>
                <a:latin typeface="Calibri" panose="020F0502020204030204" pitchFamily="34" charset="0"/>
                <a:cs typeface="Calibri" panose="020F0502020204030204" pitchFamily="34" charset="0"/>
                <a:sym typeface="Arial"/>
              </a:rPr>
              <a:t>usuario (o conjunto de ellos). Se facilitan las tareas administrativas a cambio de</a:t>
            </a:r>
          </a:p>
          <a:p>
            <a:r>
              <a:rPr lang="es-ES" sz="2000" dirty="0">
                <a:solidFill>
                  <a:schemeClr val="bg2">
                    <a:lumMod val="50000"/>
                  </a:schemeClr>
                </a:solidFill>
                <a:latin typeface="Calibri" panose="020F0502020204030204" pitchFamily="34" charset="0"/>
                <a:cs typeface="Calibri" panose="020F0502020204030204" pitchFamily="34" charset="0"/>
                <a:sym typeface="Arial"/>
              </a:rPr>
              <a:t>reducir flexibilidad, pues todas las decisiones fuertes.</a:t>
            </a:r>
          </a:p>
        </p:txBody>
      </p:sp>
      <p:pic>
        <p:nvPicPr>
          <p:cNvPr id="6" name="Imagen 5">
            <a:extLst>
              <a:ext uri="{FF2B5EF4-FFF2-40B4-BE49-F238E27FC236}">
                <a16:creationId xmlns:a16="http://schemas.microsoft.com/office/drawing/2014/main" id="{3AE0BEB3-0258-903F-E3B0-1A336AF8A395}"/>
              </a:ext>
            </a:extLst>
          </p:cNvPr>
          <p:cNvPicPr>
            <a:picLocks noChangeAspect="1"/>
          </p:cNvPicPr>
          <p:nvPr/>
        </p:nvPicPr>
        <p:blipFill>
          <a:blip r:embed="rId2"/>
          <a:stretch>
            <a:fillRect/>
          </a:stretch>
        </p:blipFill>
        <p:spPr>
          <a:xfrm>
            <a:off x="3719816" y="1010621"/>
            <a:ext cx="4646944" cy="3651870"/>
          </a:xfrm>
          <a:prstGeom prst="rect">
            <a:avLst/>
          </a:prstGeom>
        </p:spPr>
      </p:pic>
    </p:spTree>
    <p:extLst>
      <p:ext uri="{BB962C8B-B14F-4D97-AF65-F5344CB8AC3E}">
        <p14:creationId xmlns:p14="http://schemas.microsoft.com/office/powerpoint/2010/main" val="139266357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C43E9F-2750-4D86-84AD-1A1A90D28455}">
  <ds:schemaRefs>
    <ds:schemaRef ds:uri="http://purl.org/dc/terms/"/>
    <ds:schemaRef ds:uri="http://schemas.microsoft.com/office/2006/metadata/properties"/>
    <ds:schemaRef ds:uri="http://schemas.microsoft.com/office/2006/documentManagement/types"/>
    <ds:schemaRef ds:uri="b238f60b-93df-48e1-afe7-e53c24212f34"/>
    <ds:schemaRef ds:uri="http://schemas.openxmlformats.org/package/2006/metadata/core-properties"/>
    <ds:schemaRef ds:uri="http://purl.org/dc/dcmitype/"/>
    <ds:schemaRef ds:uri="http://purl.org/dc/elements/1.1/"/>
    <ds:schemaRef ds:uri="http://schemas.microsoft.com/office/infopath/2007/PartnerControls"/>
    <ds:schemaRef ds:uri="cddffda1-743c-4ef1-b61a-94d8ea38e423"/>
    <ds:schemaRef ds:uri="http://www.w3.org/XML/1998/namespace"/>
  </ds:schemaRefs>
</ds:datastoreItem>
</file>

<file path=customXml/itemProps2.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100129-57AD-455A-AFB4-0A7B644B10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3096</TotalTime>
  <Words>3258</Words>
  <Application>Microsoft Office PowerPoint</Application>
  <PresentationFormat>Presentación en pantalla (16:9)</PresentationFormat>
  <Paragraphs>299</Paragraphs>
  <Slides>48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Calibri</vt:lpstr>
      <vt:lpstr>Helvetica Neue</vt:lpstr>
      <vt:lpstr>Raleway</vt:lpstr>
      <vt:lpstr>Arial</vt:lpstr>
      <vt:lpstr>Lato</vt:lpstr>
      <vt:lpstr>Antonio template</vt:lpstr>
      <vt:lpstr>GIT</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lpstr>Comandos básicos de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43</cp:revision>
  <dcterms:modified xsi:type="dcterms:W3CDTF">2024-10-10T08:23:53Z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