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</p:sldMasterIdLst>
  <p:notesMasterIdLst>
    <p:notesMasterId r:id="rId17"/>
  </p:notesMasterIdLst>
  <p:handoutMasterIdLst>
    <p:handoutMasterId r:id="rId18"/>
  </p:handoutMasterIdLst>
  <p:sldIdLst>
    <p:sldId id="270" r:id="rId5"/>
    <p:sldId id="261" r:id="rId6"/>
    <p:sldId id="290" r:id="rId7"/>
    <p:sldId id="262" r:id="rId8"/>
    <p:sldId id="292" r:id="rId9"/>
    <p:sldId id="293" r:id="rId10"/>
    <p:sldId id="294" r:id="rId11"/>
    <p:sldId id="297" r:id="rId12"/>
    <p:sldId id="263" r:id="rId13"/>
    <p:sldId id="295" r:id="rId14"/>
    <p:sldId id="298" r:id="rId15"/>
    <p:sldId id="296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14" autoAdjust="0"/>
  </p:normalViewPr>
  <p:slideViewPr>
    <p:cSldViewPr snapToGrid="0" snapToObjects="1">
      <p:cViewPr>
        <p:scale>
          <a:sx n="81" d="100"/>
          <a:sy n="81" d="100"/>
        </p:scale>
        <p:origin x="-226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9F9F1D-BFCF-F147-B852-96B654DB57AD}" type="datetimeFigureOut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2AAF65-6D8E-8844-8649-FD0D7F93F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3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F186DB-B951-9345-A038-CEB120CB5F49}" type="datetimeFigureOut">
              <a:rPr lang="en-US"/>
              <a:pPr>
                <a:defRPr/>
              </a:pPr>
              <a:t>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632AFD-9B3C-5048-BF04-DBF56F2A7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5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Stands for Representational</a:t>
            </a:r>
            <a:r>
              <a:rPr lang="en-US" baseline="0" dirty="0" smtClean="0"/>
              <a:t> State </a:t>
            </a:r>
            <a:r>
              <a:rPr lang="en-US" baseline="0" dirty="0" smtClean="0"/>
              <a:t>Transfer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An abstraction of the architecture of the world-wide </a:t>
            </a:r>
            <a:r>
              <a:rPr lang="en-US" baseline="0" dirty="0" smtClean="0"/>
              <a:t>web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It is an “architectural style” not a standard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Can </a:t>
            </a:r>
            <a:r>
              <a:rPr lang="en-US" baseline="0" dirty="0" smtClean="0"/>
              <a:t>be used to build web service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that comply with the architectural constraints of 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Constraints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Client-server – uniform interface separates clients from servers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Stateless – no client context stored on server between requests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Cacheable – clients can cache responses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Layered system – there may be layers between the client and the server</a:t>
            </a:r>
          </a:p>
          <a:p>
            <a:pPr marL="628650" marR="0" lvl="1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Uniform interface – Identification of resources, Manipulation of resources through representations, self-descriptive messages, </a:t>
            </a:r>
            <a:r>
              <a:rPr lang="en-US" dirty="0" smtClean="0"/>
              <a:t>Hypermedia as the engine of application state </a:t>
            </a:r>
          </a:p>
          <a:p>
            <a:pPr marL="628650" marR="0" lvl="1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aseline="0" dirty="0" smtClean="0"/>
              <a:t>Code on demand (optional) – servers can extend or customize the client by transfer of executable code</a:t>
            </a:r>
          </a:p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r>
              <a:rPr lang="en-US" baseline="0" dirty="0" smtClean="0"/>
              <a:t> Because it’s simple!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GET – retrieves a resource</a:t>
            </a:r>
          </a:p>
          <a:p>
            <a:r>
              <a:rPr lang="en-US" baseline="0" dirty="0" smtClean="0"/>
              <a:t>POST – creates a new </a:t>
            </a:r>
            <a:r>
              <a:rPr lang="en-US" baseline="0" dirty="0" smtClean="0"/>
              <a:t>resource, may do a partial update to a resource</a:t>
            </a:r>
            <a:endParaRPr lang="en-US" baseline="0" dirty="0" smtClean="0"/>
          </a:p>
          <a:p>
            <a:r>
              <a:rPr lang="en-US" baseline="0" dirty="0" smtClean="0"/>
              <a:t>PUT – updates an existing resource (with an existing URI, create with a new URI)</a:t>
            </a:r>
          </a:p>
          <a:p>
            <a:r>
              <a:rPr lang="en-US" baseline="0" dirty="0" smtClean="0"/>
              <a:t>DELETE – deletes a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632AFD-9B3C-5048-BF04-DBF56F2A72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2130425"/>
            <a:ext cx="14922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442" y="2130425"/>
            <a:ext cx="6280758" cy="1470025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886200"/>
            <a:ext cx="7772401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1D53E8-96E2-5F47-8EDC-861962450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7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2" y="1600200"/>
            <a:ext cx="80378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9A3321-60C9-9E42-9747-FD240FAB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0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22" y="1600200"/>
            <a:ext cx="38468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100" y="1600200"/>
            <a:ext cx="3847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5B0AE7-7A61-3047-857E-404F32F5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E24280-69DF-1D44-8EFE-2AE1E5160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1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130425"/>
            <a:ext cx="268288" cy="1470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42" y="3600449"/>
            <a:ext cx="7503358" cy="1414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54842" y="2130425"/>
            <a:ext cx="7503358" cy="1470025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3470F4-F869-9042-A222-7B19D6873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2" y="1600200"/>
            <a:ext cx="80378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2FDD6E-198C-8349-87E1-B2B16E897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4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22" y="1600200"/>
            <a:ext cx="38468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100" y="1600200"/>
            <a:ext cx="3847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013EE7-71D0-A941-A779-066BED753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2FB6D3-F689-EA4C-A94F-C79A79944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130425"/>
            <a:ext cx="268288" cy="1470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42" y="3600449"/>
            <a:ext cx="7503358" cy="1414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54842" y="2130425"/>
            <a:ext cx="7503358" cy="1470025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77F4B2-5E2D-3E48-A9DE-C62023740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2" y="1600200"/>
            <a:ext cx="80378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C4CE74-8801-F049-B256-DE1871F46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7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22" y="1600200"/>
            <a:ext cx="38468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100" y="1600200"/>
            <a:ext cx="3847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6869E9-B6F3-534B-A0A0-D31468C8D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660400"/>
            <a:ext cx="14922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53CD16-8468-374C-9E42-740BF116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1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CC2698-C4E8-9242-A21D-01652AE7A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9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130425"/>
            <a:ext cx="268288" cy="1470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42" y="3600449"/>
            <a:ext cx="7503358" cy="1414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54842" y="2130425"/>
            <a:ext cx="7503358" cy="1470025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5A5175-21D1-2046-BA09-1553BD98D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989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2" y="1600200"/>
            <a:ext cx="80378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FD1EC0-04FD-7B4C-9479-5D1101B53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90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989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22" y="1600200"/>
            <a:ext cx="38468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100" y="1600200"/>
            <a:ext cx="3847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133386-4E6A-394B-B4D4-E7F63B05F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1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rgbClr val="989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CCB61A-9C84-2D4F-824B-B62AF11C3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6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99CC49-20C4-7442-97E9-1911C705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CB3E-DDEE-914D-ABA7-0BC5C0F961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2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rim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130425"/>
            <a:ext cx="268288" cy="147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42" y="3600449"/>
            <a:ext cx="7503358" cy="1414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54842" y="2130425"/>
            <a:ext cx="7503358" cy="1470025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53CE3D-5098-A143-B6FF-D929C727A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Crim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2" y="1600200"/>
            <a:ext cx="80378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9A16F1-B0D2-D44D-A544-0D4AF2EC4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Crim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922" y="1600200"/>
            <a:ext cx="38468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100" y="1600200"/>
            <a:ext cx="3847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30B854-A511-454C-8B53-43EE1D028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rim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0375" y="555625"/>
            <a:ext cx="188913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2" y="554850"/>
            <a:ext cx="8037878" cy="642461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F0FE2C-205A-5E4D-BF29-9BCC4ECB6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2130425"/>
            <a:ext cx="268288" cy="147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842" y="3600449"/>
            <a:ext cx="7503358" cy="1414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54842" y="2130425"/>
            <a:ext cx="7503358" cy="1470025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433557-6DF1-FD47-B7FB-B45FE7969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EED489-1A11-9546-A733-17FE8316C2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517" r:id="rId1"/>
    <p:sldLayoutId id="2147493518" r:id="rId2"/>
    <p:sldLayoutId id="2147493519" r:id="rId3"/>
    <p:sldLayoutId id="2147493516" r:id="rId4"/>
    <p:sldLayoutId id="2147493520" r:id="rId5"/>
    <p:sldLayoutId id="2147493521" r:id="rId6"/>
    <p:sldLayoutId id="2147493522" r:id="rId7"/>
    <p:sldLayoutId id="2147493523" r:id="rId8"/>
    <p:sldLayoutId id="2147493524" r:id="rId9"/>
    <p:sldLayoutId id="2147493525" r:id="rId10"/>
    <p:sldLayoutId id="2147493526" r:id="rId11"/>
    <p:sldLayoutId id="2147493527" r:id="rId12"/>
    <p:sldLayoutId id="2147493528" r:id="rId13"/>
    <p:sldLayoutId id="2147493529" r:id="rId14"/>
    <p:sldLayoutId id="2147493530" r:id="rId15"/>
    <p:sldLayoutId id="2147493531" r:id="rId16"/>
    <p:sldLayoutId id="2147493532" r:id="rId17"/>
    <p:sldLayoutId id="2147493533" r:id="rId18"/>
    <p:sldLayoutId id="2147493534" r:id="rId19"/>
    <p:sldLayoutId id="2147493535" r:id="rId20"/>
    <p:sldLayoutId id="2147493536" r:id="rId21"/>
    <p:sldLayoutId id="2147493537" r:id="rId22"/>
    <p:sldLayoutId id="2147493538" r:id="rId23"/>
    <p:sldLayoutId id="2147493539" r:id="rId24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westfal/jaxrs-example" TargetMode="External"/><Relationship Id="rId4" Type="http://schemas.openxmlformats.org/officeDocument/2006/relationships/hyperlink" Target="https://github.com/jwbennet/hacknight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3"/>
          <p:cNvSpPr>
            <a:spLocks noGrp="1"/>
          </p:cNvSpPr>
          <p:nvPr>
            <p:ph type="ctrTitle"/>
          </p:nvPr>
        </p:nvSpPr>
        <p:spPr>
          <a:xfrm>
            <a:off x="2178050" y="2130425"/>
            <a:ext cx="6280150" cy="1470025"/>
          </a:xfrm>
        </p:spPr>
        <p:txBody>
          <a:bodyPr/>
          <a:lstStyle/>
          <a:p>
            <a:r>
              <a:rPr lang="en-US" altLang="en-US" dirty="0" smtClean="0"/>
              <a:t>REST-</a:t>
            </a:r>
            <a:r>
              <a:rPr lang="en-US" altLang="en-US" dirty="0" err="1" smtClean="0"/>
              <a:t>ful</a:t>
            </a:r>
            <a:r>
              <a:rPr lang="en-US" altLang="en-US" dirty="0" smtClean="0"/>
              <a:t> API’s</a:t>
            </a:r>
            <a:endParaRPr lang="en-US" alt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5603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03C6A4D-AA7D-4AF3-B505-97744F8BCEDA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3"/>
    </mc:Choice>
    <mc:Fallback xmlns="">
      <p:transition spd="slow" advTm="39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smtClean="0"/>
              <a:t>Benefits of REST-</a:t>
            </a:r>
            <a:r>
              <a:rPr lang="en-US" sz="4000" b="1" dirty="0" err="1" smtClean="0"/>
              <a:t>ful</a:t>
            </a:r>
            <a:r>
              <a:rPr lang="en-US" sz="4000" b="1" dirty="0" smtClean="0"/>
              <a:t> APIs</a:t>
            </a: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922" y="1600200"/>
            <a:ext cx="8037878" cy="47501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Cacheable</a:t>
            </a:r>
          </a:p>
          <a:p>
            <a:r>
              <a:rPr lang="en-US" dirty="0"/>
              <a:t>Easily Consumable</a:t>
            </a:r>
          </a:p>
          <a:p>
            <a:r>
              <a:rPr lang="en-US" dirty="0"/>
              <a:t>Discoverable</a:t>
            </a:r>
          </a:p>
          <a:p>
            <a:r>
              <a:rPr lang="en-US" dirty="0"/>
              <a:t>Works well with </a:t>
            </a:r>
            <a:r>
              <a:rPr lang="en-US" dirty="0" err="1" smtClean="0"/>
              <a:t>microservice</a:t>
            </a:r>
            <a:r>
              <a:rPr lang="en-US" dirty="0" smtClean="0"/>
              <a:t> architectures</a:t>
            </a:r>
            <a:endParaRPr lang="en-US" dirty="0"/>
          </a:p>
          <a:p>
            <a:r>
              <a:rPr lang="en-US" dirty="0"/>
              <a:t>Everyone is already doing it!</a:t>
            </a:r>
          </a:p>
        </p:txBody>
      </p:sp>
    </p:spTree>
    <p:extLst>
      <p:ext uri="{BB962C8B-B14F-4D97-AF65-F5344CB8AC3E}">
        <p14:creationId xmlns:p14="http://schemas.microsoft.com/office/powerpoint/2010/main" val="285550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smtClean="0"/>
              <a:t>Best Practices</a:t>
            </a: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922" y="1600200"/>
            <a:ext cx="8037878" cy="501672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logical resources (nouns)</a:t>
            </a:r>
          </a:p>
          <a:p>
            <a:r>
              <a:rPr lang="en-US" dirty="0"/>
              <a:t>Use plural resource names (i.e. groups)</a:t>
            </a:r>
          </a:p>
          <a:p>
            <a:r>
              <a:rPr lang="en-US" dirty="0"/>
              <a:t>Use HTTP verbs (GET, POST, etc.) properly</a:t>
            </a:r>
          </a:p>
          <a:p>
            <a:r>
              <a:rPr lang="en-US" dirty="0"/>
              <a:t>Use sub-resources for relationships</a:t>
            </a:r>
          </a:p>
          <a:p>
            <a:r>
              <a:rPr lang="en-US" dirty="0"/>
              <a:t>Version your </a:t>
            </a:r>
            <a:r>
              <a:rPr lang="en-US" dirty="0" err="1"/>
              <a:t>apis</a:t>
            </a:r>
            <a:endParaRPr lang="en-US" dirty="0"/>
          </a:p>
          <a:p>
            <a:r>
              <a:rPr lang="en-US" dirty="0"/>
              <a:t>Use appropriate HTTP status codes</a:t>
            </a:r>
          </a:p>
          <a:p>
            <a:r>
              <a:rPr lang="en-US" dirty="0"/>
              <a:t>Support filtering, sorting, and paging</a:t>
            </a:r>
          </a:p>
          <a:p>
            <a:r>
              <a:rPr lang="en-US" dirty="0"/>
              <a:t>Use </a:t>
            </a:r>
            <a:r>
              <a:rPr lang="en-US" dirty="0" err="1"/>
              <a:t>ETag</a:t>
            </a:r>
            <a:r>
              <a:rPr lang="en-US" dirty="0"/>
              <a:t> or Last-Modified for caching</a:t>
            </a:r>
          </a:p>
          <a:p>
            <a:r>
              <a:rPr lang="en-US" dirty="0"/>
              <a:t>Use </a:t>
            </a:r>
            <a:r>
              <a:rPr lang="en-US" dirty="0" err="1"/>
              <a:t>Oauth</a:t>
            </a:r>
            <a:r>
              <a:rPr lang="en-US" dirty="0"/>
              <a:t> 2 for security</a:t>
            </a:r>
          </a:p>
        </p:txBody>
      </p:sp>
    </p:spTree>
    <p:extLst>
      <p:ext uri="{BB962C8B-B14F-4D97-AF65-F5344CB8AC3E}">
        <p14:creationId xmlns:p14="http://schemas.microsoft.com/office/powerpoint/2010/main" val="21734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smtClean="0"/>
              <a:t>Some Examples</a:t>
            </a: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922" y="1600200"/>
            <a:ext cx="8037878" cy="47501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https://github.com/ewestfal/jaxrs-</a:t>
            </a:r>
            <a:r>
              <a:rPr lang="en-US" dirty="0" smtClean="0">
                <a:hlinkClick r:id="rId3"/>
              </a:rPr>
              <a:t>example</a:t>
            </a:r>
            <a:endParaRPr lang="en-US" dirty="0" smtClean="0"/>
          </a:p>
          <a:p>
            <a:pPr lvl="1"/>
            <a:r>
              <a:rPr lang="en-US" dirty="0" smtClean="0"/>
              <a:t>Simple example of a group API using Spring Boot, Apache CXF, and JAX-RS</a:t>
            </a:r>
          </a:p>
          <a:p>
            <a:r>
              <a:rPr lang="en-US" dirty="0">
                <a:hlinkClick r:id="rId4"/>
              </a:rPr>
              <a:t>https://github.com/jwbennet/</a:t>
            </a:r>
            <a:r>
              <a:rPr lang="en-US" dirty="0" smtClean="0">
                <a:hlinkClick r:id="rId4"/>
              </a:rPr>
              <a:t>hacknight</a:t>
            </a:r>
            <a:endParaRPr lang="en-US" dirty="0" smtClean="0"/>
          </a:p>
          <a:p>
            <a:pPr lvl="1"/>
            <a:r>
              <a:rPr lang="en-US" dirty="0" smtClean="0"/>
              <a:t>A more complete and in-depth example which includes HATEOAS and additional framework</a:t>
            </a:r>
          </a:p>
        </p:txBody>
      </p:sp>
    </p:spTree>
    <p:extLst>
      <p:ext uri="{BB962C8B-B14F-4D97-AF65-F5344CB8AC3E}">
        <p14:creationId xmlns:p14="http://schemas.microsoft.com/office/powerpoint/2010/main" val="58138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48922" y="351011"/>
            <a:ext cx="8037878" cy="2236174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800" b="1" dirty="0" smtClean="0"/>
              <a:t>REST</a:t>
            </a:r>
            <a:endParaRPr lang="en-US" sz="88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8923" y="3198700"/>
            <a:ext cx="8271670" cy="1223033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A client-cache-stateless-server architecture that speaks the language of the web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2902655" y="1625810"/>
            <a:ext cx="380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RE</a:t>
            </a:r>
            <a:r>
              <a:rPr lang="en-US" i="1" dirty="0" err="1" smtClean="0"/>
              <a:t>epresentational</a:t>
            </a:r>
            <a:r>
              <a:rPr lang="en-US" i="1" dirty="0" smtClean="0"/>
              <a:t> </a:t>
            </a:r>
            <a:r>
              <a:rPr lang="en-US" i="1" dirty="0" smtClean="0"/>
              <a:t>State Transfer)</a:t>
            </a:r>
            <a:endParaRPr lang="en-US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28076" y="5158690"/>
            <a:ext cx="3402054" cy="1191673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 smtClean="0">
                <a:latin typeface="Consolas"/>
                <a:cs typeface="Consolas"/>
              </a:rPr>
              <a:t>http://</a:t>
            </a:r>
          </a:p>
        </p:txBody>
      </p:sp>
    </p:spTree>
    <p:extLst>
      <p:ext uri="{BB962C8B-B14F-4D97-AF65-F5344CB8AC3E}">
        <p14:creationId xmlns:p14="http://schemas.microsoft.com/office/powerpoint/2010/main" val="2664211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Cacheable</a:t>
            </a:r>
          </a:p>
          <a:p>
            <a:r>
              <a:rPr lang="en-US" dirty="0" smtClean="0"/>
              <a:t>Layered System</a:t>
            </a:r>
          </a:p>
          <a:p>
            <a:r>
              <a:rPr lang="en-US" dirty="0" smtClean="0"/>
              <a:t>Uniform Interface</a:t>
            </a:r>
          </a:p>
          <a:p>
            <a:r>
              <a:rPr lang="en-US" dirty="0" smtClean="0"/>
              <a:t>Code on Demand (optional)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9A16F1-B0D2-D44D-A544-0D4AF2EC46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51209" y="2085428"/>
            <a:ext cx="8271670" cy="3731818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 smtClean="0">
                <a:latin typeface="Consolas"/>
                <a:cs typeface="Consolas"/>
              </a:rPr>
              <a:t>GET http://...</a:t>
            </a:r>
          </a:p>
          <a:p>
            <a:pPr marL="0" indent="0">
              <a:buNone/>
            </a:pPr>
            <a:r>
              <a:rPr lang="en-US" sz="4800" dirty="0" smtClean="0">
                <a:latin typeface="Consolas"/>
                <a:cs typeface="Consolas"/>
              </a:rPr>
              <a:t>POST http://...</a:t>
            </a:r>
          </a:p>
          <a:p>
            <a:pPr marL="0" indent="0">
              <a:buNone/>
            </a:pPr>
            <a:r>
              <a:rPr lang="en-US" sz="4800" dirty="0" smtClean="0">
                <a:latin typeface="Consolas"/>
                <a:cs typeface="Consolas"/>
              </a:rPr>
              <a:t>PUT http://...</a:t>
            </a:r>
          </a:p>
          <a:p>
            <a:pPr marL="0" indent="0">
              <a:buNone/>
            </a:pPr>
            <a:r>
              <a:rPr lang="en-US" sz="4800" dirty="0" smtClean="0">
                <a:latin typeface="Consolas"/>
                <a:cs typeface="Consolas"/>
              </a:rPr>
              <a:t>DELETE http://...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smtClean="0"/>
              <a:t>API’s over HTTP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2515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err="1" smtClean="0"/>
              <a:t>Idempotence</a:t>
            </a: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922" y="1600200"/>
            <a:ext cx="803787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Clients </a:t>
            </a:r>
            <a:r>
              <a:rPr lang="en-US" dirty="0"/>
              <a:t>can make </a:t>
            </a:r>
            <a:r>
              <a:rPr lang="en-US" dirty="0" smtClean="0"/>
              <a:t>the same </a:t>
            </a:r>
            <a:r>
              <a:rPr lang="en-US" dirty="0"/>
              <a:t>call repeatedly while producing the same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GET, PUT, DELETE, HEAD, OPTIONS, and TRACE are idempotent</a:t>
            </a:r>
          </a:p>
          <a:p>
            <a:r>
              <a:rPr lang="en-US" dirty="0" smtClean="0"/>
              <a:t>POST is </a:t>
            </a:r>
            <a:r>
              <a:rPr lang="en-US" b="1" dirty="0" smtClean="0"/>
              <a:t>not </a:t>
            </a:r>
            <a:r>
              <a:rPr lang="en-US" dirty="0" smtClean="0"/>
              <a:t>idempotent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27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smtClean="0"/>
              <a:t>POST vs. </a:t>
            </a:r>
            <a:r>
              <a:rPr lang="en-US" sz="4000" b="1" dirty="0" smtClean="0"/>
              <a:t>PUT</a:t>
            </a: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922" y="1600200"/>
            <a:ext cx="8037878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Confusing, not just create vs. update!</a:t>
            </a:r>
          </a:p>
          <a:p>
            <a:r>
              <a:rPr lang="en-US" dirty="0" smtClean="0"/>
              <a:t>PUT implies replacing something at a given URI with something else, it is </a:t>
            </a:r>
            <a:r>
              <a:rPr lang="en-US" b="1" dirty="0" smtClean="0"/>
              <a:t>idempotent</a:t>
            </a:r>
          </a:p>
          <a:p>
            <a:pPr lvl="1"/>
            <a:r>
              <a:rPr lang="en-US" i="1" dirty="0" smtClean="0"/>
              <a:t>PUT /</a:t>
            </a:r>
            <a:r>
              <a:rPr lang="en-US" i="1" dirty="0" err="1" smtClean="0"/>
              <a:t>api</a:t>
            </a:r>
            <a:r>
              <a:rPr lang="en-US" i="1" dirty="0" smtClean="0"/>
              <a:t>/groups/1</a:t>
            </a:r>
          </a:p>
          <a:p>
            <a:r>
              <a:rPr lang="en-US" dirty="0" smtClean="0"/>
              <a:t>POST can be used to do a full or partial update of a resource, create a subsidiary resource, or cause a change, it does not guarantee </a:t>
            </a:r>
            <a:r>
              <a:rPr lang="en-US" b="1" dirty="0" err="1" smtClean="0"/>
              <a:t>idempotence</a:t>
            </a:r>
            <a:endParaRPr lang="en-US" b="1" dirty="0" smtClean="0"/>
          </a:p>
          <a:p>
            <a:pPr lvl="1"/>
            <a:r>
              <a:rPr lang="en-US" i="1" dirty="0" smtClean="0"/>
              <a:t>POST /</a:t>
            </a:r>
            <a:r>
              <a:rPr lang="en-US" i="1" dirty="0" err="1" smtClean="0"/>
              <a:t>api</a:t>
            </a:r>
            <a:r>
              <a:rPr lang="en-US" i="1" dirty="0" smtClean="0"/>
              <a:t>/groups</a:t>
            </a:r>
          </a:p>
          <a:p>
            <a:pPr lvl="1"/>
            <a:r>
              <a:rPr lang="en-US" i="1" dirty="0" smtClean="0"/>
              <a:t>POST /</a:t>
            </a:r>
            <a:r>
              <a:rPr lang="en-US" i="1" dirty="0" err="1" smtClean="0"/>
              <a:t>api</a:t>
            </a:r>
            <a:r>
              <a:rPr lang="en-US" i="1" dirty="0" smtClean="0"/>
              <a:t>/groups/1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9858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smtClean="0"/>
              <a:t>HATEOAS</a:t>
            </a: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922" y="1600200"/>
            <a:ext cx="8037878" cy="496968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</a:t>
            </a:r>
            <a:r>
              <a:rPr lang="en-US" dirty="0" smtClean="0"/>
              <a:t>ypermedia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T</a:t>
            </a:r>
            <a:r>
              <a:rPr lang="en-US" dirty="0" smtClean="0"/>
              <a:t>he </a:t>
            </a:r>
            <a:r>
              <a:rPr lang="en-US" b="1" dirty="0" smtClean="0"/>
              <a:t>E</a:t>
            </a:r>
            <a:r>
              <a:rPr lang="en-US" dirty="0" smtClean="0"/>
              <a:t>ngine </a:t>
            </a:r>
            <a:r>
              <a:rPr lang="en-US" b="1" dirty="0" smtClean="0"/>
              <a:t>O</a:t>
            </a:r>
            <a:r>
              <a:rPr lang="en-US" dirty="0" smtClean="0"/>
              <a:t>f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S</a:t>
            </a:r>
            <a:r>
              <a:rPr lang="en-US" dirty="0" smtClean="0"/>
              <a:t>tate</a:t>
            </a:r>
          </a:p>
          <a:p>
            <a:r>
              <a:rPr lang="en-US" dirty="0" smtClean="0"/>
              <a:t>Clients interact with application via dynamically provided hypermedia</a:t>
            </a:r>
          </a:p>
          <a:p>
            <a:r>
              <a:rPr lang="en-US" dirty="0" smtClean="0"/>
              <a:t>REST client needs to prior knowledge of how to interact with the API</a:t>
            </a:r>
          </a:p>
          <a:p>
            <a:r>
              <a:rPr lang="en-US" dirty="0" smtClean="0"/>
              <a:t>Essentially, server produces responses that include links between related resources, like a webpage!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75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034726" y="351011"/>
            <a:ext cx="6898174" cy="1514898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 smtClean="0"/>
              <a:t>HATEOAS Standards</a:t>
            </a:r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922" y="1600200"/>
            <a:ext cx="803787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HAL (Hypertext Application Language)</a:t>
            </a:r>
          </a:p>
          <a:p>
            <a:r>
              <a:rPr lang="en-US" dirty="0" smtClean="0"/>
              <a:t>JSON-LD (JSON for Linking Data)</a:t>
            </a:r>
          </a:p>
          <a:p>
            <a:r>
              <a:rPr lang="en-US" dirty="0"/>
              <a:t>JSON-LD + </a:t>
            </a:r>
            <a:r>
              <a:rPr lang="en-US" dirty="0" smtClean="0"/>
              <a:t>Hydra</a:t>
            </a:r>
          </a:p>
          <a:p>
            <a:r>
              <a:rPr lang="en-US" dirty="0" err="1" smtClean="0"/>
              <a:t>Collection+JSON</a:t>
            </a:r>
            <a:endParaRPr lang="en-US" dirty="0" smtClean="0"/>
          </a:p>
          <a:p>
            <a:r>
              <a:rPr lang="en-US" dirty="0" smtClean="0"/>
              <a:t>SIREN (Structured Interface for Representing Entities)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813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48922" y="21733"/>
            <a:ext cx="8037878" cy="2236174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8800" b="1" dirty="0" smtClean="0"/>
              <a:t>JSON</a:t>
            </a:r>
            <a:endParaRPr lang="en-US" sz="88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8923" y="2587184"/>
            <a:ext cx="8271670" cy="1223033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3153497" y="1243522"/>
            <a:ext cx="3191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400" i="1" dirty="0" smtClean="0"/>
              <a:t>(It’s what’s for dinner)</a:t>
            </a:r>
            <a:endParaRPr lang="en-US" sz="24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8922" y="1732624"/>
            <a:ext cx="8271670" cy="4911734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"session": {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"id": 178,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"title": "Architecting the </a:t>
            </a:r>
            <a:r>
              <a:rPr lang="en-US" sz="1300" dirty="0" err="1" smtClean="0">
                <a:latin typeface="Consolas"/>
                <a:cs typeface="Consolas"/>
              </a:rPr>
              <a:t>Kuali</a:t>
            </a:r>
            <a:r>
              <a:rPr lang="en-US" sz="1300" dirty="0" smtClean="0">
                <a:latin typeface="Consolas"/>
                <a:cs typeface="Consolas"/>
              </a:rPr>
              <a:t> Portfolio",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"abstract": "...",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"type": "Informational",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"audiences": ["Technical"],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"room": "JW Grand Ballroom 08",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"presenters": [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    "name": "Eric Westfall",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    "bio": "..."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},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    "name": "Larry </a:t>
            </a:r>
            <a:r>
              <a:rPr lang="en-US" sz="1300" dirty="0" err="1" smtClean="0">
                <a:latin typeface="Consolas"/>
                <a:cs typeface="Consolas"/>
              </a:rPr>
              <a:t>Symms</a:t>
            </a:r>
            <a:r>
              <a:rPr lang="en-US" sz="1300" dirty="0" smtClean="0">
                <a:latin typeface="Consolas"/>
                <a:cs typeface="Consolas"/>
              </a:rPr>
              <a:t>",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    "bio": "..."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]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300" dirty="0" smtClean="0">
                <a:latin typeface="Consolas"/>
                <a:cs typeface="Consolas"/>
              </a:rPr>
              <a:t> 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81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uali_PPT_Theme">
  <a:themeElements>
    <a:clrScheme name="Kuali - Color Them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A80532"/>
      </a:accent1>
      <a:accent2>
        <a:srgbClr val="000000"/>
      </a:accent2>
      <a:accent3>
        <a:srgbClr val="669999"/>
      </a:accent3>
      <a:accent4>
        <a:srgbClr val="FFCC66"/>
      </a:accent4>
      <a:accent5>
        <a:srgbClr val="989836"/>
      </a:accent5>
      <a:accent6>
        <a:srgbClr val="0000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</TotalTime>
  <Words>732</Words>
  <Application>Microsoft Macintosh PowerPoint</Application>
  <PresentationFormat>On-screen Show (4:3)</PresentationFormat>
  <Paragraphs>115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Kuali_PPT_Theme</vt:lpstr>
      <vt:lpstr>REST-ful API’s</vt:lpstr>
      <vt:lpstr>PowerPoint Presentation</vt:lpstr>
      <vt:lpstr>Architectural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Maria M</Manager>
  <Company>ITCO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Kuali PPT sample</dc:title>
  <dc:subject>white</dc:subject>
  <dc:creator>Jonathan W</dc:creator>
  <cp:keywords/>
  <dc:description/>
  <cp:lastModifiedBy>ERIC WESTFALL</cp:lastModifiedBy>
  <cp:revision>142</cp:revision>
  <dcterms:created xsi:type="dcterms:W3CDTF">2010-04-12T23:12:02Z</dcterms:created>
  <dcterms:modified xsi:type="dcterms:W3CDTF">2015-02-12T04:13:18Z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