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8" r:id="rId11"/>
    <p:sldId id="266" r:id="rId12"/>
    <p:sldId id="269" r:id="rId13"/>
    <p:sldId id="267" r:id="rId14"/>
    <p:sldId id="270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3" autoAdjust="0"/>
    <p:restoredTop sz="94660"/>
  </p:normalViewPr>
  <p:slideViewPr>
    <p:cSldViewPr snapToGrid="0">
      <p:cViewPr>
        <p:scale>
          <a:sx n="66" d="100"/>
          <a:sy n="66" d="100"/>
        </p:scale>
        <p:origin x="1099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153FC-22EB-4983-8DDD-BD310AAB4B84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BC84B-2204-4D8F-ADA8-9165668530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19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BC84B-2204-4D8F-ADA8-9165668530B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30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12640E-1FAD-5186-9F83-16EE0B815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A70B75-53AD-1673-A476-76382C77A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C39558-0AD0-8761-491A-CF767521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F48-CC21-4672-A6B0-04BEFEDCEA6F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385FE8-F7E1-BD71-32EF-3CD2DB45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C61019-D77B-A687-8A1A-7D385F19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F5BC-A620-4C88-AB8F-86E906EF7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645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334DCA-0B10-288C-C140-956A6E2F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7DE5C96-16C5-9FD7-603E-DEEC88B43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8D8DA6-387A-03E7-E204-021FEC93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F48-CC21-4672-A6B0-04BEFEDCEA6F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187069-80A2-9A54-28C8-BAAA1C30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05DC22-F138-336C-37E8-E757B835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F5BC-A620-4C88-AB8F-86E906EF7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472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57B9E04-B4A4-3759-C6AB-EEB7B4BFA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94D4F5F-63CB-DA8A-8AA5-193471141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2FC3E6-140D-33EC-D837-EE554DB8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F48-CC21-4672-A6B0-04BEFEDCEA6F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5A5F43-7ECD-2A36-EFCB-5BF92586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C38BCF-F728-D16C-A9AD-83905571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F5BC-A620-4C88-AB8F-86E906EF7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75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C24790-E8E5-C05C-50B8-ABAD01E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B67B1C-DE08-0362-E615-4DAE3292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81C52E-02F2-A5B5-B949-1850ED6B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F48-CC21-4672-A6B0-04BEFEDCEA6F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C3F923-B013-21D1-3A64-4F5DA7B5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B78F1E-25C8-0392-750B-7191AC9B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F5BC-A620-4C88-AB8F-86E906EF7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25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B35F0C-7F04-C94C-8786-92B97B44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B2C7FE-F23A-D3D0-C555-91474143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A821A-6733-9F4E-F72C-E6FB9581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F48-CC21-4672-A6B0-04BEFEDCEA6F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727F1B-5560-7A79-7959-996174AF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0E7666-F556-5D3A-0E14-7DDDD93C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F5BC-A620-4C88-AB8F-86E906EF7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506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634608-646F-2BB2-F7BF-A5628EAB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70E68-E8B2-121B-C14D-2169796A8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28373E-3B9C-D0CB-94D9-03A772AB7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F3CC26-9582-0EB5-CB33-31FC39A7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F48-CC21-4672-A6B0-04BEFEDCEA6F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D72B20-7679-E7AD-646C-AA25CC8F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FD768BC-A623-A520-84C6-45B8AB9C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F5BC-A620-4C88-AB8F-86E906EF7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BADBE-EE31-529D-6469-B0007390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C5E6B2-C250-6943-4BED-2D66B0E22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EB1FF6-F065-FF42-B7F6-AFD2CAAB6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E021F3A-EC5F-0FA3-1FFD-B163AC5B8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515BD49-86CF-F488-70E4-2AEE16B7D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8ED4B0D-C4BA-8DEA-E5B1-911BBC33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F48-CC21-4672-A6B0-04BEFEDCEA6F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D54B57C-ACF3-2E3E-20D4-C67EA454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2BD3549-A31E-A194-42A0-A30A751F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F5BC-A620-4C88-AB8F-86E906EF7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19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CAB52C-CB25-0F88-35A3-DCEFD309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63D081-F3E1-A831-80B1-8060FDD1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F48-CC21-4672-A6B0-04BEFEDCEA6F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56BEBC-B176-CB05-0D9C-88119096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FB67FC-85F5-D2E1-9CA7-F1A1AAE5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F5BC-A620-4C88-AB8F-86E906EF7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16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497C5F8-F6CB-FA27-8074-FC857B1F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F48-CC21-4672-A6B0-04BEFEDCEA6F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7EB061C-48C5-6DEE-D3A9-5BCCF4B4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8DB8E1-3347-E1A9-32E6-A694C3BE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F5BC-A620-4C88-AB8F-86E906EF7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645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52A33B-0C67-FCB9-C085-3A2C3182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421477-343F-5FA3-B7CD-DF14DF7D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BE4FE7-05C3-8076-4169-E90DC852C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4DBED9-5E9B-31EC-5A81-FA5BBC76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F48-CC21-4672-A6B0-04BEFEDCEA6F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E962D8-2882-77CA-1621-1352905D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6F566B-621E-8745-4F0F-01850A5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F5BC-A620-4C88-AB8F-86E906EF7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46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896EEB-4210-E03B-1A12-F14C9CD7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00D34FA-993B-3366-9941-D857A8066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EC2EF56-89F1-330E-83BC-3D5F65878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A67E7C-1217-9634-46A1-2B4F6F3A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F48-CC21-4672-A6B0-04BEFEDCEA6F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3DAC4B-FCD5-8247-85F4-6314DFF8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A512E0-930C-BEFD-9145-A417AA68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F5BC-A620-4C88-AB8F-86E906EF7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689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ADB42CE-5E5E-C500-BA0C-CAAC0769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BA198C-F2A5-425C-3C33-AAB38F6D6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96280D-125C-51A3-9BDC-2490F77BC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E72F48-CC21-4672-A6B0-04BEFEDCEA6F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7F4C9C-4526-1FFB-B63D-77EE336BB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51E8A1-F510-AB2F-CC49-89B103847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2F5BC-A620-4C88-AB8F-86E906EF7F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10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schermata, blu, Blu intenso, Blu elettrico&#10;&#10;Descrizione generata automaticamente">
            <a:extLst>
              <a:ext uri="{FF2B5EF4-FFF2-40B4-BE49-F238E27FC236}">
                <a16:creationId xmlns:a16="http://schemas.microsoft.com/office/drawing/2014/main" id="{4008EC4D-40B3-14B3-A5FB-6D3EC465D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0"/>
          <a:stretch/>
        </p:blipFill>
        <p:spPr>
          <a:xfrm>
            <a:off x="3718560" y="-1"/>
            <a:ext cx="8473440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24" name="Freeform: Shape 14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988E12-5C86-D13C-11ED-050EE6A76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" y="1165861"/>
            <a:ext cx="4221226" cy="12390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400" dirty="0" err="1"/>
              <a:t>FootballPredictor</a:t>
            </a:r>
            <a:endParaRPr lang="en-US" sz="4400" dirty="0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E5F26C6-5550-F334-8012-03D6268AE25B}"/>
              </a:ext>
            </a:extLst>
          </p:cNvPr>
          <p:cNvSpPr txBox="1">
            <a:spLocks/>
          </p:cNvSpPr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+mn-lt"/>
                <a:ea typeface="+mn-ea"/>
                <a:cs typeface="+mn-cs"/>
              </a:rPr>
              <a:t>Anzelmo Afonso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+mn-lt"/>
                <a:ea typeface="+mn-ea"/>
                <a:cs typeface="+mn-cs"/>
              </a:rPr>
              <a:t>0512113154</a:t>
            </a:r>
          </a:p>
        </p:txBody>
      </p:sp>
    </p:spTree>
    <p:extLst>
      <p:ext uri="{BB962C8B-B14F-4D97-AF65-F5344CB8AC3E}">
        <p14:creationId xmlns:p14="http://schemas.microsoft.com/office/powerpoint/2010/main" val="3772672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2446BD-D49E-A6C7-44CA-4F7E4A43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Divisione del dataset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A653CAC-03EB-97A6-F1F7-3AD1D9B3741B}"/>
              </a:ext>
            </a:extLst>
          </p:cNvPr>
          <p:cNvSpPr txBox="1"/>
          <p:nvPr/>
        </p:nvSpPr>
        <p:spPr>
          <a:xfrm>
            <a:off x="1261641" y="2844225"/>
            <a:ext cx="2754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DATASET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789674E-DC55-808D-AE39-A7688043B984}"/>
              </a:ext>
            </a:extLst>
          </p:cNvPr>
          <p:cNvSpPr txBox="1"/>
          <p:nvPr/>
        </p:nvSpPr>
        <p:spPr>
          <a:xfrm>
            <a:off x="5951317" y="2259450"/>
            <a:ext cx="2754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TRAIN SET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FB7A21-EA83-00A2-8705-A68CB3C85AC1}"/>
              </a:ext>
            </a:extLst>
          </p:cNvPr>
          <p:cNvSpPr txBox="1"/>
          <p:nvPr/>
        </p:nvSpPr>
        <p:spPr>
          <a:xfrm>
            <a:off x="5951316" y="3721388"/>
            <a:ext cx="2754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TEST SET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57EBBDE5-DE36-E0C2-3E12-9BF0F023090A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2639029" y="3429000"/>
            <a:ext cx="3312287" cy="584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7A14624-EA62-C95A-7874-586978FA37F7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V="1">
            <a:off x="2639029" y="2551838"/>
            <a:ext cx="3312288" cy="292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4EBA5A2-8DDB-C3FC-93C0-15596A99C28B}"/>
              </a:ext>
            </a:extLst>
          </p:cNvPr>
          <p:cNvSpPr txBox="1"/>
          <p:nvPr/>
        </p:nvSpPr>
        <p:spPr>
          <a:xfrm>
            <a:off x="2491451" y="189011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matches[matches[</a:t>
            </a:r>
            <a:r>
              <a:rPr lang="it-IT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"date"</a:t>
            </a:r>
            <a:r>
              <a:rPr lang="it-IT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&lt; </a:t>
            </a:r>
            <a:r>
              <a:rPr lang="it-IT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'2022-01-01’</a:t>
            </a:r>
            <a:r>
              <a:rPr lang="it-IT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C68C53E-FA19-A95B-5EFB-AF4967BAC99F}"/>
              </a:ext>
            </a:extLst>
          </p:cNvPr>
          <p:cNvSpPr txBox="1"/>
          <p:nvPr/>
        </p:nvSpPr>
        <p:spPr>
          <a:xfrm>
            <a:off x="2491451" y="4306163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matches[matches[</a:t>
            </a:r>
            <a:r>
              <a:rPr lang="it-IT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"date"</a:t>
            </a:r>
            <a:r>
              <a:rPr lang="it-IT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&gt; </a:t>
            </a:r>
            <a:r>
              <a:rPr lang="it-IT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'2022-01-01’</a:t>
            </a:r>
            <a:r>
              <a:rPr lang="it-IT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23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schermata, blu, Blu intenso, Blu elettrico&#10;&#10;Descrizione generata automaticamente">
            <a:extLst>
              <a:ext uri="{FF2B5EF4-FFF2-40B4-BE49-F238E27FC236}">
                <a16:creationId xmlns:a16="http://schemas.microsoft.com/office/drawing/2014/main" id="{ACDB4AB8-7A8C-225B-D8F6-F9297CE0B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2" b="2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A8EDA2A4-A884-3B68-F102-D58AAF44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9956"/>
            <a:ext cx="10515600" cy="1948667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DATA MODELLING</a:t>
            </a:r>
          </a:p>
        </p:txBody>
      </p:sp>
    </p:spTree>
    <p:extLst>
      <p:ext uri="{BB962C8B-B14F-4D97-AF65-F5344CB8AC3E}">
        <p14:creationId xmlns:p14="http://schemas.microsoft.com/office/powerpoint/2010/main" val="21996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8AE1E73-E79F-41FB-F2D2-98F9827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90000"/>
                    <a:lumOff val="10000"/>
                  </a:schemeClr>
                </a:solidFill>
                <a:latin typeface="Formula1 Display Regular" panose="02000000000000000000" pitchFamily="50" charset="0"/>
              </a:rPr>
              <a:t>Addestramento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CC5DA32-A3CC-BDD4-5ECB-CF1E17B8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866"/>
            <a:ext cx="10515600" cy="4351338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it-IT" sz="2800" dirty="0">
                <a:latin typeface="Formula1 Display Regular" panose="02000000000000000000" pitchFamily="50" charset="0"/>
              </a:rPr>
              <a:t>L’obietto è predire una variabile categorica quindi è un problema di Classificazione.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it-IT" sz="2800" dirty="0">
              <a:latin typeface="Formula1 Display Regular" panose="02000000000000000000" pitchFamily="50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it-IT" sz="2800" dirty="0">
                <a:latin typeface="Formula1 Display Regular" panose="02000000000000000000" pitchFamily="50" charset="0"/>
              </a:rPr>
              <a:t>Gli algoritmi scelti sono 3: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it-IT" sz="2800" dirty="0">
              <a:latin typeface="Formula1 Display Regular" panose="02000000000000000000" pitchFamily="50" charset="0"/>
            </a:endParaRPr>
          </a:p>
          <a:p>
            <a:pPr algn="just">
              <a:lnSpc>
                <a:spcPct val="100000"/>
              </a:lnSpc>
            </a:pPr>
            <a:r>
              <a:rPr lang="it-IT" dirty="0">
                <a:latin typeface="Formula1 Display Regular" panose="02000000000000000000" pitchFamily="50" charset="0"/>
              </a:rPr>
              <a:t>Decision Tree</a:t>
            </a:r>
            <a:endParaRPr lang="it-IT" sz="2800" dirty="0">
              <a:latin typeface="Formula1 Display Regular" panose="02000000000000000000" pitchFamily="50" charset="0"/>
            </a:endParaRPr>
          </a:p>
          <a:p>
            <a:pPr algn="just">
              <a:lnSpc>
                <a:spcPct val="100000"/>
              </a:lnSpc>
            </a:pPr>
            <a:r>
              <a:rPr lang="it-IT" sz="2800" dirty="0">
                <a:latin typeface="Formula1 Display Regular" panose="02000000000000000000" pitchFamily="50" charset="0"/>
              </a:rPr>
              <a:t>Random Forest</a:t>
            </a:r>
          </a:p>
          <a:p>
            <a:pPr algn="just">
              <a:lnSpc>
                <a:spcPct val="100000"/>
              </a:lnSpc>
            </a:pPr>
            <a:r>
              <a:rPr lang="it-IT" dirty="0" err="1">
                <a:latin typeface="Formula1 Display Regular" panose="02000000000000000000" pitchFamily="50" charset="0"/>
              </a:rPr>
              <a:t>Naive</a:t>
            </a:r>
            <a:r>
              <a:rPr lang="it-IT" dirty="0">
                <a:latin typeface="Formula1 Display Regular" panose="02000000000000000000" pitchFamily="50" charset="0"/>
              </a:rPr>
              <a:t> </a:t>
            </a:r>
            <a:r>
              <a:rPr lang="it-IT" dirty="0" err="1">
                <a:latin typeface="Formula1 Display Regular" panose="02000000000000000000" pitchFamily="50" charset="0"/>
              </a:rPr>
              <a:t>Bayes</a:t>
            </a:r>
            <a:endParaRPr lang="it-IT" sz="2800" dirty="0">
              <a:latin typeface="Formula1 Display Regular" panose="02000000000000000000" pitchFamily="50" charset="0"/>
            </a:endParaRPr>
          </a:p>
        </p:txBody>
      </p:sp>
      <p:pic>
        <p:nvPicPr>
          <p:cNvPr id="9" name="Immagine 8" descr="Immagine che contiene schizzo, disegno, calcio, calzature&#10;&#10;Descrizione generata automaticamente">
            <a:extLst>
              <a:ext uri="{FF2B5EF4-FFF2-40B4-BE49-F238E27FC236}">
                <a16:creationId xmlns:a16="http://schemas.microsoft.com/office/drawing/2014/main" id="{D3A26252-CE5D-CE97-2479-ACBD6DE09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041" y="2419108"/>
            <a:ext cx="3867269" cy="386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3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schermata, blu, Blu intenso, Blu elettrico&#10;&#10;Descrizione generata automaticamente">
            <a:extLst>
              <a:ext uri="{FF2B5EF4-FFF2-40B4-BE49-F238E27FC236}">
                <a16:creationId xmlns:a16="http://schemas.microsoft.com/office/drawing/2014/main" id="{ACDB4AB8-7A8C-225B-D8F6-F9297CE0B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2" b="2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A8EDA2A4-A884-3B68-F102-D58AAF44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9956"/>
            <a:ext cx="10515600" cy="1948667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484708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4065DEC6-3008-06C3-F3F0-C9D2C7698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70524"/>
              </p:ext>
            </p:extLst>
          </p:nvPr>
        </p:nvGraphicFramePr>
        <p:xfrm>
          <a:off x="2032000" y="115950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239450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1288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91515" algn="l"/>
                        </a:tabLst>
                      </a:pPr>
                      <a:r>
                        <a:rPr lang="it-IT" sz="2000" kern="100" cap="all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Accurancy</a:t>
                      </a:r>
                      <a:endParaRPr lang="it-I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694815" algn="l"/>
                        </a:tabLst>
                      </a:pPr>
                      <a:r>
                        <a:rPr lang="it-IT" sz="2000" kern="100" cap="all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it-IT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658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694815" algn="l"/>
                        </a:tabLst>
                      </a:pPr>
                      <a:r>
                        <a:rPr lang="it-IT" sz="2000" kern="100" cap="all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0.64</a:t>
                      </a:r>
                      <a:endParaRPr lang="it-I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694815" algn="l"/>
                        </a:tabLst>
                      </a:pPr>
                      <a:r>
                        <a:rPr lang="it-IT" sz="2000" b="1" kern="100" cap="all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0.56</a:t>
                      </a:r>
                      <a:endParaRPr lang="it-IT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9631729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11DACA67-FC59-E3D9-D1A5-B69DECC82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86080"/>
              </p:ext>
            </p:extLst>
          </p:nvPr>
        </p:nvGraphicFramePr>
        <p:xfrm>
          <a:off x="2032000" y="312715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239450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1288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91515" algn="l"/>
                        </a:tabLst>
                      </a:pPr>
                      <a:r>
                        <a:rPr lang="it-IT" sz="2000" kern="100" cap="all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Accurancy</a:t>
                      </a:r>
                      <a:endParaRPr lang="it-I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694815" algn="l"/>
                        </a:tabLst>
                      </a:pPr>
                      <a:r>
                        <a:rPr lang="it-IT" sz="2000" kern="100" cap="all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it-IT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658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694815" algn="l"/>
                        </a:tabLst>
                      </a:pPr>
                      <a:r>
                        <a:rPr lang="it-IT" sz="2000" kern="100" cap="all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it-I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694815" algn="l"/>
                        </a:tabLst>
                      </a:pPr>
                      <a:r>
                        <a:rPr lang="it-IT" sz="2000" b="1" kern="100" cap="all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it-IT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9631729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A90DF1A9-FAEF-ED7D-FCC0-8E61F89FF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18240"/>
              </p:ext>
            </p:extLst>
          </p:nvPr>
        </p:nvGraphicFramePr>
        <p:xfrm>
          <a:off x="2032000" y="509481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239450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1288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91515" algn="l"/>
                        </a:tabLst>
                      </a:pPr>
                      <a:r>
                        <a:rPr lang="it-IT" sz="2000" kern="100" cap="all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Accurancy</a:t>
                      </a:r>
                      <a:endParaRPr lang="it-I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694815" algn="l"/>
                        </a:tabLst>
                      </a:pPr>
                      <a:r>
                        <a:rPr lang="it-IT" sz="2000" kern="100" cap="all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it-IT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658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694815" algn="l"/>
                        </a:tabLst>
                      </a:pPr>
                      <a:r>
                        <a:rPr lang="it-IT" sz="2000" kern="100" cap="all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0.62</a:t>
                      </a:r>
                      <a:endParaRPr lang="it-IT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694815" algn="l"/>
                        </a:tabLst>
                      </a:pPr>
                      <a:r>
                        <a:rPr lang="it-IT" sz="2000" b="1" kern="100" cap="all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it-IT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9631729"/>
                  </a:ext>
                </a:extLst>
              </a:tr>
            </a:tbl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1498EA6-F7C1-34CE-CFF9-472CE9819ED5}"/>
              </a:ext>
            </a:extLst>
          </p:cNvPr>
          <p:cNvSpPr txBox="1"/>
          <p:nvPr/>
        </p:nvSpPr>
        <p:spPr>
          <a:xfrm>
            <a:off x="2032000" y="441538"/>
            <a:ext cx="6094070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694815" algn="l"/>
              </a:tabLst>
            </a:pPr>
            <a:r>
              <a:rPr lang="it-IT" sz="2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RandomForestClassifier</a:t>
            </a:r>
            <a:endParaRPr lang="it-IT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F8AF042-01EC-EAC4-8963-1BFA638C04EA}"/>
              </a:ext>
            </a:extLst>
          </p:cNvPr>
          <p:cNvSpPr txBox="1"/>
          <p:nvPr/>
        </p:nvSpPr>
        <p:spPr>
          <a:xfrm>
            <a:off x="2032000" y="2529597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DecisionTreeClassifier</a:t>
            </a:r>
            <a:endParaRPr lang="it-IT" sz="24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7E24B87-E696-615E-37B2-B2997330074F}"/>
              </a:ext>
            </a:extLst>
          </p:cNvPr>
          <p:cNvSpPr txBox="1"/>
          <p:nvPr/>
        </p:nvSpPr>
        <p:spPr>
          <a:xfrm>
            <a:off x="2032000" y="45204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Naive</a:t>
            </a:r>
            <a:r>
              <a:rPr lang="it-IT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Bayes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1342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401B5-C5D2-B02C-FE45-3EA03063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Cos’è </a:t>
            </a:r>
            <a:r>
              <a:rPr lang="it-IT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footballPredictor</a:t>
            </a:r>
            <a:endParaRPr lang="it-IT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2B3E-EF3D-672C-B4F8-348AE563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Modello di Machine learning supervisionato che fa previsione sull’esito di una partita. In particolare prevede quale squadra vincerà, pareggerà o perde una partita.</a:t>
            </a:r>
          </a:p>
        </p:txBody>
      </p:sp>
      <p:pic>
        <p:nvPicPr>
          <p:cNvPr id="7" name="Immagine 6" descr="Immagine che contiene persona, sport, Danza, ginocchio&#10;&#10;Descrizione generata automaticamente">
            <a:extLst>
              <a:ext uri="{FF2B5EF4-FFF2-40B4-BE49-F238E27FC236}">
                <a16:creationId xmlns:a16="http://schemas.microsoft.com/office/drawing/2014/main" id="{F6E25B9A-D3C7-D831-E097-0512A51A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06" y="3429000"/>
            <a:ext cx="6551525" cy="276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0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schermata, blu, Blu intenso, Blu elettrico&#10;&#10;Descrizione generata automaticamente">
            <a:extLst>
              <a:ext uri="{FF2B5EF4-FFF2-40B4-BE49-F238E27FC236}">
                <a16:creationId xmlns:a16="http://schemas.microsoft.com/office/drawing/2014/main" id="{ACDB4AB8-7A8C-225B-D8F6-F9297CE0B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2" b="2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A8EDA2A4-A884-3B68-F102-D58AAF44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876" y="1500589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</a:rPr>
              <a:t>Overview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24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7DA38D1F-5917-4CE4-E746-95C6D9C9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Specifica</a:t>
            </a:r>
            <a:r>
              <a:rPr lang="en-US" sz="5200" b="1" kern="1200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PEAS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C26D27B-2995-3520-5E19-3EDC3A436E09}"/>
              </a:ext>
            </a:extLst>
          </p:cNvPr>
          <p:cNvSpPr txBox="1">
            <a:spLocks/>
          </p:cNvSpPr>
          <p:nvPr/>
        </p:nvSpPr>
        <p:spPr>
          <a:xfrm>
            <a:off x="908538" y="18352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endParaRPr lang="it-IT" sz="2600" dirty="0">
              <a:latin typeface="Formula1 Display Regular" panose="02000000000000000000" pitchFamily="50" charset="0"/>
            </a:endParaRPr>
          </a:p>
        </p:txBody>
      </p:sp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D169CD76-9EFC-8E3D-0705-33969A54B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587357"/>
              </p:ext>
            </p:extLst>
          </p:nvPr>
        </p:nvGraphicFramePr>
        <p:xfrm>
          <a:off x="654172" y="1835206"/>
          <a:ext cx="10880608" cy="295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675">
                  <a:extLst>
                    <a:ext uri="{9D8B030D-6E8A-4147-A177-3AD203B41FA5}">
                      <a16:colId xmlns:a16="http://schemas.microsoft.com/office/drawing/2014/main" val="3058695700"/>
                    </a:ext>
                  </a:extLst>
                </a:gridCol>
                <a:gridCol w="2698877">
                  <a:extLst>
                    <a:ext uri="{9D8B030D-6E8A-4147-A177-3AD203B41FA5}">
                      <a16:colId xmlns:a16="http://schemas.microsoft.com/office/drawing/2014/main" val="1614714113"/>
                    </a:ext>
                  </a:extLst>
                </a:gridCol>
                <a:gridCol w="2467892">
                  <a:extLst>
                    <a:ext uri="{9D8B030D-6E8A-4147-A177-3AD203B41FA5}">
                      <a16:colId xmlns:a16="http://schemas.microsoft.com/office/drawing/2014/main" val="3251376615"/>
                    </a:ext>
                  </a:extLst>
                </a:gridCol>
                <a:gridCol w="2334164">
                  <a:extLst>
                    <a:ext uri="{9D8B030D-6E8A-4147-A177-3AD203B41FA5}">
                      <a16:colId xmlns:a16="http://schemas.microsoft.com/office/drawing/2014/main" val="3944733794"/>
                    </a:ext>
                  </a:extLst>
                </a:gridCol>
              </a:tblGrid>
              <a:tr h="821408">
                <a:tc>
                  <a:txBody>
                    <a:bodyPr/>
                    <a:lstStyle/>
                    <a:p>
                      <a:r>
                        <a:rPr lang="it-IT" sz="2400" dirty="0"/>
                        <a:t>Performance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2400" dirty="0" err="1"/>
                        <a:t>Enviroment</a:t>
                      </a:r>
                      <a:endParaRPr lang="it-IT" sz="24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2400" dirty="0" err="1"/>
                        <a:t>Actuators</a:t>
                      </a:r>
                      <a:endParaRPr lang="it-IT" sz="24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it-IT" sz="2400" dirty="0" err="1"/>
                        <a:t>Sensors</a:t>
                      </a:r>
                      <a:endParaRPr lang="it-IT" sz="24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102577109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it-IT" sz="2400" kern="1200" dirty="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FootballPredictor</a:t>
                      </a:r>
                      <a:r>
                        <a:rPr lang="it-IT" sz="24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predice se una squadra vince, perde o pareggia una partita. </a:t>
                      </a:r>
                      <a:endParaRPr lang="it-IT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kumimoji="0" lang="it-IT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E2841">
                              <a:lumMod val="90000"/>
                              <a:lumOff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L’insieme di squadre di calcio ed i risultati ottenuti. </a:t>
                      </a:r>
                      <a:endParaRPr lang="it-IT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E2841">
                              <a:lumMod val="90000"/>
                              <a:lumOff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Rappresentato dallo schermo per mostrare le predizioni.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kern="1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Rappresentati dal dataset da cui prendere informazioni.</a:t>
                      </a:r>
                      <a:endParaRPr lang="it-IT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endParaRPr lang="it-IT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53172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2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632C52-5CD3-43EC-F00D-620E6FE0A5DC}"/>
              </a:ext>
            </a:extLst>
          </p:cNvPr>
          <p:cNvSpPr txBox="1"/>
          <p:nvPr/>
        </p:nvSpPr>
        <p:spPr>
          <a:xfrm>
            <a:off x="824696" y="1841490"/>
            <a:ext cx="6094070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b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Completamente osservabile</a:t>
            </a:r>
            <a:endParaRPr lang="it-IT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4B8F976-DE16-8614-D169-BDA25E9CA0BE}"/>
              </a:ext>
            </a:extLst>
          </p:cNvPr>
          <p:cNvSpPr txBox="1"/>
          <p:nvPr/>
        </p:nvSpPr>
        <p:spPr>
          <a:xfrm>
            <a:off x="824696" y="4227704"/>
            <a:ext cx="6094070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b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Deterministico</a:t>
            </a:r>
            <a:endParaRPr lang="it-IT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7AD71E0-26F1-9CA9-84E2-7E5A3A7941B3}"/>
              </a:ext>
            </a:extLst>
          </p:cNvPr>
          <p:cNvSpPr txBox="1"/>
          <p:nvPr/>
        </p:nvSpPr>
        <p:spPr>
          <a:xfrm>
            <a:off x="824696" y="2470249"/>
            <a:ext cx="6094070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b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Episodico</a:t>
            </a:r>
            <a:endParaRPr lang="it-IT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D23BD42-1AAA-847F-9C6A-B70707AF1F29}"/>
              </a:ext>
            </a:extLst>
          </p:cNvPr>
          <p:cNvSpPr txBox="1"/>
          <p:nvPr/>
        </p:nvSpPr>
        <p:spPr>
          <a:xfrm>
            <a:off x="824696" y="3598945"/>
            <a:ext cx="6094070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b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Statico</a:t>
            </a:r>
            <a:endParaRPr lang="it-IT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7A5E5F0-37EF-ED0C-13C4-AD647D0842C2}"/>
              </a:ext>
            </a:extLst>
          </p:cNvPr>
          <p:cNvSpPr txBox="1"/>
          <p:nvPr/>
        </p:nvSpPr>
        <p:spPr>
          <a:xfrm>
            <a:off x="824696" y="2969284"/>
            <a:ext cx="6094070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b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Discreto</a:t>
            </a:r>
            <a:endParaRPr lang="it-IT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93F2CA5-1372-1C26-AB52-3D49F4C1C8B8}"/>
              </a:ext>
            </a:extLst>
          </p:cNvPr>
          <p:cNvSpPr txBox="1"/>
          <p:nvPr/>
        </p:nvSpPr>
        <p:spPr>
          <a:xfrm>
            <a:off x="824696" y="5000629"/>
            <a:ext cx="6094070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b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Singolo Agente</a:t>
            </a:r>
            <a:endParaRPr lang="it-IT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2BD50A6-A596-E503-95DA-C4E451617F12}"/>
              </a:ext>
            </a:extLst>
          </p:cNvPr>
          <p:cNvSpPr txBox="1"/>
          <p:nvPr/>
        </p:nvSpPr>
        <p:spPr>
          <a:xfrm>
            <a:off x="824696" y="817401"/>
            <a:ext cx="60940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Proprietà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90000"/>
                    <a:lumOff val="10000"/>
                  </a:scheme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Ambiente</a:t>
            </a:r>
            <a:endParaRPr lang="it-IT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4" name="Immagine 23" descr="Immagine che contiene calcio, calcio/football americano, cerchio, schizzo&#10;&#10;Descrizione generata automaticamente">
            <a:extLst>
              <a:ext uri="{FF2B5EF4-FFF2-40B4-BE49-F238E27FC236}">
                <a16:creationId xmlns:a16="http://schemas.microsoft.com/office/drawing/2014/main" id="{56CC3C98-299A-0887-5CB0-380DAC9C9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r="25764"/>
          <a:stretch/>
        </p:blipFill>
        <p:spPr>
          <a:xfrm>
            <a:off x="6655444" y="2304285"/>
            <a:ext cx="2997844" cy="31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7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schermata, blu, Blu intenso, Blu elettrico&#10;&#10;Descrizione generata automaticamente">
            <a:extLst>
              <a:ext uri="{FF2B5EF4-FFF2-40B4-BE49-F238E27FC236}">
                <a16:creationId xmlns:a16="http://schemas.microsoft.com/office/drawing/2014/main" id="{ACDB4AB8-7A8C-225B-D8F6-F9297CE0B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2" b="2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A8EDA2A4-A884-3B68-F102-D58AAF44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9956"/>
            <a:ext cx="10515600" cy="1948667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DATA UNDERSTANDING</a:t>
            </a:r>
            <a:br>
              <a:rPr lang="it-IT" b="1" dirty="0">
                <a:solidFill>
                  <a:schemeClr val="bg1"/>
                </a:solidFill>
              </a:rPr>
            </a:br>
            <a:r>
              <a:rPr lang="it-IT" b="1" dirty="0">
                <a:solidFill>
                  <a:schemeClr val="bg1"/>
                </a:solidFill>
              </a:rPr>
              <a:t>E</a:t>
            </a:r>
            <a:br>
              <a:rPr lang="it-IT" b="1" dirty="0">
                <a:solidFill>
                  <a:schemeClr val="bg1"/>
                </a:solidFill>
              </a:rPr>
            </a:br>
            <a:r>
              <a:rPr lang="it-IT" b="1" dirty="0">
                <a:solidFill>
                  <a:schemeClr val="bg1"/>
                </a:solidFill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256237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1755327A-64A0-8579-37D4-E739355F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tx2">
                    <a:lumMod val="90000"/>
                    <a:lumOff val="10000"/>
                  </a:schemeClr>
                </a:solidFill>
                <a:latin typeface="Formula1 Display Regular" panose="02000000000000000000" pitchFamily="50" charset="0"/>
              </a:rPr>
              <a:t>Dataset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8B686DC4-D281-CE93-73DA-414AC6CA6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8261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it-IT" sz="2800" dirty="0">
                <a:latin typeface="Formula1 Display Regular" panose="02000000000000000000" pitchFamily="50" charset="0"/>
              </a:rPr>
              <a:t>Il dataset utilizzato per il training del modello riguarda le stagioni 20/21 e 21/22 della Premier </a:t>
            </a:r>
            <a:r>
              <a:rPr lang="it-IT" sz="2800" dirty="0" err="1">
                <a:latin typeface="Formula1 Display Regular" panose="02000000000000000000" pitchFamily="50" charset="0"/>
              </a:rPr>
              <a:t>Legue</a:t>
            </a:r>
            <a:r>
              <a:rPr lang="it-IT" sz="2800" dirty="0">
                <a:latin typeface="Formula1 Display Regular" panose="02000000000000000000" pitchFamily="50" charset="0"/>
              </a:rPr>
              <a:t>. Il creatore del dataset ha spiegato che la stagione 21/22 era ancora in corso quando è stato eseguito lo </a:t>
            </a:r>
            <a:r>
              <a:rPr lang="it-IT" sz="2800" dirty="0" err="1">
                <a:latin typeface="Formula1 Display Regular" panose="02000000000000000000" pitchFamily="50" charset="0"/>
              </a:rPr>
              <a:t>scraping</a:t>
            </a:r>
            <a:r>
              <a:rPr lang="it-IT" sz="2800" dirty="0">
                <a:latin typeface="Formula1 Display Regular" panose="02000000000000000000" pitchFamily="50" charset="0"/>
              </a:rPr>
              <a:t>.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0608C64-FFBB-DC45-A7E5-760BF2123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09" y="5263178"/>
            <a:ext cx="2219381" cy="85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31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572E5FD8-8E95-D855-F929-ADC4D7D43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it-IT" sz="2800" dirty="0">
                <a:latin typeface="Formula1 Display Regular" panose="02000000000000000000" pitchFamily="50" charset="0"/>
              </a:rPr>
              <a:t>Abbiamo eseguito una serie di operazioni per pulire e manipolare i dati al fine di renderli più </a:t>
            </a:r>
            <a:r>
              <a:rPr lang="it-IT" sz="2800" dirty="0" err="1">
                <a:latin typeface="Formula1 Display Regular" panose="02000000000000000000" pitchFamily="50" charset="0"/>
              </a:rPr>
              <a:t>coerenti.Le</a:t>
            </a:r>
            <a:r>
              <a:rPr lang="it-IT" sz="2800" dirty="0">
                <a:latin typeface="Formula1 Display Regular" panose="02000000000000000000" pitchFamily="50" charset="0"/>
              </a:rPr>
              <a:t> operazioni sono:</a:t>
            </a:r>
          </a:p>
          <a:p>
            <a:pPr algn="just">
              <a:lnSpc>
                <a:spcPct val="100000"/>
              </a:lnSpc>
            </a:pPr>
            <a:r>
              <a:rPr lang="it-IT" sz="2800" dirty="0">
                <a:latin typeface="Formula1 Display Regular" panose="02000000000000000000" pitchFamily="50" charset="0"/>
              </a:rPr>
              <a:t>Analisi dei valori nulli.</a:t>
            </a:r>
          </a:p>
          <a:p>
            <a:pPr algn="just">
              <a:lnSpc>
                <a:spcPct val="100000"/>
              </a:lnSpc>
            </a:pPr>
            <a:r>
              <a:rPr lang="it-IT" dirty="0">
                <a:latin typeface="Formula1 Display Regular" panose="02000000000000000000" pitchFamily="50" charset="0"/>
              </a:rPr>
              <a:t>Trasformazioni in numerico alcune colonne del dataset.</a:t>
            </a:r>
            <a:endParaRPr lang="it-IT" sz="2800" dirty="0">
              <a:latin typeface="Formula1 Display Regular" panose="02000000000000000000" pitchFamily="50" charset="0"/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4022443D-A9E4-55EB-DEC2-25908D5C94A7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10515600" cy="846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it-IT" sz="4400" dirty="0">
                <a:solidFill>
                  <a:schemeClr val="tx2">
                    <a:lumMod val="90000"/>
                    <a:lumOff val="10000"/>
                  </a:schemeClr>
                </a:solidFill>
                <a:latin typeface="Formula1 Display Regular" panose="02000000000000000000" pitchFamily="50" charset="0"/>
              </a:rPr>
              <a:t>Data </a:t>
            </a:r>
            <a:r>
              <a:rPr lang="it-IT" sz="44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Formula1 Display Regular" panose="02000000000000000000" pitchFamily="50" charset="0"/>
              </a:rPr>
              <a:t>Cleaning</a:t>
            </a:r>
            <a:endParaRPr lang="it-IT" sz="4400" dirty="0">
              <a:solidFill>
                <a:schemeClr val="tx2">
                  <a:lumMod val="90000"/>
                  <a:lumOff val="10000"/>
                </a:schemeClr>
              </a:solidFill>
              <a:latin typeface="Formula1 Display Regul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65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4FD50-4C64-1FF1-B689-56403B9A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Feature </a:t>
            </a:r>
            <a:r>
              <a:rPr lang="it-IT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Selection</a:t>
            </a:r>
            <a:endParaRPr lang="it-IT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4D204B-3E61-D529-F14E-79D9C9284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34735"/>
            <a:ext cx="10515600" cy="1074683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3C4043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,</a:t>
            </a:r>
            <a:r>
              <a:rPr lang="en-US" sz="1800" kern="0" dirty="0">
                <a:solidFill>
                  <a:srgbClr val="3C4043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time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,</a:t>
            </a:r>
            <a:r>
              <a:rPr lang="en-US" sz="1800" kern="0" dirty="0">
                <a:solidFill>
                  <a:srgbClr val="3C4043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1800" kern="0" dirty="0">
                <a:solidFill>
                  <a:srgbClr val="3C4043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round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,</a:t>
            </a:r>
            <a:r>
              <a:rPr lang="en-US" sz="1800" kern="0" dirty="0">
                <a:solidFill>
                  <a:srgbClr val="3C4043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venue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1800" kern="0" dirty="0">
                <a:solidFill>
                  <a:srgbClr val="3C4043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result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1800" kern="0" dirty="0">
                <a:solidFill>
                  <a:srgbClr val="3C4043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gf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it-IT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3C4043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,</a:t>
            </a:r>
            <a:r>
              <a:rPr lang="en-US" sz="1800" kern="0" dirty="0">
                <a:solidFill>
                  <a:srgbClr val="3C4043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opponent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1800" kern="0" dirty="0" err="1">
                <a:solidFill>
                  <a:srgbClr val="3C4043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dist</a:t>
            </a:r>
            <a:r>
              <a:rPr lang="en-US" sz="1800" kern="0" dirty="0">
                <a:solidFill>
                  <a:srgbClr val="3C4043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1800" kern="0" dirty="0" err="1">
                <a:solidFill>
                  <a:srgbClr val="3C4043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</a:t>
            </a:r>
            <a:r>
              <a:rPr lang="en-US" sz="1800" kern="0" dirty="0">
                <a:solidFill>
                  <a:srgbClr val="3C4043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1800" kern="0" dirty="0">
                <a:solidFill>
                  <a:srgbClr val="3C4043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,</a:t>
            </a:r>
            <a:r>
              <a:rPr lang="en-US" sz="1800" kern="0" dirty="0">
                <a:solidFill>
                  <a:srgbClr val="3C4043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team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1800" kern="0" dirty="0" err="1">
                <a:solidFill>
                  <a:srgbClr val="3C4043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fk</a:t>
            </a:r>
            <a:r>
              <a:rPr lang="en-US" sz="1800" kern="0" dirty="0">
                <a:solidFill>
                  <a:srgbClr val="3C4043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1800" kern="0" dirty="0">
                <a:solidFill>
                  <a:srgbClr val="3C4043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pk 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3C4043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penalty kicks </a:t>
            </a:r>
            <a:r>
              <a:rPr lang="en-US" sz="1800" kern="0" dirty="0" err="1">
                <a:solidFill>
                  <a:srgbClr val="3C4043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attemps</a:t>
            </a:r>
            <a:r>
              <a:rPr lang="en-US" sz="1800" kern="0" dirty="0">
                <a:solidFill>
                  <a:srgbClr val="3C4043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1D9B615-EC81-7D28-0BC6-D41D728DD8DF}"/>
              </a:ext>
            </a:extLst>
          </p:cNvPr>
          <p:cNvSpPr txBox="1"/>
          <p:nvPr/>
        </p:nvSpPr>
        <p:spPr>
          <a:xfrm>
            <a:off x="838199" y="1305699"/>
            <a:ext cx="8965557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15000"/>
              </a:lnSpc>
              <a:spcAft>
                <a:spcPts val="800"/>
              </a:spcAft>
            </a:pPr>
            <a:r>
              <a:rPr lang="it-IT" sz="2800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Queste sono le feature utilizzate per  l’addestramento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0A6360-D539-016E-DFC9-74AA8611CD5B}"/>
              </a:ext>
            </a:extLst>
          </p:cNvPr>
          <p:cNvSpPr txBox="1"/>
          <p:nvPr/>
        </p:nvSpPr>
        <p:spPr>
          <a:xfrm>
            <a:off x="838199" y="3253465"/>
            <a:ext cx="10944829" cy="3091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sz="2800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Sono state poi inserite nuove feature basate su quelle precedenti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gf_last3Performed, ga_last3Performed,  sh_last3Performed , sot_last3Performed , dist_last3Performed, k_last3Performed, pk_last3Performed,pkatt_last3Performed</a:t>
            </a:r>
            <a:endParaRPr kumimoji="0" lang="it-IT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800"/>
              </a:spcAft>
            </a:pPr>
            <a:r>
              <a:rPr lang="it-IT" sz="2800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 ogni </a:t>
            </a:r>
            <a:r>
              <a:rPr lang="it-IT" sz="2800" kern="100" dirty="0" err="1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squdra</a:t>
            </a:r>
            <a:r>
              <a:rPr lang="it-IT" sz="2800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 conosce ad esempio la media delle 3 partite precedenti di goal fatti o subiti. Questo ha contribuito ad aumentare </a:t>
            </a:r>
            <a:r>
              <a:rPr lang="it-IT" sz="2800" kern="10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precisione.</a:t>
            </a:r>
            <a:endParaRPr lang="it-IT" sz="28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58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Widescreen</PresentationFormat>
  <Paragraphs>68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Courier New</vt:lpstr>
      <vt:lpstr>Formula1 Display Regular</vt:lpstr>
      <vt:lpstr>Roboto Mono</vt:lpstr>
      <vt:lpstr>Tema di Office</vt:lpstr>
      <vt:lpstr>FootballPredictor</vt:lpstr>
      <vt:lpstr>Cos’è footballPredictor</vt:lpstr>
      <vt:lpstr>Overview</vt:lpstr>
      <vt:lpstr>Specifica PEAS</vt:lpstr>
      <vt:lpstr>Presentazione standard di PowerPoint</vt:lpstr>
      <vt:lpstr>DATA UNDERSTANDING E DATA PREPARATION</vt:lpstr>
      <vt:lpstr>Dataset</vt:lpstr>
      <vt:lpstr>Presentazione standard di PowerPoint</vt:lpstr>
      <vt:lpstr>Feature Selection</vt:lpstr>
      <vt:lpstr>Divisione del dataset </vt:lpstr>
      <vt:lpstr>DATA MODELLING</vt:lpstr>
      <vt:lpstr>Addestramento</vt:lpstr>
      <vt:lpstr>EVALUATION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Celolungo Anzelmo</dc:creator>
  <cp:lastModifiedBy>Celolungo Anzelmo</cp:lastModifiedBy>
  <cp:revision>3</cp:revision>
  <dcterms:created xsi:type="dcterms:W3CDTF">2024-09-10T21:58:42Z</dcterms:created>
  <dcterms:modified xsi:type="dcterms:W3CDTF">2024-09-11T19:53:36Z</dcterms:modified>
</cp:coreProperties>
</file>