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8" r:id="rId3"/>
    <p:sldId id="279" r:id="rId4"/>
    <p:sldId id="280" r:id="rId5"/>
    <p:sldId id="285" r:id="rId6"/>
    <p:sldId id="281" r:id="rId7"/>
    <p:sldId id="282" r:id="rId8"/>
    <p:sldId id="284" r:id="rId9"/>
    <p:sldId id="28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96" autoAdjust="0"/>
  </p:normalViewPr>
  <p:slideViewPr>
    <p:cSldViewPr snapToGrid="0">
      <p:cViewPr>
        <p:scale>
          <a:sx n="75" d="100"/>
          <a:sy n="75" d="100"/>
        </p:scale>
        <p:origin x="-51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1075C-A920-448E-BB04-227B03B9B4ED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74B19-2EAB-4C66-B315-9F5F1741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9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74B19-2EAB-4C66-B315-9F5F174181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0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74B19-2EAB-4C66-B315-9F5F174181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9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07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0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5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8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2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86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3E23DD-F6B0-4BC8-BCD3-684E7645B94D}" type="datetimeFigureOut">
              <a:rPr lang="es-ES" smtClean="0"/>
              <a:t>04/07/2015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rdflib.net/" TargetMode="External"/><Relationship Id="rId3" Type="http://schemas.openxmlformats.org/officeDocument/2006/relationships/hyperlink" Target="http://www.w3.org/2001/sw/wiki/Tools" TargetMode="External"/><Relationship Id="rId7" Type="http://schemas.openxmlformats.org/officeDocument/2006/relationships/hyperlink" Target="http://www4.wiwiss.fu-berlin.de/bizer/rdfap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rdf.org/" TargetMode="External"/><Relationship Id="rId5" Type="http://schemas.openxmlformats.org/officeDocument/2006/relationships/hyperlink" Target="http://jena.sourceforge.net/" TargetMode="External"/><Relationship Id="rId4" Type="http://schemas.openxmlformats.org/officeDocument/2006/relationships/hyperlink" Target="http://www.redland.opensource.ac.u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Trabajando con RDF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400" dirty="0"/>
              <a:t>Edición 2014 / 2015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58" y="1714691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292100"/>
            <a:ext cx="7315200" cy="5692648"/>
          </a:xfrm>
        </p:spPr>
        <p:txBody>
          <a:bodyPr>
            <a:normAutofit/>
          </a:bodyPr>
          <a:lstStyle/>
          <a:p>
            <a:pPr lvl="0"/>
            <a:r>
              <a:rPr lang="es-ES" sz="2400" dirty="0" smtClean="0"/>
              <a:t>Hasta </a:t>
            </a:r>
            <a:r>
              <a:rPr lang="es-ES" sz="2400" dirty="0" smtClean="0"/>
              <a:t>ahora:</a:t>
            </a:r>
          </a:p>
          <a:p>
            <a:pPr lvl="1"/>
            <a:r>
              <a:rPr lang="es-ES" sz="2400" dirty="0"/>
              <a:t>T</a:t>
            </a:r>
            <a:r>
              <a:rPr lang="es-ES" sz="2400" dirty="0" smtClean="0"/>
              <a:t>enemos </a:t>
            </a:r>
            <a:r>
              <a:rPr lang="es-ES" sz="2400" dirty="0" smtClean="0"/>
              <a:t>RDF data y vocabularios o esquemas de estos datos expresados en RDFS o en </a:t>
            </a:r>
            <a:r>
              <a:rPr lang="es-ES" sz="2400" dirty="0" smtClean="0"/>
              <a:t>OWL a</a:t>
            </a:r>
            <a:r>
              <a:rPr lang="es-ES_tradnl" sz="2400" dirty="0" err="1" smtClean="0"/>
              <a:t>lmacenados</a:t>
            </a:r>
            <a:r>
              <a:rPr lang="es-ES_tradnl" sz="2400" dirty="0" smtClean="0"/>
              <a:t> en </a:t>
            </a:r>
            <a:r>
              <a:rPr lang="es-ES_tradnl" sz="2400" dirty="0" smtClean="0"/>
              <a:t>un </a:t>
            </a:r>
            <a:r>
              <a:rPr lang="es-ES_tradnl" sz="2400" dirty="0"/>
              <a:t>RDF file (expresado mediante alguna de las serializaciones anteriores</a:t>
            </a:r>
            <a:r>
              <a:rPr lang="es-ES_tradnl" sz="2400" dirty="0" smtClean="0"/>
              <a:t>)</a:t>
            </a:r>
            <a:r>
              <a:rPr lang="es-ES" sz="2400" dirty="0" smtClean="0"/>
              <a:t> </a:t>
            </a:r>
            <a:endParaRPr lang="es-ES" sz="2400" dirty="0"/>
          </a:p>
          <a:p>
            <a:r>
              <a:rPr lang="es-ES" sz="2400" dirty="0" smtClean="0"/>
              <a:t>Ahora:</a:t>
            </a:r>
          </a:p>
          <a:p>
            <a:pPr lvl="1"/>
            <a:r>
              <a:rPr lang="es-ES" sz="2400" dirty="0" smtClean="0"/>
              <a:t>Almacenar </a:t>
            </a:r>
            <a:r>
              <a:rPr lang="es-ES" sz="2400" dirty="0" smtClean="0"/>
              <a:t>los Datos RDF en un repositorio RDF para su publicación  y </a:t>
            </a:r>
            <a:r>
              <a:rPr lang="es-ES" sz="2400" dirty="0" smtClean="0"/>
              <a:t>consulta</a:t>
            </a:r>
          </a:p>
          <a:p>
            <a:pPr lvl="1"/>
            <a:r>
              <a:rPr lang="es-ES" sz="2400" dirty="0"/>
              <a:t>Manipular RDF datos desde una aplicación usando alguno de los </a:t>
            </a:r>
            <a:r>
              <a:rPr lang="es-ES" sz="2400" dirty="0" err="1"/>
              <a:t>framework</a:t>
            </a:r>
            <a:r>
              <a:rPr lang="es-ES" sz="2400" dirty="0"/>
              <a:t> disponibles (queremos leer datos de una base de datos y transformarlos a RDF data</a:t>
            </a:r>
            <a:r>
              <a:rPr lang="es-ES" sz="2400" dirty="0" smtClean="0"/>
              <a:t>)</a:t>
            </a:r>
            <a:endParaRPr lang="es-ES" sz="2400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</a:t>
            </a:r>
            <a:r>
              <a:rPr lang="es-ES" dirty="0" smtClean="0"/>
              <a:t>RDF: Programáticamente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5100" y="496972"/>
            <a:ext cx="7035800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147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Librerías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RDF para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distintos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lenguajes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Java, Python, C, C++, C#,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.Net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PHP, Lisp,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-C, Prolog, Perl, Ruby, Haskell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listado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disponible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www.w3.org/2001/sw/wiki/Tools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Multilenguaje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Redland RDF Application Framework (C, Perl, PHP, Python and Ruby):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http://www.redland.opensource.ac.uk/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3147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Java: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Jena: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http://jena.sourceforge.net/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Sesame: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http://www.openrdf.org/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3147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PHP: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RAP - RDF API for PHP: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http://www4.wiwiss.fu-berlin.de/bizer/rdfapi/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Python: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RDFLib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http://rdflib.net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</a:t>
            </a:r>
            <a:r>
              <a:rPr lang="es-ES" dirty="0" smtClean="0"/>
              <a:t>RDF: Programáticamente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6800" y="485885"/>
            <a:ext cx="7721600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ejemplo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usando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 +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Jena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Creamos 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ontologia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/vocabulario en Protege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la librería de Jena, cargamos el modelo</a:t>
            </a:r>
          </a:p>
          <a:p>
            <a:pPr marL="1200150" lvl="2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Parseamos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el RDF file</a:t>
            </a:r>
          </a:p>
          <a:p>
            <a:pPr marL="1200150" lvl="2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almacenados en el Modelo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librería ofrece métodos para recuperar</a:t>
            </a:r>
          </a:p>
          <a:p>
            <a:pPr marL="1200150" lvl="2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triples</a:t>
            </a:r>
          </a:p>
          <a:p>
            <a:pPr marL="1200150" lvl="2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pares (p, o) de un sujeto concreto</a:t>
            </a:r>
          </a:p>
          <a:p>
            <a:pPr marL="1200150" lvl="2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pares (s, p) de un objeto concreto</a:t>
            </a:r>
          </a:p>
          <a:p>
            <a:pPr marL="1200150" lvl="2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sujetos que tienen una propiedad P…</a:t>
            </a:r>
          </a:p>
          <a:p>
            <a:pPr marL="742950" lvl="1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t="24305" r="22498" b="41493"/>
          <a:stretch/>
        </p:blipFill>
        <p:spPr bwMode="auto">
          <a:xfrm>
            <a:off x="3683000" y="3792048"/>
            <a:ext cx="76454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911600" y="4495800"/>
            <a:ext cx="41021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924800" y="1346200"/>
            <a:ext cx="1244600" cy="3353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5500" y="5372100"/>
            <a:ext cx="41021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68800" y="3022874"/>
            <a:ext cx="406400" cy="2349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Triplestore</a:t>
            </a:r>
            <a:r>
              <a:rPr lang="es-ES_tradnl" dirty="0" smtClean="0"/>
              <a:t>: definición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965" y="538620"/>
            <a:ext cx="7315200" cy="6053230"/>
          </a:xfrm>
        </p:spPr>
        <p:txBody>
          <a:bodyPr>
            <a:normAutofit/>
          </a:bodyPr>
          <a:lstStyle/>
          <a:p>
            <a:r>
              <a:rPr lang="es-ES_tradnl" dirty="0"/>
              <a:t>Dos formas de almacenar RDF triples</a:t>
            </a:r>
          </a:p>
          <a:p>
            <a:pPr lvl="1"/>
            <a:r>
              <a:rPr lang="es-ES_tradnl" dirty="0"/>
              <a:t>Almacenando un RDF file (expresado mediante alguna de las </a:t>
            </a:r>
            <a:r>
              <a:rPr lang="es-ES_tradnl" dirty="0" err="1"/>
              <a:t>serializaciones</a:t>
            </a:r>
            <a:r>
              <a:rPr lang="es-ES_tradnl" dirty="0"/>
              <a:t> anteriores)</a:t>
            </a:r>
          </a:p>
          <a:p>
            <a:pPr lvl="1"/>
            <a:r>
              <a:rPr lang="es-ES_tradnl" dirty="0"/>
              <a:t>RDF store </a:t>
            </a:r>
            <a:r>
              <a:rPr lang="es-ES_tradnl" dirty="0" smtClean="0"/>
              <a:t>o </a:t>
            </a:r>
            <a:r>
              <a:rPr lang="es-ES_tradnl" dirty="0" err="1" smtClean="0"/>
              <a:t>Triplestore</a:t>
            </a:r>
            <a:r>
              <a:rPr lang="es-ES_tradnl" dirty="0"/>
              <a:t> </a:t>
            </a:r>
            <a:r>
              <a:rPr lang="es-ES_tradnl" dirty="0" smtClean="0"/>
              <a:t>o base de conocimiento</a:t>
            </a:r>
            <a:r>
              <a:rPr lang="es-ES_tradnl" dirty="0" smtClean="0"/>
              <a:t>: Repositorio que contiene tripletas RDF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183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</a:t>
            </a:r>
            <a:r>
              <a:rPr lang="es-ES" dirty="0" smtClean="0"/>
              <a:t>RDF: </a:t>
            </a:r>
            <a:r>
              <a:rPr lang="es-ES" dirty="0" err="1" smtClean="0"/>
              <a:t>Triplestores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292100"/>
            <a:ext cx="7315200" cy="5692648"/>
          </a:xfrm>
        </p:spPr>
        <p:txBody>
          <a:bodyPr>
            <a:normAutofit/>
          </a:bodyPr>
          <a:lstStyle/>
          <a:p>
            <a:r>
              <a:rPr lang="es-ES" dirty="0" smtClean="0"/>
              <a:t>Base de </a:t>
            </a:r>
            <a:r>
              <a:rPr lang="es-ES" dirty="0"/>
              <a:t>datos </a:t>
            </a:r>
            <a:r>
              <a:rPr lang="es-ES" dirty="0" smtClean="0"/>
              <a:t>para </a:t>
            </a:r>
            <a:r>
              <a:rPr lang="es-ES" dirty="0"/>
              <a:t>el almacenamiento y recuperación  de RDF 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/>
              <a:t>Proporcionan capacidades propias de los sistemas de </a:t>
            </a:r>
            <a:r>
              <a:rPr lang="es-ES" dirty="0" smtClean="0"/>
              <a:t>gestión </a:t>
            </a:r>
            <a:r>
              <a:rPr lang="es-ES" dirty="0"/>
              <a:t>de bases de datos (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Motor de </a:t>
            </a:r>
            <a:r>
              <a:rPr lang="es-ES" dirty="0" smtClean="0"/>
              <a:t>inferencia. </a:t>
            </a:r>
          </a:p>
          <a:p>
            <a:r>
              <a:rPr lang="es-ES" dirty="0" smtClean="0"/>
              <a:t>Principales </a:t>
            </a:r>
            <a:r>
              <a:rPr lang="es-ES" dirty="0"/>
              <a:t>diferencias con DBMS</a:t>
            </a:r>
          </a:p>
          <a:p>
            <a:pPr lvl="1"/>
            <a:r>
              <a:rPr lang="es-ES" dirty="0"/>
              <a:t>Usan ontologías como esquemas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permite razonamiento automático sobre datos (generar nuevos datos automáticamente)</a:t>
            </a:r>
          </a:p>
          <a:p>
            <a:pPr lvl="1"/>
            <a:r>
              <a:rPr lang="es-ES" dirty="0"/>
              <a:t>Estos modelos de datos permiten extensiones y actualizaciones de manera mas fácil</a:t>
            </a:r>
          </a:p>
          <a:p>
            <a:pPr lvl="1"/>
            <a:r>
              <a:rPr lang="es-ES" dirty="0"/>
              <a:t>Fácil integración con otros modelos y datos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Habilitan “SPARQL endpoint” </a:t>
            </a:r>
            <a:r>
              <a:rPr lang="es-ES" dirty="0" smtClean="0"/>
              <a:t> </a:t>
            </a:r>
            <a:endParaRPr lang="es-ES" dirty="0" smtClean="0"/>
          </a:p>
          <a:p>
            <a:pPr lvl="1"/>
            <a:r>
              <a:rPr lang="es-ES" dirty="0"/>
              <a:t>S</a:t>
            </a:r>
            <a:r>
              <a:rPr lang="es-ES" dirty="0" smtClean="0"/>
              <a:t>ervicio </a:t>
            </a:r>
            <a:r>
              <a:rPr lang="es-ES" dirty="0"/>
              <a:t>sobre el que hacer consultar </a:t>
            </a:r>
            <a:r>
              <a:rPr lang="es-ES" dirty="0" smtClean="0"/>
              <a:t>SPARQL a </a:t>
            </a:r>
            <a:r>
              <a:rPr lang="es-ES" dirty="0"/>
              <a:t>través de peticiones HTTP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para la publicación de los datos: </a:t>
            </a:r>
            <a:r>
              <a:rPr lang="es-ES" dirty="0" smtClean="0">
                <a:sym typeface="Wingdings" panose="05000000000000000000" pitchFamily="2" charset="2"/>
              </a:rPr>
              <a:t>los </a:t>
            </a:r>
            <a:r>
              <a:rPr lang="es-ES" dirty="0" smtClean="0"/>
              <a:t>usuarios pueden consultar los datos disponibles en los repositorios a través del </a:t>
            </a:r>
            <a:r>
              <a:rPr lang="es-ES" dirty="0" err="1" smtClean="0"/>
              <a:t>endpoint</a:t>
            </a:r>
            <a:endParaRPr lang="es-ES" dirty="0" smtClean="0"/>
          </a:p>
          <a:p>
            <a:r>
              <a:rPr lang="es-ES" dirty="0" err="1" smtClean="0"/>
              <a:t>Ej</a:t>
            </a:r>
            <a:r>
              <a:rPr lang="es-ES" dirty="0" smtClean="0"/>
              <a:t>: Virtuoso </a:t>
            </a:r>
            <a:r>
              <a:rPr lang="es-ES" dirty="0" err="1" smtClean="0"/>
              <a:t>OpenLink</a:t>
            </a:r>
            <a:r>
              <a:rPr lang="es-ES" dirty="0"/>
              <a:t>, </a:t>
            </a:r>
            <a:r>
              <a:rPr lang="es-ES" dirty="0" smtClean="0"/>
              <a:t>3store, </a:t>
            </a:r>
            <a:r>
              <a:rPr lang="es-ES" dirty="0" err="1" smtClean="0"/>
              <a:t>Sesame</a:t>
            </a:r>
            <a:r>
              <a:rPr lang="es-ES" dirty="0" smtClean="0"/>
              <a:t>…</a:t>
            </a:r>
          </a:p>
        </p:txBody>
      </p:sp>
      <p:pic>
        <p:nvPicPr>
          <p:cNvPr id="4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OpenRDF</a:t>
            </a:r>
            <a:r>
              <a:rPr lang="es-ES" dirty="0" smtClean="0"/>
              <a:t> </a:t>
            </a:r>
            <a:r>
              <a:rPr lang="es-ES" dirty="0" err="1" smtClean="0"/>
              <a:t>Sesame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520700"/>
            <a:ext cx="7315200" cy="5464048"/>
          </a:xfrm>
        </p:spPr>
        <p:txBody>
          <a:bodyPr>
            <a:normAutofit fontScale="85000" lnSpcReduction="20000"/>
          </a:bodyPr>
          <a:lstStyle/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r>
              <a:rPr lang="es-ES" sz="2400" dirty="0" err="1" smtClean="0"/>
              <a:t>OpenRDF</a:t>
            </a:r>
            <a:r>
              <a:rPr lang="es-ES" sz="2400" dirty="0" smtClean="0"/>
              <a:t> </a:t>
            </a:r>
            <a:r>
              <a:rPr lang="es-ES" sz="2400" dirty="0" err="1"/>
              <a:t>Sesame</a:t>
            </a:r>
            <a:r>
              <a:rPr lang="es-ES" sz="2400" dirty="0"/>
              <a:t>: servidor de </a:t>
            </a:r>
            <a:r>
              <a:rPr lang="es-ES" sz="2400" dirty="0" smtClean="0"/>
              <a:t>repositorios RDF </a:t>
            </a:r>
            <a:r>
              <a:rPr lang="es-ES" sz="2400" dirty="0"/>
              <a:t>(el equivalente a un servidor de base de datos):</a:t>
            </a:r>
          </a:p>
          <a:p>
            <a:pPr lvl="1"/>
            <a:r>
              <a:rPr lang="es-ES" sz="2400" dirty="0"/>
              <a:t>además de mantener repositorios en RDF</a:t>
            </a:r>
          </a:p>
          <a:p>
            <a:pPr lvl="1"/>
            <a:r>
              <a:rPr lang="es-ES" sz="2400" dirty="0"/>
              <a:t>proporciona SPARQL </a:t>
            </a:r>
            <a:r>
              <a:rPr lang="es-ES" sz="2400" dirty="0" err="1" smtClean="0"/>
              <a:t>endpoint</a:t>
            </a:r>
            <a:endParaRPr lang="es-ES" sz="2400" dirty="0" smtClean="0"/>
          </a:p>
          <a:p>
            <a:r>
              <a:rPr lang="es-ES" sz="2400" dirty="0" smtClean="0"/>
              <a:t>Consta de </a:t>
            </a:r>
            <a:r>
              <a:rPr lang="es-ES" sz="2400" dirty="0"/>
              <a:t>repositorios que </a:t>
            </a:r>
            <a:r>
              <a:rPr lang="es-ES" sz="2400" dirty="0" smtClean="0"/>
              <a:t>contienen:</a:t>
            </a:r>
          </a:p>
          <a:p>
            <a:pPr lvl="1"/>
            <a:r>
              <a:rPr lang="es-ES" sz="2400" dirty="0" smtClean="0"/>
              <a:t>un grafo por defecto</a:t>
            </a:r>
          </a:p>
          <a:p>
            <a:pPr lvl="1"/>
            <a:r>
              <a:rPr lang="es-ES" sz="2400" dirty="0" smtClean="0"/>
              <a:t>opcionalmente N grafos nombrados</a:t>
            </a:r>
          </a:p>
          <a:p>
            <a:r>
              <a:rPr lang="es-ES" sz="2400" dirty="0" smtClean="0"/>
              <a:t>Los grafos nombrados se identifican con una URI y se introducen en </a:t>
            </a:r>
            <a:r>
              <a:rPr lang="es-ES" sz="2400" dirty="0" err="1" smtClean="0"/>
              <a:t>Sesame</a:t>
            </a:r>
            <a:r>
              <a:rPr lang="es-ES" sz="2400" dirty="0" smtClean="0"/>
              <a:t> </a:t>
            </a:r>
            <a:r>
              <a:rPr lang="es-ES" sz="2400" dirty="0" err="1" smtClean="0"/>
              <a:t>atraves</a:t>
            </a:r>
            <a:r>
              <a:rPr lang="es-ES" sz="2400" dirty="0" smtClean="0"/>
              <a:t> del elemento “</a:t>
            </a:r>
            <a:r>
              <a:rPr lang="es-ES" sz="2400" dirty="0" err="1" smtClean="0"/>
              <a:t>Context</a:t>
            </a:r>
            <a:r>
              <a:rPr lang="es-ES" sz="2400" dirty="0" smtClean="0"/>
              <a:t>” </a:t>
            </a:r>
          </a:p>
          <a:p>
            <a:r>
              <a:rPr lang="es-ES" sz="2400" dirty="0" smtClean="0"/>
              <a:t>Por tanto las tripletas pueden ser añadidas a:</a:t>
            </a:r>
            <a:endParaRPr lang="es-ES" sz="2400" dirty="0"/>
          </a:p>
          <a:p>
            <a:pPr lvl="1"/>
            <a:r>
              <a:rPr lang="es-ES" sz="2400" dirty="0" smtClean="0"/>
              <a:t>Al grafo por defecto si no se especifica </a:t>
            </a:r>
            <a:r>
              <a:rPr lang="es-ES" sz="2400" dirty="0" err="1" smtClean="0"/>
              <a:t>Context</a:t>
            </a:r>
            <a:endParaRPr lang="es-ES" sz="2400" dirty="0"/>
          </a:p>
          <a:p>
            <a:pPr lvl="1"/>
            <a:r>
              <a:rPr lang="es-ES" sz="2400" dirty="0" smtClean="0"/>
              <a:t>Al grafo identificado con “http://..../grafo1” si se </a:t>
            </a:r>
            <a:r>
              <a:rPr lang="es-ES" sz="2400" dirty="0"/>
              <a:t>especifica </a:t>
            </a:r>
            <a:r>
              <a:rPr lang="es-ES" sz="2400" dirty="0" smtClean="0"/>
              <a:t>como </a:t>
            </a:r>
            <a:r>
              <a:rPr lang="es-ES" sz="2400" dirty="0" err="1" smtClean="0"/>
              <a:t>Context</a:t>
            </a:r>
            <a:r>
              <a:rPr lang="es-ES" sz="2400" dirty="0"/>
              <a:t> </a:t>
            </a:r>
            <a:r>
              <a:rPr lang="es-ES" sz="2400" dirty="0" smtClean="0"/>
              <a:t>“http</a:t>
            </a:r>
            <a:r>
              <a:rPr lang="es-ES" sz="2400" dirty="0"/>
              <a:t>://..../</a:t>
            </a:r>
            <a:r>
              <a:rPr lang="es-ES" sz="2400" dirty="0" smtClean="0"/>
              <a:t>grafo1”</a:t>
            </a:r>
            <a:endParaRPr lang="es-ES" sz="2400" dirty="0"/>
          </a:p>
          <a:p>
            <a:pPr lvl="0"/>
            <a:r>
              <a:rPr lang="es-ES" sz="2400" dirty="0"/>
              <a:t>Vamos a añadir ficheros RDF con </a:t>
            </a:r>
            <a:r>
              <a:rPr lang="es-ES" sz="2400" dirty="0" smtClean="0"/>
              <a:t>Notación N3</a:t>
            </a:r>
            <a:endParaRPr lang="es-ES" dirty="0"/>
          </a:p>
          <a:p>
            <a:pPr marL="502920" lvl="1" indent="0">
              <a:buNone/>
            </a:pPr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Notacion</a:t>
            </a:r>
            <a:r>
              <a:rPr lang="es-ES" dirty="0" smtClean="0"/>
              <a:t> N3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520700"/>
            <a:ext cx="7315200" cy="5464048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Es </a:t>
            </a:r>
            <a:r>
              <a:rPr lang="es-ES" dirty="0"/>
              <a:t>una forma abreviada de serialización no-XML de modelos en </a:t>
            </a:r>
            <a:r>
              <a:rPr lang="es-ES" dirty="0" smtClean="0"/>
              <a:t>RDF</a:t>
            </a:r>
          </a:p>
          <a:p>
            <a:pPr lvl="0"/>
            <a:r>
              <a:rPr lang="es-ES" dirty="0" smtClean="0"/>
              <a:t>Es mas compacto y legible, pesando para humanos.</a:t>
            </a:r>
          </a:p>
          <a:p>
            <a:pPr lvl="0"/>
            <a:r>
              <a:rPr lang="es-ES" dirty="0" err="1" smtClean="0"/>
              <a:t>Turtle</a:t>
            </a:r>
            <a:r>
              <a:rPr lang="es-ES" dirty="0" smtClean="0"/>
              <a:t> es un subconjunto de N3.</a:t>
            </a:r>
          </a:p>
          <a:p>
            <a:pPr lvl="0"/>
            <a:endParaRPr lang="es-ES" dirty="0" smtClean="0"/>
          </a:p>
          <a:p>
            <a:pPr lvl="0"/>
            <a:endParaRPr lang="es-ES" dirty="0"/>
          </a:p>
          <a:p>
            <a:pPr lvl="0"/>
            <a:endParaRPr lang="es-ES" dirty="0" smtClean="0"/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t="11633" r="63788" b="64591"/>
          <a:stretch/>
        </p:blipFill>
        <p:spPr bwMode="auto">
          <a:xfrm>
            <a:off x="4584699" y="4509156"/>
            <a:ext cx="5905501" cy="196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12153" r="65617" b="61111"/>
          <a:stretch/>
        </p:blipFill>
        <p:spPr bwMode="auto">
          <a:xfrm>
            <a:off x="5505448" y="2146300"/>
            <a:ext cx="440706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3-1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_tradnl" dirty="0" smtClean="0"/>
              <a:t>Para los ficheros Country.n3 y Person.n3 que se encuentran en la carpeta de Data:</a:t>
            </a:r>
          </a:p>
          <a:p>
            <a:pPr lvl="1"/>
            <a:r>
              <a:rPr lang="es-ES_tradnl" dirty="0" smtClean="0"/>
              <a:t>Crear un repositorio en </a:t>
            </a:r>
            <a:r>
              <a:rPr lang="es-ES_tradnl" dirty="0" err="1" smtClean="0"/>
              <a:t>sesame</a:t>
            </a:r>
            <a:endParaRPr lang="es-ES_tradnl" dirty="0" smtClean="0"/>
          </a:p>
          <a:p>
            <a:pPr lvl="2"/>
            <a:r>
              <a:rPr lang="es-ES_tradnl" dirty="0" smtClean="0"/>
              <a:t>New 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pPr lvl="2"/>
            <a:r>
              <a:rPr lang="es-ES_tradnl" dirty="0" smtClean="0"/>
              <a:t>In </a:t>
            </a:r>
            <a:r>
              <a:rPr lang="es-ES_tradnl" dirty="0" err="1" smtClean="0"/>
              <a:t>memory</a:t>
            </a:r>
            <a:r>
              <a:rPr lang="es-ES_tradnl" dirty="0" smtClean="0"/>
              <a:t> store</a:t>
            </a:r>
          </a:p>
          <a:p>
            <a:pPr lvl="2"/>
            <a:r>
              <a:rPr lang="es-ES_tradnl" dirty="0" smtClean="0"/>
              <a:t>añadirle el ID (Book, Country, </a:t>
            </a:r>
            <a:r>
              <a:rPr lang="es-ES_tradnl" dirty="0" err="1" smtClean="0"/>
              <a:t>Person</a:t>
            </a:r>
            <a:r>
              <a:rPr lang="es-ES_tradnl" dirty="0"/>
              <a:t>)</a:t>
            </a:r>
            <a:endParaRPr lang="es-ES_tradnl" dirty="0" smtClean="0"/>
          </a:p>
          <a:p>
            <a:pPr lvl="2"/>
            <a:r>
              <a:rPr lang="es-ES_tradnl" dirty="0" smtClean="0"/>
              <a:t>añadirle el titulo</a:t>
            </a:r>
          </a:p>
          <a:p>
            <a:pPr lvl="1"/>
            <a:r>
              <a:rPr lang="es-ES_tradnl" dirty="0" smtClean="0"/>
              <a:t>Añadir los ficheros RDF en formato </a:t>
            </a:r>
            <a:r>
              <a:rPr lang="es-ES_tradnl" dirty="0" err="1" smtClean="0"/>
              <a:t>Turtle</a:t>
            </a:r>
            <a:endParaRPr lang="es-ES_tradnl" dirty="0"/>
          </a:p>
          <a:p>
            <a:pPr lvl="2"/>
            <a:r>
              <a:rPr lang="es-ES_tradnl" dirty="0" err="1" smtClean="0"/>
              <a:t>Add</a:t>
            </a:r>
            <a:endParaRPr lang="es-ES_tradnl" dirty="0" smtClean="0"/>
          </a:p>
          <a:p>
            <a:pPr lvl="2"/>
            <a:r>
              <a:rPr lang="es-ES_tradnl" dirty="0" err="1"/>
              <a:t>Contex</a:t>
            </a:r>
            <a:r>
              <a:rPr lang="es-ES_tradnl" dirty="0"/>
              <a:t> </a:t>
            </a:r>
            <a:r>
              <a:rPr lang="es-ES_tradnl" dirty="0" smtClean="0"/>
              <a:t>sirve </a:t>
            </a:r>
            <a:r>
              <a:rPr lang="es-ES_tradnl" dirty="0"/>
              <a:t>para indicar a que grafo vamos a cargas las tripletas:</a:t>
            </a:r>
          </a:p>
          <a:p>
            <a:pPr marL="1588770" lvl="3" indent="-171450">
              <a:buFontTx/>
              <a:buChar char="-"/>
            </a:pPr>
            <a:r>
              <a:rPr lang="es-ES_tradnl" dirty="0"/>
              <a:t>si no </a:t>
            </a:r>
            <a:r>
              <a:rPr lang="es-ES_tradnl" dirty="0" smtClean="0"/>
              <a:t>especificamos </a:t>
            </a:r>
            <a:r>
              <a:rPr lang="es-ES_tradnl" dirty="0"/>
              <a:t>va a de por defecto</a:t>
            </a:r>
          </a:p>
          <a:p>
            <a:pPr marL="1588770" lvl="3" indent="-171450">
              <a:buFontTx/>
              <a:buChar char="-"/>
            </a:pPr>
            <a:r>
              <a:rPr lang="es-ES_tradnl" dirty="0"/>
              <a:t>si lo especificamos va al que pongamos.</a:t>
            </a:r>
            <a:endParaRPr lang="en-US" dirty="0"/>
          </a:p>
          <a:p>
            <a:pPr lvl="2"/>
            <a:r>
              <a:rPr lang="es-ES_tradnl" dirty="0" smtClean="0"/>
              <a:t>Y probamos que se ha cargado bien obteniendo estos resultados:</a:t>
            </a:r>
          </a:p>
          <a:p>
            <a:pPr lvl="3"/>
            <a:r>
              <a:rPr lang="en-US" dirty="0" smtClean="0"/>
              <a:t>Country.n3</a:t>
            </a:r>
            <a:endParaRPr lang="en-US" dirty="0"/>
          </a:p>
          <a:p>
            <a:pPr lvl="4"/>
            <a:r>
              <a:rPr lang="en-US" dirty="0"/>
              <a:t>Number of </a:t>
            </a:r>
            <a:r>
              <a:rPr lang="en-US" dirty="0" smtClean="0"/>
              <a:t>Statements                          16</a:t>
            </a:r>
            <a:endParaRPr lang="en-US" dirty="0"/>
          </a:p>
          <a:p>
            <a:pPr lvl="4"/>
            <a:r>
              <a:rPr lang="en-US" dirty="0"/>
              <a:t>Number of Labeled </a:t>
            </a:r>
            <a:r>
              <a:rPr lang="en-US" dirty="0" smtClean="0"/>
              <a:t>Contexts                0</a:t>
            </a:r>
          </a:p>
          <a:p>
            <a:pPr lvl="3"/>
            <a:r>
              <a:rPr lang="es-ES_tradnl" dirty="0" smtClean="0"/>
              <a:t>Person.n3</a:t>
            </a:r>
            <a:endParaRPr lang="en-US" dirty="0"/>
          </a:p>
          <a:p>
            <a:pPr lvl="4"/>
            <a:r>
              <a:rPr lang="en-US" dirty="0"/>
              <a:t>Number of </a:t>
            </a:r>
            <a:r>
              <a:rPr lang="en-US" dirty="0" smtClean="0"/>
              <a:t>Statements    </a:t>
            </a:r>
            <a:r>
              <a:rPr lang="en-US" dirty="0"/>
              <a:t>	7</a:t>
            </a:r>
          </a:p>
          <a:p>
            <a:pPr lvl="4"/>
            <a:r>
              <a:rPr lang="en-US" dirty="0"/>
              <a:t>Number of Labeled Contexts	0</a:t>
            </a:r>
          </a:p>
          <a:p>
            <a:pPr lvl="4"/>
            <a:endParaRPr lang="en-US" dirty="0"/>
          </a:p>
          <a:p>
            <a:pPr lvl="3"/>
            <a:endParaRPr lang="es-ES_tradnl" dirty="0" smtClean="0"/>
          </a:p>
          <a:p>
            <a:pPr lvl="0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4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0</TotalTime>
  <Words>662</Words>
  <Application>Microsoft Office PowerPoint</Application>
  <PresentationFormat>Custom</PresentationFormat>
  <Paragraphs>102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Marco</vt:lpstr>
      <vt:lpstr>Trabajando con RDF </vt:lpstr>
      <vt:lpstr>Introducción</vt:lpstr>
      <vt:lpstr>Trabajando con RDF: Programáticamente</vt:lpstr>
      <vt:lpstr>Trabajando con RDF: Programáticamente</vt:lpstr>
      <vt:lpstr>Triplestore: definición </vt:lpstr>
      <vt:lpstr>Trabajando con RDF: Triplestores</vt:lpstr>
      <vt:lpstr>OpenRDF Sesame</vt:lpstr>
      <vt:lpstr>Notacion N3</vt:lpstr>
      <vt:lpstr>Ejercicio 3-1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Máster en Business Analytics y Big Data </dc:title>
  <dc:subject/>
  <dc:creator>elena.garcia</dc:creator>
  <cp:keywords/>
  <dc:description/>
  <cp:lastModifiedBy>Sanguino Gonzalez, Maria Angeles</cp:lastModifiedBy>
  <cp:revision>317</cp:revision>
  <dcterms:created xsi:type="dcterms:W3CDTF">2014-11-13T11:19:44Z</dcterms:created>
  <dcterms:modified xsi:type="dcterms:W3CDTF">2015-07-04T11:03:17Z</dcterms:modified>
  <cp:category/>
</cp:coreProperties>
</file>