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256" r:id="rId2"/>
    <p:sldId id="261" r:id="rId3"/>
    <p:sldId id="276" r:id="rId4"/>
    <p:sldId id="259" r:id="rId5"/>
    <p:sldId id="319" r:id="rId6"/>
    <p:sldId id="339" r:id="rId7"/>
    <p:sldId id="340" r:id="rId8"/>
    <p:sldId id="335" r:id="rId9"/>
    <p:sldId id="337" r:id="rId10"/>
    <p:sldId id="315" r:id="rId11"/>
    <p:sldId id="326" r:id="rId12"/>
    <p:sldId id="327" r:id="rId13"/>
    <p:sldId id="328" r:id="rId14"/>
    <p:sldId id="330" r:id="rId15"/>
    <p:sldId id="331" r:id="rId16"/>
    <p:sldId id="277" r:id="rId17"/>
    <p:sldId id="278" r:id="rId18"/>
    <p:sldId id="293" r:id="rId19"/>
    <p:sldId id="274" r:id="rId20"/>
    <p:sldId id="282" r:id="rId21"/>
    <p:sldId id="281" r:id="rId22"/>
    <p:sldId id="280" r:id="rId23"/>
    <p:sldId id="290" r:id="rId24"/>
    <p:sldId id="283" r:id="rId25"/>
    <p:sldId id="291" r:id="rId26"/>
    <p:sldId id="284" r:id="rId27"/>
    <p:sldId id="285" r:id="rId28"/>
    <p:sldId id="310" r:id="rId29"/>
    <p:sldId id="332" r:id="rId30"/>
    <p:sldId id="294" r:id="rId31"/>
    <p:sldId id="295" r:id="rId32"/>
    <p:sldId id="296" r:id="rId33"/>
    <p:sldId id="338" r:id="rId34"/>
    <p:sldId id="300" r:id="rId35"/>
    <p:sldId id="301" r:id="rId36"/>
    <p:sldId id="302" r:id="rId37"/>
    <p:sldId id="303" r:id="rId38"/>
    <p:sldId id="304" r:id="rId39"/>
    <p:sldId id="306" r:id="rId40"/>
    <p:sldId id="305" r:id="rId41"/>
    <p:sldId id="307" r:id="rId42"/>
    <p:sldId id="308" r:id="rId43"/>
    <p:sldId id="309" r:id="rId44"/>
    <p:sldId id="292" r:id="rId45"/>
    <p:sldId id="272" r:id="rId4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80" autoAdjust="0"/>
  </p:normalViewPr>
  <p:slideViewPr>
    <p:cSldViewPr snapToGrid="0">
      <p:cViewPr>
        <p:scale>
          <a:sx n="75" d="100"/>
          <a:sy n="75" d="100"/>
        </p:scale>
        <p:origin x="-516"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EABAB-EB36-4E29-AAAE-75F6E1B14AD6}" type="datetimeFigureOut">
              <a:rPr lang="en-US" smtClean="0"/>
              <a:t>9/4/2015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60A43-CC08-460A-926C-B28B9391C538}" type="slidenum">
              <a:rPr lang="en-US" smtClean="0"/>
              <a:t>‹#›</a:t>
            </a:fld>
            <a:endParaRPr lang="en-US"/>
          </a:p>
        </p:txBody>
      </p:sp>
    </p:spTree>
    <p:extLst>
      <p:ext uri="{BB962C8B-B14F-4D97-AF65-F5344CB8AC3E}">
        <p14:creationId xmlns:p14="http://schemas.microsoft.com/office/powerpoint/2010/main" val="3929506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5</a:t>
            </a:fld>
            <a:endParaRPr lang="en-US"/>
          </a:p>
        </p:txBody>
      </p:sp>
    </p:spTree>
    <p:extLst>
      <p:ext uri="{BB962C8B-B14F-4D97-AF65-F5344CB8AC3E}">
        <p14:creationId xmlns:p14="http://schemas.microsoft.com/office/powerpoint/2010/main" val="2124343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14</a:t>
            </a:fld>
            <a:endParaRPr lang="en-US"/>
          </a:p>
        </p:txBody>
      </p:sp>
    </p:spTree>
    <p:extLst>
      <p:ext uri="{BB962C8B-B14F-4D97-AF65-F5344CB8AC3E}">
        <p14:creationId xmlns:p14="http://schemas.microsoft.com/office/powerpoint/2010/main" val="3062680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15</a:t>
            </a:fld>
            <a:endParaRPr lang="en-US"/>
          </a:p>
        </p:txBody>
      </p:sp>
    </p:spTree>
    <p:extLst>
      <p:ext uri="{BB962C8B-B14F-4D97-AF65-F5344CB8AC3E}">
        <p14:creationId xmlns:p14="http://schemas.microsoft.com/office/powerpoint/2010/main" val="306268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1" i="0" kern="1200" dirty="0" smtClean="0">
                <a:solidFill>
                  <a:schemeClr val="tx1"/>
                </a:solidFill>
                <a:effectLst/>
                <a:latin typeface="+mn-lt"/>
                <a:ea typeface="+mn-ea"/>
                <a:cs typeface="+mn-cs"/>
              </a:rPr>
              <a:t>SELECT</a:t>
            </a:r>
            <a:r>
              <a:rPr lang="es-ES" sz="1200" b="0" i="0" kern="1200" dirty="0" smtClean="0">
                <a:solidFill>
                  <a:schemeClr val="tx1"/>
                </a:solidFill>
                <a:effectLst/>
                <a:latin typeface="+mn-lt"/>
                <a:ea typeface="+mn-ea"/>
                <a:cs typeface="+mn-cs"/>
              </a:rPr>
              <a:t>: se mantiene su funcionalidad, indicando cada elemento a seleccionar (sujeto, predicado, objeto) precedido de un símbolo ?. Al igual que en SQL, es posible especificar un carácter * para representar todos los elementos.</a:t>
            </a:r>
          </a:p>
          <a:p>
            <a:r>
              <a:rPr lang="es-ES" sz="1200" b="1" i="0" kern="1200" dirty="0" smtClean="0">
                <a:solidFill>
                  <a:schemeClr val="tx1"/>
                </a:solidFill>
                <a:effectLst/>
                <a:latin typeface="+mn-lt"/>
                <a:ea typeface="+mn-ea"/>
                <a:cs typeface="+mn-cs"/>
              </a:rPr>
              <a:t>FROM</a:t>
            </a:r>
            <a:r>
              <a:rPr lang="es-ES" sz="1200" b="0" i="0" kern="1200" dirty="0" smtClean="0">
                <a:solidFill>
                  <a:schemeClr val="tx1"/>
                </a:solidFill>
                <a:effectLst/>
                <a:latin typeface="+mn-lt"/>
                <a:ea typeface="+mn-ea"/>
                <a:cs typeface="+mn-cs"/>
              </a:rPr>
              <a:t>: la tabla a consultar (en este caso</a:t>
            </a:r>
            <a:r>
              <a:rPr lang="es-ES" sz="1200" b="0" i="0" kern="1200" baseline="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grafo a consultar) si no se especifica es el grafo</a:t>
            </a:r>
            <a:r>
              <a:rPr lang="es-ES" sz="1200" b="0" i="0" kern="1200" baseline="0" dirty="0" smtClean="0">
                <a:solidFill>
                  <a:schemeClr val="tx1"/>
                </a:solidFill>
                <a:effectLst/>
                <a:latin typeface="+mn-lt"/>
                <a:ea typeface="+mn-ea"/>
                <a:cs typeface="+mn-cs"/>
              </a:rPr>
              <a:t> por defecto.</a:t>
            </a:r>
            <a:endParaRPr lang="es-ES" sz="1200" b="0" i="0" kern="1200" dirty="0" smtClean="0">
              <a:solidFill>
                <a:schemeClr val="tx1"/>
              </a:solidFill>
              <a:effectLst/>
              <a:latin typeface="+mn-lt"/>
              <a:ea typeface="+mn-ea"/>
              <a:cs typeface="+mn-cs"/>
            </a:endParaRPr>
          </a:p>
          <a:p>
            <a:r>
              <a:rPr lang="es-ES" sz="1200" b="1" i="0" kern="1200" dirty="0" smtClean="0">
                <a:solidFill>
                  <a:schemeClr val="tx1"/>
                </a:solidFill>
                <a:effectLst/>
                <a:latin typeface="+mn-lt"/>
                <a:ea typeface="+mn-ea"/>
                <a:cs typeface="+mn-cs"/>
              </a:rPr>
              <a:t>WHERE</a:t>
            </a:r>
            <a:r>
              <a:rPr lang="es-ES" sz="1200" b="0" i="0" kern="1200" dirty="0" smtClean="0">
                <a:solidFill>
                  <a:schemeClr val="tx1"/>
                </a:solidFill>
                <a:effectLst/>
                <a:latin typeface="+mn-lt"/>
                <a:ea typeface="+mn-ea"/>
                <a:cs typeface="+mn-cs"/>
              </a:rPr>
              <a:t>: la cláusula WHERE sigue siendo la parte más importante de la consulta. Para filtrar tripletes, es posible establecer una parte del triplete (sujeto, predicado, objeto) como variable, asignándole un nombre precedido del símbolo ?. El resto del triplete puede mantenerse constante, manteniendo las </a:t>
            </a:r>
            <a:r>
              <a:rPr lang="es-ES" sz="1200" b="0" i="0" kern="1200" dirty="0" err="1" smtClean="0">
                <a:solidFill>
                  <a:schemeClr val="tx1"/>
                </a:solidFill>
                <a:effectLst/>
                <a:latin typeface="+mn-lt"/>
                <a:ea typeface="+mn-ea"/>
                <a:cs typeface="+mn-cs"/>
              </a:rPr>
              <a:t>URIs</a:t>
            </a:r>
            <a:r>
              <a:rPr lang="es-ES" sz="1200" b="0" i="0" kern="1200" dirty="0" smtClean="0">
                <a:solidFill>
                  <a:schemeClr val="tx1"/>
                </a:solidFill>
                <a:effectLst/>
                <a:latin typeface="+mn-lt"/>
                <a:ea typeface="+mn-ea"/>
                <a:cs typeface="+mn-cs"/>
              </a:rPr>
              <a:t> para especificar los valores por los que filtrar.</a:t>
            </a:r>
          </a:p>
          <a:p>
            <a:r>
              <a:rPr lang="es-ES" sz="1200" b="1" i="0" kern="1200" dirty="0" smtClean="0">
                <a:solidFill>
                  <a:schemeClr val="tx1"/>
                </a:solidFill>
                <a:effectLst/>
                <a:latin typeface="+mn-lt"/>
                <a:ea typeface="+mn-ea"/>
                <a:cs typeface="+mn-cs"/>
              </a:rPr>
              <a:t>GROUP BY</a:t>
            </a:r>
            <a:r>
              <a:rPr lang="es-ES" sz="1200" b="0" i="0" kern="1200" dirty="0" smtClean="0">
                <a:solidFill>
                  <a:schemeClr val="tx1"/>
                </a:solidFill>
                <a:effectLst/>
                <a:latin typeface="+mn-lt"/>
                <a:ea typeface="+mn-ea"/>
                <a:cs typeface="+mn-cs"/>
              </a:rPr>
              <a:t>: el funcionamiento es el mismo que en SQL. Permite agrupar resultados, y realizar operaciones de grupo tipo SUM o COUNT, al igual que filtros HAVING.</a:t>
            </a:r>
          </a:p>
          <a:p>
            <a:r>
              <a:rPr lang="es-ES" sz="1200" b="1" i="0" kern="1200" dirty="0" smtClean="0">
                <a:solidFill>
                  <a:schemeClr val="tx1"/>
                </a:solidFill>
                <a:effectLst/>
                <a:latin typeface="+mn-lt"/>
                <a:ea typeface="+mn-ea"/>
                <a:cs typeface="+mn-cs"/>
              </a:rPr>
              <a:t>ORDER BY</a:t>
            </a:r>
            <a:r>
              <a:rPr lang="es-ES" sz="1200" b="0" i="0" kern="1200" dirty="0" smtClean="0">
                <a:solidFill>
                  <a:schemeClr val="tx1"/>
                </a:solidFill>
                <a:effectLst/>
                <a:latin typeface="+mn-lt"/>
                <a:ea typeface="+mn-ea"/>
                <a:cs typeface="+mn-cs"/>
              </a:rPr>
              <a:t>: al igual que en SQL, la cláusula ORDER BY sigue permitiendo ordenar los resultados en SPARQL. No hay variación significativa.</a:t>
            </a:r>
          </a:p>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16</a:t>
            </a:fld>
            <a:endParaRPr lang="en-US"/>
          </a:p>
        </p:txBody>
      </p:sp>
    </p:spTree>
    <p:extLst>
      <p:ext uri="{BB962C8B-B14F-4D97-AF65-F5344CB8AC3E}">
        <p14:creationId xmlns:p14="http://schemas.microsoft.com/office/powerpoint/2010/main" val="4062551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1" i="0" kern="1200" dirty="0" smtClean="0">
                <a:solidFill>
                  <a:schemeClr val="tx1"/>
                </a:solidFill>
                <a:effectLst/>
                <a:latin typeface="+mn-lt"/>
                <a:ea typeface="+mn-ea"/>
                <a:cs typeface="+mn-cs"/>
              </a:rPr>
              <a:t>SELECT</a:t>
            </a:r>
            <a:r>
              <a:rPr lang="es-ES" sz="1200" b="0" i="0" kern="1200" dirty="0" smtClean="0">
                <a:solidFill>
                  <a:schemeClr val="tx1"/>
                </a:solidFill>
                <a:effectLst/>
                <a:latin typeface="+mn-lt"/>
                <a:ea typeface="+mn-ea"/>
                <a:cs typeface="+mn-cs"/>
              </a:rPr>
              <a:t>: se mantiene su funcionalidad, indicando cada elemento a seleccionar (sujeto, predicado, objeto) precedido de un símbolo </a:t>
            </a:r>
            <a:r>
              <a:rPr lang="es-ES" dirty="0" smtClean="0"/>
              <a:t>?</a:t>
            </a:r>
            <a:r>
              <a:rPr lang="es-ES" sz="1200" b="0" i="0" kern="1200" dirty="0" smtClean="0">
                <a:solidFill>
                  <a:schemeClr val="tx1"/>
                </a:solidFill>
                <a:effectLst/>
                <a:latin typeface="+mn-lt"/>
                <a:ea typeface="+mn-ea"/>
                <a:cs typeface="+mn-cs"/>
              </a:rPr>
              <a:t>. Al igual que en SQL, es posible especificar un carácter </a:t>
            </a:r>
            <a:r>
              <a:rPr lang="es-ES" dirty="0" smtClean="0"/>
              <a:t>*</a:t>
            </a:r>
            <a:r>
              <a:rPr lang="es-ES" sz="1200" b="0" i="0" kern="1200" dirty="0" smtClean="0">
                <a:solidFill>
                  <a:schemeClr val="tx1"/>
                </a:solidFill>
                <a:effectLst/>
                <a:latin typeface="+mn-lt"/>
                <a:ea typeface="+mn-ea"/>
                <a:cs typeface="+mn-cs"/>
              </a:rPr>
              <a:t> para representar todos los elementos.</a:t>
            </a:r>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19</a:t>
            </a:fld>
            <a:endParaRPr lang="en-US"/>
          </a:p>
        </p:txBody>
      </p:sp>
    </p:spTree>
    <p:extLst>
      <p:ext uri="{BB962C8B-B14F-4D97-AF65-F5344CB8AC3E}">
        <p14:creationId xmlns:p14="http://schemas.microsoft.com/office/powerpoint/2010/main" val="2872398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Sirve para generar tripletas</a:t>
            </a:r>
            <a:r>
              <a:rPr lang="es-ES_tradnl" baseline="0" dirty="0" smtClean="0"/>
              <a:t> a partir de un </a:t>
            </a:r>
            <a:r>
              <a:rPr lang="es-ES_tradnl" baseline="0" dirty="0" smtClean="0"/>
              <a:t>patrón</a:t>
            </a:r>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22</a:t>
            </a:fld>
            <a:endParaRPr lang="en-US"/>
          </a:p>
        </p:txBody>
      </p:sp>
    </p:spTree>
    <p:extLst>
      <p:ext uri="{BB962C8B-B14F-4D97-AF65-F5344CB8AC3E}">
        <p14:creationId xmlns:p14="http://schemas.microsoft.com/office/powerpoint/2010/main" val="393358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Sirve</a:t>
            </a:r>
            <a:r>
              <a:rPr lang="es-ES_tradnl" baseline="0" dirty="0" smtClean="0"/>
              <a:t> para preguntar si existe un conjunto de tripletas que satisface el </a:t>
            </a:r>
            <a:r>
              <a:rPr lang="es-ES_tradnl" baseline="0" dirty="0" err="1" smtClean="0"/>
              <a:t>patron</a:t>
            </a:r>
            <a:r>
              <a:rPr lang="es-ES_tradnl" baseline="0" dirty="0" smtClean="0"/>
              <a:t>.</a:t>
            </a:r>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24</a:t>
            </a:fld>
            <a:endParaRPr lang="en-US"/>
          </a:p>
        </p:txBody>
      </p:sp>
    </p:spTree>
    <p:extLst>
      <p:ext uri="{BB962C8B-B14F-4D97-AF65-F5344CB8AC3E}">
        <p14:creationId xmlns:p14="http://schemas.microsoft.com/office/powerpoint/2010/main" val="2396811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Hasta ahora, todas nuestras consultas se han hecho sobre el grafo por defecto.</a:t>
            </a:r>
          </a:p>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30</a:t>
            </a:fld>
            <a:endParaRPr lang="en-US"/>
          </a:p>
        </p:txBody>
      </p:sp>
    </p:spTree>
    <p:extLst>
      <p:ext uri="{BB962C8B-B14F-4D97-AF65-F5344CB8AC3E}">
        <p14:creationId xmlns:p14="http://schemas.microsoft.com/office/powerpoint/2010/main" val="2277081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Agregados: Calcula</a:t>
            </a:r>
            <a:r>
              <a:rPr lang="es-ES_tradnl" baseline="0" dirty="0" smtClean="0"/>
              <a:t> valores agregados sobre valores </a:t>
            </a:r>
            <a:r>
              <a:rPr lang="es-ES_tradnl" baseline="0" smtClean="0"/>
              <a:t>de tripletas</a:t>
            </a:r>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36</a:t>
            </a:fld>
            <a:endParaRPr lang="en-US"/>
          </a:p>
        </p:txBody>
      </p:sp>
    </p:spTree>
    <p:extLst>
      <p:ext uri="{BB962C8B-B14F-4D97-AF65-F5344CB8AC3E}">
        <p14:creationId xmlns:p14="http://schemas.microsoft.com/office/powerpoint/2010/main" val="20611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6</a:t>
            </a:fld>
            <a:endParaRPr lang="en-US"/>
          </a:p>
        </p:txBody>
      </p:sp>
    </p:spTree>
    <p:extLst>
      <p:ext uri="{BB962C8B-B14F-4D97-AF65-F5344CB8AC3E}">
        <p14:creationId xmlns:p14="http://schemas.microsoft.com/office/powerpoint/2010/main" val="28354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Dame los sujetos que aparezcan en tripletas con propiedad “</a:t>
            </a:r>
            <a:r>
              <a:rPr lang="es-ES" dirty="0" err="1" smtClean="0"/>
              <a:t>tieneHijo</a:t>
            </a:r>
            <a:r>
              <a:rPr lang="es-ES" dirty="0" smtClean="0"/>
              <a:t>” y como objeto “Pedro”</a:t>
            </a:r>
            <a:endParaRPr lang="es-ES" dirty="0"/>
          </a:p>
        </p:txBody>
      </p:sp>
      <p:sp>
        <p:nvSpPr>
          <p:cNvPr id="4" name="Slide Number Placeholder 3"/>
          <p:cNvSpPr>
            <a:spLocks noGrp="1"/>
          </p:cNvSpPr>
          <p:nvPr>
            <p:ph type="sldNum" sz="quarter" idx="10"/>
          </p:nvPr>
        </p:nvSpPr>
        <p:spPr/>
        <p:txBody>
          <a:bodyPr/>
          <a:lstStyle/>
          <a:p>
            <a:fld id="{07360A43-CC08-460A-926C-B28B9391C538}" type="slidenum">
              <a:rPr lang="en-US" smtClean="0"/>
              <a:t>7</a:t>
            </a:fld>
            <a:endParaRPr lang="en-US"/>
          </a:p>
        </p:txBody>
      </p:sp>
    </p:spTree>
    <p:extLst>
      <p:ext uri="{BB962C8B-B14F-4D97-AF65-F5344CB8AC3E}">
        <p14:creationId xmlns:p14="http://schemas.microsoft.com/office/powerpoint/2010/main" val="212434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Dame los sujetos que aparezcan en tripletas con propiedad “</a:t>
            </a:r>
            <a:r>
              <a:rPr lang="es-ES" dirty="0" err="1" smtClean="0"/>
              <a:t>tieneHijo</a:t>
            </a:r>
            <a:r>
              <a:rPr lang="es-ES" dirty="0" smtClean="0"/>
              <a:t>” y como objeto “Pedro”</a:t>
            </a:r>
            <a:endParaRPr lang="es-ES" dirty="0"/>
          </a:p>
        </p:txBody>
      </p:sp>
      <p:sp>
        <p:nvSpPr>
          <p:cNvPr id="4" name="Slide Number Placeholder 3"/>
          <p:cNvSpPr>
            <a:spLocks noGrp="1"/>
          </p:cNvSpPr>
          <p:nvPr>
            <p:ph type="sldNum" sz="quarter" idx="10"/>
          </p:nvPr>
        </p:nvSpPr>
        <p:spPr/>
        <p:txBody>
          <a:bodyPr/>
          <a:lstStyle/>
          <a:p>
            <a:fld id="{07360A43-CC08-460A-926C-B28B9391C538}" type="slidenum">
              <a:rPr lang="en-US" smtClean="0"/>
              <a:t>8</a:t>
            </a:fld>
            <a:endParaRPr lang="en-US"/>
          </a:p>
        </p:txBody>
      </p:sp>
    </p:spTree>
    <p:extLst>
      <p:ext uri="{BB962C8B-B14F-4D97-AF65-F5344CB8AC3E}">
        <p14:creationId xmlns:p14="http://schemas.microsoft.com/office/powerpoint/2010/main" val="21243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Estamos preguntando</a:t>
            </a:r>
            <a:r>
              <a:rPr lang="es-ES_tradnl" baseline="0" dirty="0" smtClean="0"/>
              <a:t> por un objeto.</a:t>
            </a:r>
          </a:p>
          <a:p>
            <a:r>
              <a:rPr lang="es-ES_tradnl" baseline="0" dirty="0" smtClean="0"/>
              <a:t>En el patrón encajan pares de tripletas (</a:t>
            </a:r>
            <a:r>
              <a:rPr lang="es-ES_tradnl" baseline="0" dirty="0" err="1" smtClean="0"/>
              <a:t>subgrafo</a:t>
            </a:r>
            <a:r>
              <a:rPr lang="es-ES_tradnl" baseline="0" dirty="0" smtClean="0"/>
              <a:t>):  por un lado una tripleta con sujeto cualquier valor, como propiedad </a:t>
            </a:r>
            <a:r>
              <a:rPr lang="es-ES_tradnl" baseline="0" dirty="0" err="1" smtClean="0"/>
              <a:t>tieneHijo</a:t>
            </a:r>
            <a:r>
              <a:rPr lang="es-ES_tradnl" baseline="0" dirty="0" smtClean="0"/>
              <a:t> y como objeto Pedro. Y por otro lado otra </a:t>
            </a:r>
            <a:r>
              <a:rPr lang="es-ES_tradnl" baseline="0" dirty="0" err="1" smtClean="0"/>
              <a:t>tipleta</a:t>
            </a:r>
            <a:r>
              <a:rPr lang="es-ES_tradnl" baseline="0" dirty="0" smtClean="0"/>
              <a:t> con el mismo sujeto propiedad </a:t>
            </a:r>
            <a:r>
              <a:rPr lang="es-ES_tradnl" baseline="0" dirty="0" err="1" smtClean="0"/>
              <a:t>fechaNacimiento</a:t>
            </a:r>
            <a:r>
              <a:rPr lang="es-ES_tradnl" baseline="0" dirty="0" smtClean="0"/>
              <a:t> y como objeto cualquier valor. </a:t>
            </a:r>
          </a:p>
          <a:p>
            <a:r>
              <a:rPr lang="es-ES_tradnl" baseline="0" dirty="0" smtClean="0"/>
              <a:t>En este </a:t>
            </a:r>
            <a:r>
              <a:rPr lang="es-ES_tradnl" baseline="0" dirty="0" err="1" smtClean="0"/>
              <a:t>subgrafo</a:t>
            </a:r>
            <a:r>
              <a:rPr lang="es-ES_tradnl" baseline="0" dirty="0" smtClean="0"/>
              <a:t> hay dos recursos desconocidos, el sujeto y la fecha de nacimiento, pues nos quedamos con la que nos interesa.</a:t>
            </a:r>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9</a:t>
            </a:fld>
            <a:endParaRPr lang="en-US"/>
          </a:p>
        </p:txBody>
      </p:sp>
    </p:spTree>
    <p:extLst>
      <p:ext uri="{BB962C8B-B14F-4D97-AF65-F5344CB8AC3E}">
        <p14:creationId xmlns:p14="http://schemas.microsoft.com/office/powerpoint/2010/main" val="212434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10</a:t>
            </a:fld>
            <a:endParaRPr lang="en-US"/>
          </a:p>
        </p:txBody>
      </p:sp>
    </p:spTree>
    <p:extLst>
      <p:ext uri="{BB962C8B-B14F-4D97-AF65-F5344CB8AC3E}">
        <p14:creationId xmlns:p14="http://schemas.microsoft.com/office/powerpoint/2010/main" val="306268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11</a:t>
            </a:fld>
            <a:endParaRPr lang="en-US"/>
          </a:p>
        </p:txBody>
      </p:sp>
    </p:spTree>
    <p:extLst>
      <p:ext uri="{BB962C8B-B14F-4D97-AF65-F5344CB8AC3E}">
        <p14:creationId xmlns:p14="http://schemas.microsoft.com/office/powerpoint/2010/main" val="3062680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12</a:t>
            </a:fld>
            <a:endParaRPr lang="en-US"/>
          </a:p>
        </p:txBody>
      </p:sp>
    </p:spTree>
    <p:extLst>
      <p:ext uri="{BB962C8B-B14F-4D97-AF65-F5344CB8AC3E}">
        <p14:creationId xmlns:p14="http://schemas.microsoft.com/office/powerpoint/2010/main" val="306268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60A43-CC08-460A-926C-B28B9391C538}" type="slidenum">
              <a:rPr lang="en-US" smtClean="0"/>
              <a:t>13</a:t>
            </a:fld>
            <a:endParaRPr lang="en-US"/>
          </a:p>
        </p:txBody>
      </p:sp>
    </p:spTree>
    <p:extLst>
      <p:ext uri="{BB962C8B-B14F-4D97-AF65-F5344CB8AC3E}">
        <p14:creationId xmlns:p14="http://schemas.microsoft.com/office/powerpoint/2010/main" val="306268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F3E23DD-F6B0-4BC8-BCD3-684E7645B94D}" type="datetimeFigureOut">
              <a:rPr lang="es-ES" smtClean="0"/>
              <a:t>04/09/2015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136990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F3E23DD-F6B0-4BC8-BCD3-684E7645B94D}" type="datetimeFigureOut">
              <a:rPr lang="es-ES" smtClean="0"/>
              <a:t>04/09/2015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222207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F3E23DD-F6B0-4BC8-BCD3-684E7645B94D}" type="datetimeFigureOut">
              <a:rPr lang="es-ES" smtClean="0"/>
              <a:t>04/09/2015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385107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3E23DD-F6B0-4BC8-BCD3-684E7645B94D}" type="datetimeFigureOut">
              <a:rPr lang="es-ES" smtClean="0"/>
              <a:t>04/09/2015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284986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F3E23DD-F6B0-4BC8-BCD3-684E7645B94D}" type="datetimeFigureOut">
              <a:rPr lang="es-ES" smtClean="0"/>
              <a:t>04/09/2015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405084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DF3E23DD-F6B0-4BC8-BCD3-684E7645B94D}" type="datetimeFigureOut">
              <a:rPr lang="es-ES" smtClean="0"/>
              <a:t>04/09/2015</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173521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DF3E23DD-F6B0-4BC8-BCD3-684E7645B94D}" type="datetimeFigureOut">
              <a:rPr lang="es-ES" smtClean="0"/>
              <a:t>04/09/2015</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402305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DF3E23DD-F6B0-4BC8-BCD3-684E7645B94D}" type="datetimeFigureOut">
              <a:rPr lang="es-ES" smtClean="0"/>
              <a:t>04/09/2015</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338986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3E23DD-F6B0-4BC8-BCD3-684E7645B94D}" type="datetimeFigureOut">
              <a:rPr lang="es-ES" smtClean="0"/>
              <a:t>04/09/2015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34313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F3E23DD-F6B0-4BC8-BCD3-684E7645B94D}" type="datetimeFigureOut">
              <a:rPr lang="es-ES" smtClean="0"/>
              <a:t>04/09/2015</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392525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DF3E23DD-F6B0-4BC8-BCD3-684E7645B94D}" type="datetimeFigureOut">
              <a:rPr lang="es-ES" smtClean="0"/>
              <a:t>04/09/2015</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CD8E19C8-A358-4035-BC10-E35C6254C649}" type="slidenum">
              <a:rPr lang="es-ES" smtClean="0"/>
              <a:t>‹#›</a:t>
            </a:fld>
            <a:endParaRPr lang="es-ES"/>
          </a:p>
        </p:txBody>
      </p:sp>
    </p:spTree>
    <p:extLst>
      <p:ext uri="{BB962C8B-B14F-4D97-AF65-F5344CB8AC3E}">
        <p14:creationId xmlns:p14="http://schemas.microsoft.com/office/powerpoint/2010/main" val="224686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F3E23DD-F6B0-4BC8-BCD3-684E7645B94D}" type="datetimeFigureOut">
              <a:rPr lang="es-ES" smtClean="0"/>
              <a:t>04/09/2015</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D8E19C8-A358-4035-BC10-E35C6254C649}" type="slidenum">
              <a:rPr lang="es-ES" smtClean="0"/>
              <a:t>‹#›</a:t>
            </a:fld>
            <a:endParaRPr lang="es-ES"/>
          </a:p>
        </p:txBody>
      </p:sp>
    </p:spTree>
    <p:extLst>
      <p:ext uri="{BB962C8B-B14F-4D97-AF65-F5344CB8AC3E}">
        <p14:creationId xmlns:p14="http://schemas.microsoft.com/office/powerpoint/2010/main" val="19867199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this.is.a/full/URI/written#ou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this.is.a/full/URI/writte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url.org/dc/elements/1.1/tit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8180/openrdf-workbench/repositories/Film/explore?resource=%22Boyhood%22"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localhost:8180/openrdf-workbench/repositories/Film/explore?resource=%22Richard%20Linklater%22"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180/openrdf-workbench/repositories/Publisher/explore?resource=%2221%22%5E%5E%3Chttp%3A%2F%2Fwww.w3.org%2F2001%2FXMLSchema%23integer%3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w3.org/TR/2010/WD-sparql11-query-20100601/#aggregates" TargetMode="External"/><Relationship Id="rId2" Type="http://schemas.openxmlformats.org/officeDocument/2006/relationships/hyperlink" Target="http://www.w3.org/RDF/Validator/" TargetMode="External"/><Relationship Id="rId1" Type="http://schemas.openxmlformats.org/officeDocument/2006/relationships/slideLayout" Target="../slideLayouts/slideLayout2.xml"/><Relationship Id="rId5" Type="http://schemas.openxmlformats.org/officeDocument/2006/relationships/hyperlink" Target="http://prefix.cc/" TargetMode="External"/><Relationship Id="rId4" Type="http://schemas.openxmlformats.org/officeDocument/2006/relationships/hyperlink" Target="http://www.w3.org/2009/Talks/0615-qb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dirty="0" smtClean="0"/>
              <a:t>SPARQL</a:t>
            </a:r>
            <a:r>
              <a:rPr lang="es-ES" dirty="0"/>
              <a:t/>
            </a:r>
            <a:br>
              <a:rPr lang="es-ES" dirty="0"/>
            </a:br>
            <a:endParaRPr lang="es-ES" dirty="0"/>
          </a:p>
        </p:txBody>
      </p:sp>
      <p:sp>
        <p:nvSpPr>
          <p:cNvPr id="3" name="Subtítulo 2"/>
          <p:cNvSpPr>
            <a:spLocks noGrp="1"/>
          </p:cNvSpPr>
          <p:nvPr>
            <p:ph type="subTitle" idx="1"/>
          </p:nvPr>
        </p:nvSpPr>
        <p:spPr/>
        <p:txBody>
          <a:bodyPr/>
          <a:lstStyle/>
          <a:p>
            <a:r>
              <a:rPr lang="es-ES" sz="2400" dirty="0"/>
              <a:t>Edición 2014 / 2015</a:t>
            </a:r>
            <a:endParaRPr lang="es-ES"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9183758" y="1714691"/>
            <a:ext cx="3048000" cy="2767330"/>
          </a:xfrm>
          <a:prstGeom prst="rect">
            <a:avLst/>
          </a:prstGeom>
        </p:spPr>
      </p:pic>
    </p:spTree>
    <p:extLst>
      <p:ext uri="{BB962C8B-B14F-4D97-AF65-F5344CB8AC3E}">
        <p14:creationId xmlns:p14="http://schemas.microsoft.com/office/powerpoint/2010/main" val="3667111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Nociones básicas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7202" t="12313" r="21960" b="15112"/>
          <a:stretch/>
        </p:blipFill>
        <p:spPr bwMode="auto">
          <a:xfrm>
            <a:off x="3641321" y="504967"/>
            <a:ext cx="7915702" cy="5308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947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Nociones básicas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8842" r="38952" b="15299"/>
          <a:stretch/>
        </p:blipFill>
        <p:spPr bwMode="auto">
          <a:xfrm>
            <a:off x="3614026" y="736979"/>
            <a:ext cx="7942997" cy="481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945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Nociones básicas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8470" r="38743" b="13992"/>
          <a:stretch/>
        </p:blipFill>
        <p:spPr bwMode="auto">
          <a:xfrm>
            <a:off x="3586730" y="709683"/>
            <a:ext cx="7970293" cy="4940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166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Nociones básicas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8470" r="38743" b="13059"/>
          <a:stretch/>
        </p:blipFill>
        <p:spPr bwMode="auto">
          <a:xfrm>
            <a:off x="3586730" y="764275"/>
            <a:ext cx="7970293" cy="500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847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Nociones básicas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9776" r="38533" b="13620"/>
          <a:stretch/>
        </p:blipFill>
        <p:spPr bwMode="auto">
          <a:xfrm>
            <a:off x="3559435" y="777922"/>
            <a:ext cx="7997588" cy="409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0664" t="30597" r="27204" b="54104"/>
          <a:stretch/>
        </p:blipFill>
        <p:spPr bwMode="auto">
          <a:xfrm>
            <a:off x="4419244" y="5342825"/>
            <a:ext cx="6277970" cy="1035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8643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Nociones básicas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7308" t="13433" r="21960" b="14179"/>
          <a:stretch/>
        </p:blipFill>
        <p:spPr bwMode="auto">
          <a:xfrm>
            <a:off x="3654969" y="742506"/>
            <a:ext cx="7902054" cy="5295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9193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Anatomía de una query</a:t>
            </a:r>
            <a:endParaRPr lang="es-ES" dirty="0"/>
          </a:p>
        </p:txBody>
      </p:sp>
      <p:sp>
        <p:nvSpPr>
          <p:cNvPr id="3" name="Marcador de contenido 2"/>
          <p:cNvSpPr>
            <a:spLocks noGrp="1"/>
          </p:cNvSpPr>
          <p:nvPr>
            <p:ph idx="1"/>
          </p:nvPr>
        </p:nvSpPr>
        <p:spPr/>
        <p:txBody>
          <a:bodyPr>
            <a:normAutofit/>
          </a:bodyPr>
          <a:lstStyle/>
          <a:p>
            <a:pPr lvl="0"/>
            <a:endParaRPr lang="es-ES_tradnl" dirty="0">
              <a:sym typeface="Wingdings" panose="05000000000000000000" pitchFamily="2" charset="2"/>
            </a:endParaRPr>
          </a:p>
          <a:p>
            <a:pPr lvl="0"/>
            <a:endParaRPr lang="es-ES_tradnl" dirty="0" smtClean="0">
              <a:sym typeface="Wingdings" panose="05000000000000000000" pitchFamily="2" charset="2"/>
            </a:endParaRPr>
          </a:p>
          <a:p>
            <a:pPr lvl="0"/>
            <a:endParaRPr lang="es-ES_tradnl" dirty="0">
              <a:sym typeface="Wingdings" panose="05000000000000000000" pitchFamily="2" charset="2"/>
            </a:endParaRPr>
          </a:p>
          <a:p>
            <a:pPr lvl="0"/>
            <a:endParaRPr lang="es-ES_tradnl" dirty="0" smtClean="0">
              <a:sym typeface="Wingdings" panose="05000000000000000000" pitchFamily="2" charset="2"/>
            </a:endParaRPr>
          </a:p>
          <a:p>
            <a:pPr lvl="0"/>
            <a:endParaRPr lang="es-ES_tradnl" dirty="0">
              <a:sym typeface="Wingdings" panose="05000000000000000000" pitchFamily="2" charset="2"/>
            </a:endParaRPr>
          </a:p>
          <a:p>
            <a:pPr lvl="0"/>
            <a:endParaRPr lang="es-ES_tradnl" dirty="0" smtClean="0">
              <a:sym typeface="Wingdings" panose="05000000000000000000" pitchFamily="2" charset="2"/>
            </a:endParaRPr>
          </a:p>
          <a:p>
            <a:pPr lvl="0"/>
            <a:endParaRPr lang="es-ES_tradnl" dirty="0" smtClean="0">
              <a:sym typeface="Wingdings" panose="05000000000000000000" pitchFamily="2" charset="2"/>
            </a:endParaRP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Content Placeholder 3"/>
          <p:cNvSpPr txBox="1">
            <a:spLocks/>
          </p:cNvSpPr>
          <p:nvPr/>
        </p:nvSpPr>
        <p:spPr>
          <a:xfrm>
            <a:off x="6590770" y="914400"/>
            <a:ext cx="3200400" cy="5791200"/>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Font typeface="Arial" pitchFamily="34" charset="0"/>
              <a:buNone/>
              <a:defRPr/>
            </a:pPr>
            <a:r>
              <a:rPr lang="en-US" sz="2400" b="1" dirty="0" smtClean="0">
                <a:solidFill>
                  <a:schemeClr val="accent2"/>
                </a:solidFill>
                <a:latin typeface="Courier New" pitchFamily="49" charset="0"/>
                <a:cs typeface="Courier New" pitchFamily="49" charset="0"/>
              </a:rPr>
              <a:t>PREFIX</a:t>
            </a:r>
            <a:r>
              <a:rPr lang="en-US" sz="2400" b="1" dirty="0" smtClean="0">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foo</a:t>
            </a:r>
            <a:r>
              <a:rPr lang="en-US" sz="2400" b="1" dirty="0" smtClean="0">
                <a:solidFill>
                  <a:schemeClr val="accent2"/>
                </a:solidFill>
                <a:latin typeface="Courier New" pitchFamily="49" charset="0"/>
                <a:cs typeface="Courier New" pitchFamily="49" charset="0"/>
              </a:rPr>
              <a:t>:</a:t>
            </a: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&lt;</a:t>
            </a:r>
            <a:r>
              <a:rPr lang="en-US" sz="2400" b="1" dirty="0" smtClean="0">
                <a:latin typeface="Courier New" pitchFamily="49" charset="0"/>
                <a:cs typeface="Courier New" pitchFamily="49" charset="0"/>
              </a:rPr>
              <a:t>…</a:t>
            </a:r>
            <a:r>
              <a:rPr lang="en-US" sz="2400" b="1" dirty="0" smtClean="0">
                <a:solidFill>
                  <a:schemeClr val="accent2"/>
                </a:solidFill>
                <a:latin typeface="Courier New" pitchFamily="49" charset="0"/>
                <a:cs typeface="Courier New" pitchFamily="49" charset="0"/>
              </a:rPr>
              <a:t>&gt;</a:t>
            </a:r>
          </a:p>
          <a:p>
            <a:pPr>
              <a:buFont typeface="Arial" pitchFamily="34" charset="0"/>
              <a:buNone/>
              <a:defRPr/>
            </a:pPr>
            <a:r>
              <a:rPr lang="en-US" sz="2400" b="1" dirty="0" smtClean="0">
                <a:solidFill>
                  <a:schemeClr val="accent2"/>
                </a:solidFill>
                <a:latin typeface="Courier New" pitchFamily="49" charset="0"/>
                <a:cs typeface="Courier New" pitchFamily="49" charset="0"/>
              </a:rPr>
              <a:t>PREFIX</a:t>
            </a:r>
            <a:r>
              <a:rPr lang="en-US" sz="2400" b="1" dirty="0" smtClean="0">
                <a:latin typeface="Courier New" pitchFamily="49" charset="0"/>
                <a:cs typeface="Courier New" pitchFamily="49" charset="0"/>
              </a:rPr>
              <a:t> </a:t>
            </a:r>
            <a:r>
              <a:rPr lang="en-US" sz="2400" b="1" dirty="0" smtClean="0">
                <a:solidFill>
                  <a:schemeClr val="tx2"/>
                </a:solidFill>
                <a:latin typeface="Courier New" pitchFamily="49" charset="0"/>
                <a:cs typeface="Courier New" pitchFamily="49" charset="0"/>
              </a:rPr>
              <a:t>bar</a:t>
            </a:r>
            <a:r>
              <a:rPr lang="en-US" sz="2400" b="1" dirty="0" smtClean="0">
                <a:solidFill>
                  <a:schemeClr val="accent2"/>
                </a:solidFill>
                <a:latin typeface="Courier New" pitchFamily="49" charset="0"/>
                <a:cs typeface="Courier New" pitchFamily="49" charset="0"/>
              </a:rPr>
              <a:t>:</a:t>
            </a: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&lt;</a:t>
            </a:r>
            <a:r>
              <a:rPr lang="en-US" sz="2400" b="1" dirty="0" smtClean="0">
                <a:latin typeface="Courier New" pitchFamily="49" charset="0"/>
                <a:cs typeface="Courier New" pitchFamily="49" charset="0"/>
              </a:rPr>
              <a:t>…</a:t>
            </a:r>
            <a:r>
              <a:rPr lang="en-US" sz="2400" b="1" dirty="0" smtClean="0">
                <a:solidFill>
                  <a:schemeClr val="accent2"/>
                </a:solidFill>
                <a:latin typeface="Courier New" pitchFamily="49" charset="0"/>
                <a:cs typeface="Courier New" pitchFamily="49" charset="0"/>
              </a:rPr>
              <a:t>&gt;</a:t>
            </a:r>
          </a:p>
          <a:p>
            <a:pPr>
              <a:buFont typeface="Arial" pitchFamily="34" charset="0"/>
              <a:buNone/>
              <a:defRPr/>
            </a:pPr>
            <a:r>
              <a:rPr lang="en-US" sz="2400" b="1" dirty="0" smtClean="0">
                <a:latin typeface="Courier New" pitchFamily="49" charset="0"/>
                <a:cs typeface="Courier New" pitchFamily="49" charset="0"/>
              </a:rPr>
              <a:t>…</a:t>
            </a:r>
          </a:p>
          <a:p>
            <a:pPr>
              <a:buFont typeface="Arial" pitchFamily="34" charset="0"/>
              <a:buNone/>
              <a:defRPr/>
            </a:pPr>
            <a:r>
              <a:rPr lang="en-US" sz="2400" b="1" dirty="0" smtClean="0">
                <a:solidFill>
                  <a:schemeClr val="accent2"/>
                </a:solidFill>
                <a:latin typeface="Courier New" pitchFamily="49" charset="0"/>
                <a:cs typeface="Courier New" pitchFamily="49" charset="0"/>
              </a:rPr>
              <a:t>SELECT</a:t>
            </a:r>
            <a:r>
              <a:rPr lang="en-US" sz="2400" b="1" dirty="0" smtClean="0">
                <a:latin typeface="Courier New" pitchFamily="49" charset="0"/>
                <a:cs typeface="Courier New" pitchFamily="49" charset="0"/>
              </a:rPr>
              <a:t> …</a:t>
            </a:r>
          </a:p>
          <a:p>
            <a:pPr>
              <a:buFont typeface="Arial" pitchFamily="34" charset="0"/>
              <a:buNone/>
              <a:defRPr/>
            </a:pPr>
            <a:r>
              <a:rPr lang="en-US" sz="2400" b="1" dirty="0" smtClean="0">
                <a:solidFill>
                  <a:schemeClr val="accent2"/>
                </a:solidFill>
                <a:latin typeface="Courier New" pitchFamily="49" charset="0"/>
                <a:cs typeface="Courier New" pitchFamily="49" charset="0"/>
              </a:rPr>
              <a:t>FROM &lt;</a:t>
            </a:r>
            <a:r>
              <a:rPr lang="en-US" sz="2400" b="1" dirty="0" smtClean="0">
                <a:latin typeface="Courier New" pitchFamily="49" charset="0"/>
                <a:cs typeface="Courier New" pitchFamily="49" charset="0"/>
              </a:rPr>
              <a:t>…</a:t>
            </a:r>
            <a:r>
              <a:rPr lang="en-US" sz="2400" b="1" dirty="0" smtClean="0">
                <a:solidFill>
                  <a:schemeClr val="accent2"/>
                </a:solidFill>
                <a:latin typeface="Courier New" pitchFamily="49" charset="0"/>
                <a:cs typeface="Courier New" pitchFamily="49" charset="0"/>
              </a:rPr>
              <a:t>&gt;</a:t>
            </a:r>
          </a:p>
          <a:p>
            <a:pPr>
              <a:buFont typeface="Arial" pitchFamily="34" charset="0"/>
              <a:buNone/>
              <a:defRPr/>
            </a:pPr>
            <a:r>
              <a:rPr lang="en-US" sz="2400" b="1" dirty="0" smtClean="0">
                <a:solidFill>
                  <a:schemeClr val="accent2"/>
                </a:solidFill>
                <a:latin typeface="Courier New" pitchFamily="49" charset="0"/>
                <a:cs typeface="Courier New" pitchFamily="49" charset="0"/>
              </a:rPr>
              <a:t>FROM NAMED &lt;</a:t>
            </a:r>
            <a:r>
              <a:rPr lang="en-US" sz="2400" b="1" dirty="0" smtClean="0">
                <a:latin typeface="Courier New" pitchFamily="49" charset="0"/>
                <a:cs typeface="Courier New" pitchFamily="49" charset="0"/>
              </a:rPr>
              <a:t>…</a:t>
            </a:r>
            <a:r>
              <a:rPr lang="en-US" sz="2400" b="1" dirty="0" smtClean="0">
                <a:solidFill>
                  <a:schemeClr val="accent2"/>
                </a:solidFill>
                <a:latin typeface="Courier New" pitchFamily="49" charset="0"/>
                <a:cs typeface="Courier New" pitchFamily="49" charset="0"/>
              </a:rPr>
              <a:t>&gt;</a:t>
            </a:r>
          </a:p>
          <a:p>
            <a:pPr>
              <a:buFont typeface="Arial" pitchFamily="34" charset="0"/>
              <a:buNone/>
              <a:defRPr/>
            </a:pPr>
            <a:r>
              <a:rPr lang="en-US" sz="2400" b="1" dirty="0" smtClean="0">
                <a:solidFill>
                  <a:schemeClr val="accent2"/>
                </a:solidFill>
                <a:latin typeface="Courier New" pitchFamily="49" charset="0"/>
                <a:cs typeface="Courier New" pitchFamily="49" charset="0"/>
              </a:rPr>
              <a:t>WHERE</a:t>
            </a: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a:t>
            </a:r>
          </a:p>
          <a:p>
            <a:pPr>
              <a:buFont typeface="Arial" pitchFamily="34" charset="0"/>
              <a:buNone/>
              <a:defRPr/>
            </a:pPr>
            <a:r>
              <a:rPr lang="en-US" sz="2400" b="1" dirty="0" smtClean="0">
                <a:latin typeface="Courier New" pitchFamily="49" charset="0"/>
                <a:cs typeface="Courier New" pitchFamily="49" charset="0"/>
              </a:rPr>
              <a:t>   …</a:t>
            </a:r>
          </a:p>
          <a:p>
            <a:pPr>
              <a:buFont typeface="Arial" pitchFamily="34" charset="0"/>
              <a:buNone/>
              <a:defRPr/>
            </a:pPr>
            <a:r>
              <a:rPr lang="en-US" sz="2400" b="1" dirty="0" smtClean="0">
                <a:solidFill>
                  <a:schemeClr val="accent2"/>
                </a:solidFill>
                <a:latin typeface="Courier New" pitchFamily="49" charset="0"/>
                <a:cs typeface="Courier New" pitchFamily="49" charset="0"/>
              </a:rPr>
              <a:t>}</a:t>
            </a:r>
          </a:p>
          <a:p>
            <a:pPr>
              <a:buFont typeface="Arial" pitchFamily="34" charset="0"/>
              <a:buNone/>
              <a:defRPr/>
            </a:pPr>
            <a:r>
              <a:rPr lang="en-US" sz="2400" b="1" dirty="0" smtClean="0">
                <a:solidFill>
                  <a:schemeClr val="accent2"/>
                </a:solidFill>
                <a:latin typeface="Courier New" pitchFamily="49" charset="0"/>
                <a:cs typeface="Courier New" pitchFamily="49" charset="0"/>
              </a:rPr>
              <a:t>GROUP BY …</a:t>
            </a:r>
          </a:p>
          <a:p>
            <a:pPr>
              <a:buFont typeface="Arial" pitchFamily="34" charset="0"/>
              <a:buNone/>
              <a:defRPr/>
            </a:pPr>
            <a:r>
              <a:rPr lang="en-US" sz="2400" b="1" dirty="0" smtClean="0">
                <a:solidFill>
                  <a:schemeClr val="accent2"/>
                </a:solidFill>
                <a:latin typeface="Courier New" pitchFamily="49" charset="0"/>
                <a:cs typeface="Courier New" pitchFamily="49" charset="0"/>
              </a:rPr>
              <a:t>HAVING …</a:t>
            </a:r>
          </a:p>
          <a:p>
            <a:pPr>
              <a:buFont typeface="Arial" pitchFamily="34" charset="0"/>
              <a:buNone/>
              <a:defRPr/>
            </a:pPr>
            <a:r>
              <a:rPr lang="en-US" sz="2400" b="1" dirty="0" smtClean="0">
                <a:solidFill>
                  <a:schemeClr val="accent2"/>
                </a:solidFill>
                <a:latin typeface="Courier New" pitchFamily="49" charset="0"/>
                <a:cs typeface="Courier New" pitchFamily="49" charset="0"/>
              </a:rPr>
              <a:t>ORDER BY</a:t>
            </a:r>
            <a:r>
              <a:rPr lang="en-US" sz="2400" b="1" dirty="0" smtClean="0">
                <a:latin typeface="Courier New" pitchFamily="49" charset="0"/>
                <a:cs typeface="Courier New" pitchFamily="49" charset="0"/>
              </a:rPr>
              <a:t> …</a:t>
            </a:r>
          </a:p>
          <a:p>
            <a:pPr>
              <a:buFont typeface="Arial" pitchFamily="34" charset="0"/>
              <a:buNone/>
              <a:defRPr/>
            </a:pPr>
            <a:r>
              <a:rPr lang="en-US" sz="2400" b="1" dirty="0" smtClean="0">
                <a:solidFill>
                  <a:schemeClr val="accent2"/>
                </a:solidFill>
                <a:latin typeface="Courier New" pitchFamily="49" charset="0"/>
                <a:cs typeface="Courier New" pitchFamily="49" charset="0"/>
              </a:rPr>
              <a:t>LIMIT</a:t>
            </a:r>
            <a:r>
              <a:rPr lang="en-US" sz="2400" b="1" dirty="0" smtClean="0">
                <a:latin typeface="Courier New" pitchFamily="49" charset="0"/>
                <a:cs typeface="Courier New" pitchFamily="49" charset="0"/>
              </a:rPr>
              <a:t> …</a:t>
            </a:r>
          </a:p>
          <a:p>
            <a:pPr>
              <a:buFont typeface="Arial" pitchFamily="34" charset="0"/>
              <a:buNone/>
              <a:defRPr/>
            </a:pPr>
            <a:r>
              <a:rPr lang="en-US" sz="2400" b="1" dirty="0" smtClean="0">
                <a:solidFill>
                  <a:schemeClr val="accent2"/>
                </a:solidFill>
                <a:latin typeface="Courier New" pitchFamily="49" charset="0"/>
                <a:cs typeface="Courier New" pitchFamily="49" charset="0"/>
              </a:rPr>
              <a:t>OFFSET</a:t>
            </a:r>
            <a:r>
              <a:rPr lang="en-US" sz="2400" b="1" dirty="0" smtClean="0">
                <a:latin typeface="Courier New" pitchFamily="49" charset="0"/>
                <a:cs typeface="Courier New" pitchFamily="49" charset="0"/>
              </a:rPr>
              <a:t> …</a:t>
            </a:r>
          </a:p>
          <a:p>
            <a:pPr>
              <a:buFont typeface="Wingdings 2" pitchFamily="18" charset="2"/>
              <a:buNone/>
              <a:defRPr/>
            </a:pPr>
            <a:r>
              <a:rPr lang="en-US" sz="2400" b="1" dirty="0" smtClean="0">
                <a:solidFill>
                  <a:schemeClr val="accent2"/>
                </a:solidFill>
                <a:latin typeface="Courier New" pitchFamily="49" charset="0"/>
                <a:cs typeface="Courier New" pitchFamily="49" charset="0"/>
              </a:rPr>
              <a:t>BINDINGS</a:t>
            </a:r>
            <a:r>
              <a:rPr lang="en-US" sz="2400" b="1" dirty="0" smtClean="0">
                <a:latin typeface="Courier New" pitchFamily="49" charset="0"/>
                <a:cs typeface="Courier New" pitchFamily="49" charset="0"/>
              </a:rPr>
              <a:t> …</a:t>
            </a:r>
          </a:p>
          <a:p>
            <a:pPr>
              <a:buFont typeface="Arial" pitchFamily="34" charset="0"/>
              <a:buNone/>
              <a:defRPr/>
            </a:pPr>
            <a:endParaRPr lang="en-US" sz="2400" b="1" dirty="0" smtClean="0">
              <a:latin typeface="Courier New" pitchFamily="49" charset="0"/>
              <a:cs typeface="Courier New" pitchFamily="49" charset="0"/>
            </a:endParaRPr>
          </a:p>
        </p:txBody>
      </p:sp>
      <p:sp>
        <p:nvSpPr>
          <p:cNvPr id="7" name="TextBox 5"/>
          <p:cNvSpPr txBox="1">
            <a:spLocks noChangeArrowheads="1"/>
          </p:cNvSpPr>
          <p:nvPr/>
        </p:nvSpPr>
        <p:spPr bwMode="auto">
          <a:xfrm>
            <a:off x="3811058" y="838200"/>
            <a:ext cx="1484312" cy="923925"/>
          </a:xfrm>
          <a:prstGeom prst="rect">
            <a:avLst/>
          </a:prstGeom>
          <a:noFill/>
          <a:ln w="9525">
            <a:noFill/>
            <a:miter lim="800000"/>
            <a:headEnd/>
            <a:tailEnd/>
          </a:ln>
        </p:spPr>
        <p:txBody>
          <a:bodyPr wrap="none">
            <a:spAutoFit/>
          </a:bodyPr>
          <a:lstStyle/>
          <a:p>
            <a:r>
              <a:rPr lang="en-US" dirty="0">
                <a:latin typeface="Calibri" pitchFamily="34" charset="0"/>
              </a:rPr>
              <a:t>Declare prefix</a:t>
            </a:r>
          </a:p>
          <a:p>
            <a:r>
              <a:rPr lang="en-US" dirty="0">
                <a:latin typeface="Calibri" pitchFamily="34" charset="0"/>
              </a:rPr>
              <a:t>shortcuts </a:t>
            </a:r>
          </a:p>
          <a:p>
            <a:r>
              <a:rPr lang="en-US" dirty="0">
                <a:latin typeface="Calibri" pitchFamily="34" charset="0"/>
              </a:rPr>
              <a:t>(</a:t>
            </a:r>
            <a:r>
              <a:rPr lang="en-US" i="1" dirty="0">
                <a:latin typeface="Calibri" pitchFamily="34" charset="0"/>
              </a:rPr>
              <a:t>optional</a:t>
            </a:r>
            <a:r>
              <a:rPr lang="en-US" dirty="0">
                <a:latin typeface="Calibri" pitchFamily="34" charset="0"/>
              </a:rPr>
              <a:t>)</a:t>
            </a:r>
          </a:p>
        </p:txBody>
      </p:sp>
      <p:sp>
        <p:nvSpPr>
          <p:cNvPr id="8" name="TextBox 6"/>
          <p:cNvSpPr txBox="1">
            <a:spLocks noChangeArrowheads="1"/>
          </p:cNvSpPr>
          <p:nvPr/>
        </p:nvSpPr>
        <p:spPr bwMode="auto">
          <a:xfrm>
            <a:off x="10375283" y="2209801"/>
            <a:ext cx="1403350" cy="646113"/>
          </a:xfrm>
          <a:prstGeom prst="rect">
            <a:avLst/>
          </a:prstGeom>
          <a:noFill/>
          <a:ln w="9525">
            <a:noFill/>
            <a:miter lim="800000"/>
            <a:headEnd/>
            <a:tailEnd/>
          </a:ln>
        </p:spPr>
        <p:txBody>
          <a:bodyPr wrap="none">
            <a:spAutoFit/>
          </a:bodyPr>
          <a:lstStyle/>
          <a:p>
            <a:r>
              <a:rPr lang="en-US" dirty="0">
                <a:latin typeface="Calibri" pitchFamily="34" charset="0"/>
              </a:rPr>
              <a:t>Query result </a:t>
            </a:r>
          </a:p>
          <a:p>
            <a:r>
              <a:rPr lang="en-US" dirty="0">
                <a:latin typeface="Calibri" pitchFamily="34" charset="0"/>
              </a:rPr>
              <a:t>clause</a:t>
            </a:r>
          </a:p>
        </p:txBody>
      </p:sp>
      <p:sp>
        <p:nvSpPr>
          <p:cNvPr id="9" name="TextBox 7"/>
          <p:cNvSpPr txBox="1">
            <a:spLocks noChangeArrowheads="1"/>
          </p:cNvSpPr>
          <p:nvPr/>
        </p:nvSpPr>
        <p:spPr bwMode="auto">
          <a:xfrm>
            <a:off x="10066751" y="3827289"/>
            <a:ext cx="1511300" cy="369888"/>
          </a:xfrm>
          <a:prstGeom prst="rect">
            <a:avLst/>
          </a:prstGeom>
          <a:noFill/>
          <a:ln w="9525">
            <a:noFill/>
            <a:miter lim="800000"/>
            <a:headEnd/>
            <a:tailEnd/>
          </a:ln>
        </p:spPr>
        <p:txBody>
          <a:bodyPr wrap="none">
            <a:spAutoFit/>
          </a:bodyPr>
          <a:lstStyle/>
          <a:p>
            <a:r>
              <a:rPr lang="en-US" dirty="0">
                <a:latin typeface="Calibri" pitchFamily="34" charset="0"/>
              </a:rPr>
              <a:t>Query pattern</a:t>
            </a:r>
          </a:p>
        </p:txBody>
      </p:sp>
      <p:sp>
        <p:nvSpPr>
          <p:cNvPr id="10" name="TextBox 8"/>
          <p:cNvSpPr txBox="1">
            <a:spLocks noChangeArrowheads="1"/>
          </p:cNvSpPr>
          <p:nvPr/>
        </p:nvSpPr>
        <p:spPr bwMode="auto">
          <a:xfrm>
            <a:off x="3695170" y="5486400"/>
            <a:ext cx="1701800" cy="646113"/>
          </a:xfrm>
          <a:prstGeom prst="rect">
            <a:avLst/>
          </a:prstGeom>
          <a:noFill/>
          <a:ln w="9525">
            <a:noFill/>
            <a:miter lim="800000"/>
            <a:headEnd/>
            <a:tailEnd/>
          </a:ln>
        </p:spPr>
        <p:txBody>
          <a:bodyPr>
            <a:spAutoFit/>
          </a:bodyPr>
          <a:lstStyle/>
          <a:p>
            <a:r>
              <a:rPr lang="en-US" dirty="0">
                <a:latin typeface="Calibri" pitchFamily="34" charset="0"/>
              </a:rPr>
              <a:t>Query modifiers</a:t>
            </a:r>
          </a:p>
          <a:p>
            <a:r>
              <a:rPr lang="en-US" dirty="0">
                <a:latin typeface="Calibri" pitchFamily="34" charset="0"/>
              </a:rPr>
              <a:t>(</a:t>
            </a:r>
            <a:r>
              <a:rPr lang="en-US" i="1" dirty="0">
                <a:latin typeface="Calibri" pitchFamily="34" charset="0"/>
              </a:rPr>
              <a:t>optional</a:t>
            </a:r>
            <a:r>
              <a:rPr lang="en-US" dirty="0">
                <a:latin typeface="Calibri" pitchFamily="34" charset="0"/>
              </a:rPr>
              <a:t>)</a:t>
            </a:r>
          </a:p>
        </p:txBody>
      </p:sp>
      <p:cxnSp>
        <p:nvCxnSpPr>
          <p:cNvPr id="11" name="Straight Arrow Connector 10"/>
          <p:cNvCxnSpPr/>
          <p:nvPr/>
        </p:nvCxnSpPr>
        <p:spPr>
          <a:xfrm rot="10800000">
            <a:off x="8542751" y="3480973"/>
            <a:ext cx="1524000" cy="3365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1"/>
          </p:cNvCxnSpPr>
          <p:nvPr/>
        </p:nvCxnSpPr>
        <p:spPr>
          <a:xfrm flipH="1" flipV="1">
            <a:off x="8542751" y="2004164"/>
            <a:ext cx="1832532" cy="5286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10" idx="3"/>
          </p:cNvCxnSpPr>
          <p:nvPr/>
        </p:nvCxnSpPr>
        <p:spPr>
          <a:xfrm flipV="1">
            <a:off x="5396970" y="5410200"/>
            <a:ext cx="508000" cy="3992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Right Brace 13"/>
          <p:cNvSpPr/>
          <p:nvPr/>
        </p:nvSpPr>
        <p:spPr>
          <a:xfrm rot="10800000">
            <a:off x="6057370" y="4267200"/>
            <a:ext cx="457200" cy="2057400"/>
          </a:xfrm>
          <a:prstGeom prst="righ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en-US"/>
          </a:p>
        </p:txBody>
      </p:sp>
      <p:sp>
        <p:nvSpPr>
          <p:cNvPr id="15" name="Right Brace 14"/>
          <p:cNvSpPr/>
          <p:nvPr/>
        </p:nvSpPr>
        <p:spPr>
          <a:xfrm rot="10800000">
            <a:off x="6057370" y="914400"/>
            <a:ext cx="457200" cy="685800"/>
          </a:xfrm>
          <a:prstGeom prst="righ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en-US"/>
          </a:p>
        </p:txBody>
      </p:sp>
      <p:sp>
        <p:nvSpPr>
          <p:cNvPr id="16" name="Right Brace 15"/>
          <p:cNvSpPr/>
          <p:nvPr/>
        </p:nvSpPr>
        <p:spPr>
          <a:xfrm rot="10800000">
            <a:off x="6057370" y="2438399"/>
            <a:ext cx="457200" cy="685800"/>
          </a:xfrm>
          <a:prstGeom prst="rightBrace">
            <a:avLst/>
          </a:prstGeom>
        </p:spPr>
        <p:style>
          <a:lnRef idx="2">
            <a:schemeClr val="dk1"/>
          </a:lnRef>
          <a:fillRef idx="0">
            <a:schemeClr val="dk1"/>
          </a:fillRef>
          <a:effectRef idx="1">
            <a:schemeClr val="dk1"/>
          </a:effectRef>
          <a:fontRef idx="minor">
            <a:schemeClr val="tx1"/>
          </a:fontRef>
        </p:style>
        <p:txBody>
          <a:bodyPr anchor="ctr"/>
          <a:lstStyle/>
          <a:p>
            <a:pPr algn="ctr" fontAlgn="auto">
              <a:spcBef>
                <a:spcPts val="0"/>
              </a:spcBef>
              <a:spcAft>
                <a:spcPts val="0"/>
              </a:spcAft>
              <a:defRPr/>
            </a:pPr>
            <a:endParaRPr lang="en-US"/>
          </a:p>
        </p:txBody>
      </p:sp>
      <p:sp>
        <p:nvSpPr>
          <p:cNvPr id="17" name="TextBox 36"/>
          <p:cNvSpPr txBox="1">
            <a:spLocks noChangeArrowheads="1"/>
          </p:cNvSpPr>
          <p:nvPr/>
        </p:nvSpPr>
        <p:spPr bwMode="auto">
          <a:xfrm>
            <a:off x="3847570" y="2362199"/>
            <a:ext cx="1854200" cy="646113"/>
          </a:xfrm>
          <a:prstGeom prst="rect">
            <a:avLst/>
          </a:prstGeom>
          <a:noFill/>
          <a:ln w="9525">
            <a:noFill/>
            <a:miter lim="800000"/>
            <a:headEnd/>
            <a:tailEnd/>
          </a:ln>
        </p:spPr>
        <p:txBody>
          <a:bodyPr wrap="none">
            <a:spAutoFit/>
          </a:bodyPr>
          <a:lstStyle/>
          <a:p>
            <a:r>
              <a:rPr lang="en-US" dirty="0">
                <a:latin typeface="Calibri" pitchFamily="34" charset="0"/>
              </a:rPr>
              <a:t>Define the </a:t>
            </a:r>
          </a:p>
          <a:p>
            <a:r>
              <a:rPr lang="en-US" dirty="0">
                <a:latin typeface="Calibri" pitchFamily="34" charset="0"/>
              </a:rPr>
              <a:t>dataset (</a:t>
            </a:r>
            <a:r>
              <a:rPr lang="en-US" i="1" dirty="0">
                <a:latin typeface="Calibri" pitchFamily="34" charset="0"/>
              </a:rPr>
              <a:t>optional</a:t>
            </a:r>
            <a:r>
              <a:rPr lang="en-US" dirty="0">
                <a:latin typeface="Calibri" pitchFamily="34" charset="0"/>
              </a:rPr>
              <a:t>)</a:t>
            </a:r>
          </a:p>
        </p:txBody>
      </p:sp>
    </p:spTree>
    <p:extLst>
      <p:ext uri="{BB962C8B-B14F-4D97-AF65-F5344CB8AC3E}">
        <p14:creationId xmlns:p14="http://schemas.microsoft.com/office/powerpoint/2010/main" val="224042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Elementos básicos</a:t>
            </a:r>
            <a:endParaRPr lang="es-ES" dirty="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5" name="Content Placeholder 4"/>
          <p:cNvSpPr>
            <a:spLocks noGrp="1"/>
          </p:cNvSpPr>
          <p:nvPr>
            <p:ph idx="1"/>
          </p:nvPr>
        </p:nvSpPr>
        <p:spPr/>
        <p:txBody>
          <a:bodyPr/>
          <a:lstStyle/>
          <a:p>
            <a:endParaRPr lang="en-US" dirty="0"/>
          </a:p>
        </p:txBody>
      </p:sp>
      <p:grpSp>
        <p:nvGrpSpPr>
          <p:cNvPr id="18" name="Group 6"/>
          <p:cNvGrpSpPr>
            <a:grpSpLocks/>
          </p:cNvGrpSpPr>
          <p:nvPr/>
        </p:nvGrpSpPr>
        <p:grpSpPr bwMode="auto">
          <a:xfrm>
            <a:off x="3533376" y="618994"/>
            <a:ext cx="4724400" cy="2438743"/>
            <a:chOff x="583504" y="1568116"/>
            <a:chExt cx="4724400" cy="1732549"/>
          </a:xfrm>
        </p:grpSpPr>
        <p:sp>
          <p:nvSpPr>
            <p:cNvPr id="19" name="Rectangle 18"/>
            <p:cNvSpPr/>
            <p:nvPr/>
          </p:nvSpPr>
          <p:spPr>
            <a:xfrm>
              <a:off x="583504" y="1703453"/>
              <a:ext cx="4724400" cy="1597212"/>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tIns="91440"/>
            <a:lstStyle/>
            <a:p>
              <a:pPr fontAlgn="auto">
                <a:spcBef>
                  <a:spcPts val="0"/>
                </a:spcBef>
                <a:spcAft>
                  <a:spcPts val="0"/>
                </a:spcAft>
                <a:defRPr/>
              </a:pPr>
              <a:endParaRPr lang="en-US" sz="1400" i="1" dirty="0" smtClean="0">
                <a:solidFill>
                  <a:schemeClr val="bg1">
                    <a:lumMod val="50000"/>
                  </a:schemeClr>
                </a:solidFill>
                <a:cs typeface="Courier New" pitchFamily="49" charset="0"/>
              </a:endParaRPr>
            </a:p>
            <a:p>
              <a:pPr fontAlgn="auto">
                <a:spcBef>
                  <a:spcPts val="0"/>
                </a:spcBef>
                <a:spcAft>
                  <a:spcPts val="0"/>
                </a:spcAft>
                <a:defRPr/>
              </a:pPr>
              <a:r>
                <a:rPr lang="en-US" sz="1400" i="1" dirty="0" smtClean="0">
                  <a:solidFill>
                    <a:schemeClr val="bg1">
                      <a:lumMod val="50000"/>
                    </a:schemeClr>
                  </a:solidFill>
                  <a:cs typeface="Courier New" pitchFamily="49" charset="0"/>
                </a:rPr>
                <a:t>Write </a:t>
              </a:r>
              <a:r>
                <a:rPr lang="en-US" sz="1400" i="1" dirty="0">
                  <a:solidFill>
                    <a:schemeClr val="bg1">
                      <a:lumMod val="50000"/>
                    </a:schemeClr>
                  </a:solidFill>
                  <a:cs typeface="Courier New" pitchFamily="49" charset="0"/>
                </a:rPr>
                <a:t>full URIs:</a:t>
              </a:r>
            </a:p>
            <a:p>
              <a:pPr fontAlgn="auto">
                <a:spcBef>
                  <a:spcPts val="0"/>
                </a:spcBef>
                <a:spcAft>
                  <a:spcPts val="0"/>
                </a:spcAft>
                <a:defRPr/>
              </a:pPr>
              <a:r>
                <a:rPr lang="en-US" sz="1400" b="1" dirty="0" smtClean="0">
                  <a:solidFill>
                    <a:schemeClr val="tx2"/>
                  </a:solidFill>
                  <a:latin typeface="Courier New" pitchFamily="49" charset="0"/>
                  <a:cs typeface="Courier New" pitchFamily="49" charset="0"/>
                  <a:hlinkClick r:id="rId3"/>
                </a:rPr>
                <a:t>&lt;http</a:t>
              </a:r>
              <a:r>
                <a:rPr lang="en-US" sz="1400" b="1" dirty="0">
                  <a:solidFill>
                    <a:schemeClr val="tx2"/>
                  </a:solidFill>
                  <a:latin typeface="Courier New" pitchFamily="49" charset="0"/>
                  <a:cs typeface="Courier New" pitchFamily="49" charset="0"/>
                  <a:hlinkClick r:id="rId3"/>
                </a:rPr>
                <a:t>://this.is.a/full/URI/written#out</a:t>
              </a:r>
              <a:r>
                <a:rPr lang="en-US" sz="1400" b="1" dirty="0">
                  <a:solidFill>
                    <a:schemeClr val="tx2"/>
                  </a:solidFill>
                  <a:latin typeface="Courier New" pitchFamily="49" charset="0"/>
                  <a:cs typeface="Courier New" pitchFamily="49" charset="0"/>
                </a:rPr>
                <a:t>&gt;</a:t>
              </a:r>
            </a:p>
            <a:p>
              <a:pPr fontAlgn="auto">
                <a:spcBef>
                  <a:spcPts val="0"/>
                </a:spcBef>
                <a:spcAft>
                  <a:spcPts val="0"/>
                </a:spcAft>
                <a:defRPr/>
              </a:pPr>
              <a:endParaRPr lang="en-US" sz="1400" b="1" dirty="0">
                <a:solidFill>
                  <a:srgbClr val="C00000"/>
                </a:solidFill>
                <a:latin typeface="Courier New" pitchFamily="49" charset="0"/>
                <a:cs typeface="Courier New" pitchFamily="49" charset="0"/>
              </a:endParaRPr>
            </a:p>
            <a:p>
              <a:pPr fontAlgn="auto">
                <a:spcBef>
                  <a:spcPts val="0"/>
                </a:spcBef>
                <a:spcAft>
                  <a:spcPts val="0"/>
                </a:spcAft>
                <a:defRPr/>
              </a:pPr>
              <a:r>
                <a:rPr lang="en-US" sz="1400" i="1" dirty="0">
                  <a:solidFill>
                    <a:schemeClr val="bg1">
                      <a:lumMod val="50000"/>
                    </a:schemeClr>
                  </a:solidFill>
                  <a:cs typeface="Courier New" pitchFamily="49" charset="0"/>
                </a:rPr>
                <a:t>Abbreviate URIs with </a:t>
              </a:r>
              <a:r>
                <a:rPr lang="en-US" sz="1400" i="1" dirty="0" smtClean="0">
                  <a:solidFill>
                    <a:schemeClr val="bg1">
                      <a:lumMod val="50000"/>
                    </a:schemeClr>
                  </a:solidFill>
                  <a:cs typeface="Courier New" pitchFamily="49" charset="0"/>
                </a:rPr>
                <a:t>prefixes</a:t>
              </a:r>
            </a:p>
            <a:p>
              <a:pPr fontAlgn="auto">
                <a:spcBef>
                  <a:spcPts val="0"/>
                </a:spcBef>
                <a:spcAft>
                  <a:spcPts val="0"/>
                </a:spcAft>
                <a:defRPr/>
              </a:pPr>
              <a:endParaRPr lang="en-US" sz="1400" i="1" dirty="0">
                <a:solidFill>
                  <a:schemeClr val="bg1">
                    <a:lumMod val="50000"/>
                  </a:schemeClr>
                </a:solidFill>
                <a:cs typeface="Courier New" pitchFamily="49" charset="0"/>
              </a:endParaRPr>
            </a:p>
            <a:p>
              <a:pPr fontAlgn="auto">
                <a:spcBef>
                  <a:spcPts val="0"/>
                </a:spcBef>
                <a:spcAft>
                  <a:spcPts val="0"/>
                </a:spcAft>
                <a:defRPr/>
              </a:pPr>
              <a:r>
                <a:rPr lang="en-US" sz="1400" b="1" dirty="0">
                  <a:solidFill>
                    <a:schemeClr val="tx2"/>
                  </a:solidFill>
                  <a:latin typeface="Courier New" pitchFamily="49" charset="0"/>
                  <a:cs typeface="Courier New" pitchFamily="49" charset="0"/>
                </a:rPr>
                <a:t>PREFIX </a:t>
              </a:r>
              <a:r>
                <a:rPr lang="en-US" sz="1400" b="1" dirty="0" smtClean="0">
                  <a:solidFill>
                    <a:schemeClr val="tx2"/>
                  </a:solidFill>
                  <a:latin typeface="Courier New" pitchFamily="49" charset="0"/>
                  <a:cs typeface="Courier New" pitchFamily="49" charset="0"/>
                </a:rPr>
                <a:t>ex:&lt;</a:t>
              </a:r>
              <a:r>
                <a:rPr lang="en-US" sz="1400" b="1" dirty="0" smtClean="0">
                  <a:solidFill>
                    <a:schemeClr val="tx2"/>
                  </a:solidFill>
                  <a:latin typeface="Courier New" pitchFamily="49" charset="0"/>
                  <a:cs typeface="Courier New" pitchFamily="49" charset="0"/>
                  <a:hlinkClick r:id="rId4"/>
                </a:rPr>
                <a:t>http</a:t>
              </a:r>
              <a:r>
                <a:rPr lang="en-US" sz="1400" b="1" dirty="0">
                  <a:solidFill>
                    <a:schemeClr val="tx2"/>
                  </a:solidFill>
                  <a:latin typeface="Courier New" pitchFamily="49" charset="0"/>
                  <a:cs typeface="Courier New" pitchFamily="49" charset="0"/>
                  <a:hlinkClick r:id="rId4"/>
                </a:rPr>
                <a:t>://this.is.a/full/URI/written</a:t>
              </a:r>
              <a:r>
                <a:rPr lang="en-US" sz="1400" b="1" dirty="0" smtClean="0">
                  <a:solidFill>
                    <a:schemeClr val="tx2"/>
                  </a:solidFill>
                  <a:latin typeface="Courier New" pitchFamily="49" charset="0"/>
                  <a:cs typeface="Courier New" pitchFamily="49" charset="0"/>
                  <a:hlinkClick r:id="rId4"/>
                </a:rPr>
                <a:t>#</a:t>
              </a:r>
              <a:r>
                <a:rPr lang="en-US" sz="1400" b="1" dirty="0">
                  <a:solidFill>
                    <a:schemeClr val="tx2"/>
                  </a:solidFill>
                  <a:latin typeface="Courier New" pitchFamily="49" charset="0"/>
                  <a:cs typeface="Courier New" pitchFamily="49" charset="0"/>
                </a:rPr>
                <a:t>&gt;</a:t>
              </a:r>
              <a:endParaRPr lang="en-US" sz="1400" b="1" dirty="0" smtClean="0">
                <a:solidFill>
                  <a:schemeClr val="tx2"/>
                </a:solidFill>
                <a:latin typeface="Courier New" pitchFamily="49" charset="0"/>
                <a:cs typeface="Courier New" pitchFamily="49" charset="0"/>
              </a:endParaRPr>
            </a:p>
            <a:p>
              <a:pPr fontAlgn="auto">
                <a:spcBef>
                  <a:spcPts val="0"/>
                </a:spcBef>
                <a:spcAft>
                  <a:spcPts val="0"/>
                </a:spcAft>
                <a:defRPr/>
              </a:pPr>
              <a:endParaRPr lang="en-US" sz="1400" b="1" dirty="0">
                <a:solidFill>
                  <a:schemeClr val="tx2"/>
                </a:solidFill>
                <a:latin typeface="Courier New" pitchFamily="49" charset="0"/>
                <a:cs typeface="Courier New" pitchFamily="49" charset="0"/>
              </a:endParaRPr>
            </a:p>
            <a:p>
              <a:pPr fontAlgn="auto">
                <a:spcBef>
                  <a:spcPts val="0"/>
                </a:spcBef>
                <a:spcAft>
                  <a:spcPts val="0"/>
                </a:spcAft>
                <a:defRPr/>
              </a:pPr>
              <a:r>
                <a:rPr lang="es-ES_tradnl" sz="1400" b="1" dirty="0" err="1">
                  <a:solidFill>
                    <a:schemeClr val="tx2"/>
                  </a:solidFill>
                  <a:latin typeface="Courier New" pitchFamily="49" charset="0"/>
                  <a:cs typeface="Courier New" pitchFamily="49" charset="0"/>
                </a:rPr>
                <a:t>ex:out</a:t>
              </a:r>
              <a:endParaRPr lang="en-US" sz="1400" b="1" dirty="0">
                <a:solidFill>
                  <a:schemeClr val="tx2"/>
                </a:solidFill>
                <a:latin typeface="Courier New" pitchFamily="49" charset="0"/>
                <a:cs typeface="Courier New" pitchFamily="49" charset="0"/>
              </a:endParaRPr>
            </a:p>
            <a:p>
              <a:pPr algn="ctr" fontAlgn="auto">
                <a:spcBef>
                  <a:spcPts val="0"/>
                </a:spcBef>
                <a:spcAft>
                  <a:spcPts val="0"/>
                </a:spcAft>
                <a:defRPr/>
              </a:pPr>
              <a:endParaRPr lang="en-US" sz="1400" dirty="0">
                <a:solidFill>
                  <a:schemeClr val="tx1"/>
                </a:solidFill>
                <a:latin typeface="Courier New" pitchFamily="49" charset="0"/>
                <a:cs typeface="Courier New" pitchFamily="49" charset="0"/>
                <a:sym typeface="Wingdings"/>
              </a:endParaRPr>
            </a:p>
          </p:txBody>
        </p:sp>
        <p:sp>
          <p:nvSpPr>
            <p:cNvPr id="20" name="TextBox 5"/>
            <p:cNvSpPr txBox="1">
              <a:spLocks noChangeArrowheads="1"/>
            </p:cNvSpPr>
            <p:nvPr/>
          </p:nvSpPr>
          <p:spPr bwMode="auto">
            <a:xfrm>
              <a:off x="762000" y="1568116"/>
              <a:ext cx="604653" cy="369332"/>
            </a:xfrm>
            <a:prstGeom prst="rect">
              <a:avLst/>
            </a:prstGeom>
            <a:solidFill>
              <a:schemeClr val="bg1"/>
            </a:solidFill>
            <a:ln w="9525">
              <a:noFill/>
              <a:miter lim="800000"/>
              <a:headEnd/>
              <a:tailEnd/>
            </a:ln>
          </p:spPr>
          <p:txBody>
            <a:bodyPr wrap="none">
              <a:spAutoFit/>
            </a:bodyPr>
            <a:lstStyle/>
            <a:p>
              <a:r>
                <a:rPr lang="en-US">
                  <a:latin typeface="Calibri" pitchFamily="34" charset="0"/>
                </a:rPr>
                <a:t>URIs</a:t>
              </a:r>
            </a:p>
          </p:txBody>
        </p:sp>
      </p:grpSp>
      <p:grpSp>
        <p:nvGrpSpPr>
          <p:cNvPr id="21" name="Group 13"/>
          <p:cNvGrpSpPr>
            <a:grpSpLocks/>
          </p:cNvGrpSpPr>
          <p:nvPr/>
        </p:nvGrpSpPr>
        <p:grpSpPr bwMode="auto">
          <a:xfrm>
            <a:off x="3533376" y="3057737"/>
            <a:ext cx="4724400" cy="973790"/>
            <a:chOff x="533400" y="1861065"/>
            <a:chExt cx="4724400" cy="973790"/>
          </a:xfrm>
        </p:grpSpPr>
        <p:sp>
          <p:nvSpPr>
            <p:cNvPr id="22" name="Rectangle 21"/>
            <p:cNvSpPr/>
            <p:nvPr/>
          </p:nvSpPr>
          <p:spPr>
            <a:xfrm>
              <a:off x="533400" y="2045732"/>
              <a:ext cx="4724400" cy="789123"/>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tIns="91440"/>
            <a:lstStyle/>
            <a:p>
              <a:pPr fontAlgn="auto">
                <a:spcBef>
                  <a:spcPts val="0"/>
                </a:spcBef>
                <a:spcAft>
                  <a:spcPts val="0"/>
                </a:spcAft>
                <a:defRPr/>
              </a:pPr>
              <a:endParaRPr lang="en-US" sz="1400" i="1" dirty="0" smtClean="0">
                <a:solidFill>
                  <a:schemeClr val="bg1">
                    <a:lumMod val="50000"/>
                  </a:schemeClr>
                </a:solidFill>
                <a:cs typeface="Courier New" pitchFamily="49" charset="0"/>
              </a:endParaRPr>
            </a:p>
            <a:p>
              <a:pPr fontAlgn="auto">
                <a:spcBef>
                  <a:spcPts val="0"/>
                </a:spcBef>
                <a:spcAft>
                  <a:spcPts val="0"/>
                </a:spcAft>
                <a:defRPr/>
              </a:pPr>
              <a:r>
                <a:rPr lang="en-US" sz="1400" i="1" dirty="0" smtClean="0">
                  <a:solidFill>
                    <a:schemeClr val="bg1">
                      <a:lumMod val="50000"/>
                    </a:schemeClr>
                  </a:solidFill>
                  <a:cs typeface="Courier New" pitchFamily="49" charset="0"/>
                </a:rPr>
                <a:t>Variables</a:t>
              </a:r>
            </a:p>
            <a:p>
              <a:pPr fontAlgn="auto">
                <a:spcBef>
                  <a:spcPts val="0"/>
                </a:spcBef>
                <a:spcAft>
                  <a:spcPts val="0"/>
                </a:spcAft>
                <a:defRPr/>
              </a:pPr>
              <a:r>
                <a:rPr lang="en-US" sz="1400" b="1" dirty="0" smtClean="0">
                  <a:solidFill>
                    <a:srgbClr val="C00000"/>
                  </a:solidFill>
                  <a:latin typeface="Courier New" pitchFamily="49" charset="0"/>
                  <a:cs typeface="Courier New" pitchFamily="49" charset="0"/>
                </a:rPr>
                <a:t>?</a:t>
              </a:r>
              <a:r>
                <a:rPr lang="en-US" sz="1400" b="1" dirty="0" smtClean="0">
                  <a:solidFill>
                    <a:schemeClr val="tx2"/>
                  </a:solidFill>
                  <a:latin typeface="Courier New" pitchFamily="49" charset="0"/>
                  <a:cs typeface="Courier New" pitchFamily="49" charset="0"/>
                </a:rPr>
                <a:t>var1</a:t>
              </a:r>
              <a:r>
                <a:rPr lang="en-US" sz="1400" dirty="0">
                  <a:solidFill>
                    <a:schemeClr val="tx1"/>
                  </a:solidFill>
                  <a:cs typeface="Courier New" pitchFamily="49" charset="0"/>
                </a:rPr>
                <a:t>,</a:t>
              </a:r>
              <a:r>
                <a:rPr lang="en-US" sz="1400" b="1" dirty="0">
                  <a:solidFill>
                    <a:srgbClr val="C00000"/>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anotherVar</a:t>
              </a:r>
              <a:r>
                <a:rPr lang="en-US" sz="1400" dirty="0">
                  <a:solidFill>
                    <a:schemeClr val="tx1"/>
                  </a:solidFill>
                  <a:cs typeface="Courier New" pitchFamily="49" charset="0"/>
                </a:rPr>
                <a:t>,</a:t>
              </a:r>
              <a:r>
                <a:rPr lang="en-US" sz="1400" b="1" dirty="0">
                  <a:solidFill>
                    <a:srgbClr val="C00000"/>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and_one_more</a:t>
              </a:r>
              <a:endParaRPr lang="en-US" sz="1400" b="1" dirty="0">
                <a:solidFill>
                  <a:schemeClr val="tx2"/>
                </a:solidFill>
                <a:latin typeface="Courier New" pitchFamily="49" charset="0"/>
                <a:cs typeface="Courier New" pitchFamily="49" charset="0"/>
              </a:endParaRPr>
            </a:p>
            <a:p>
              <a:pPr algn="r" fontAlgn="auto">
                <a:spcBef>
                  <a:spcPts val="0"/>
                </a:spcBef>
                <a:spcAft>
                  <a:spcPts val="0"/>
                </a:spcAft>
                <a:defRPr/>
              </a:pPr>
              <a:endParaRPr lang="en-US" sz="1400" i="1" dirty="0">
                <a:solidFill>
                  <a:schemeClr val="bg1">
                    <a:lumMod val="50000"/>
                  </a:schemeClr>
                </a:solidFill>
                <a:cs typeface="Courier New" pitchFamily="49" charset="0"/>
              </a:endParaRPr>
            </a:p>
            <a:p>
              <a:pPr algn="ctr" fontAlgn="auto">
                <a:spcBef>
                  <a:spcPts val="0"/>
                </a:spcBef>
                <a:spcAft>
                  <a:spcPts val="0"/>
                </a:spcAft>
                <a:defRPr/>
              </a:pPr>
              <a:endParaRPr lang="en-US" sz="1400" dirty="0">
                <a:solidFill>
                  <a:srgbClr val="C00000"/>
                </a:solidFill>
                <a:latin typeface="Courier New" pitchFamily="49" charset="0"/>
                <a:cs typeface="Courier New" pitchFamily="49" charset="0"/>
              </a:endParaRPr>
            </a:p>
            <a:p>
              <a:pPr algn="ctr" fontAlgn="auto">
                <a:spcBef>
                  <a:spcPts val="0"/>
                </a:spcBef>
                <a:spcAft>
                  <a:spcPts val="0"/>
                </a:spcAft>
                <a:defRPr/>
              </a:pPr>
              <a:endParaRPr lang="en-US" sz="1400" dirty="0">
                <a:solidFill>
                  <a:srgbClr val="C00000"/>
                </a:solidFill>
                <a:latin typeface="Courier New" pitchFamily="49" charset="0"/>
                <a:cs typeface="Courier New" pitchFamily="49" charset="0"/>
              </a:endParaRPr>
            </a:p>
          </p:txBody>
        </p:sp>
        <p:sp>
          <p:nvSpPr>
            <p:cNvPr id="23" name="TextBox 15"/>
            <p:cNvSpPr txBox="1">
              <a:spLocks noChangeArrowheads="1"/>
            </p:cNvSpPr>
            <p:nvPr/>
          </p:nvSpPr>
          <p:spPr bwMode="auto">
            <a:xfrm>
              <a:off x="762000" y="1861065"/>
              <a:ext cx="1037463" cy="369332"/>
            </a:xfrm>
            <a:prstGeom prst="rect">
              <a:avLst/>
            </a:prstGeom>
            <a:solidFill>
              <a:schemeClr val="bg1"/>
            </a:solidFill>
            <a:ln w="9525">
              <a:noFill/>
              <a:miter lim="800000"/>
              <a:headEnd/>
              <a:tailEnd/>
            </a:ln>
          </p:spPr>
          <p:txBody>
            <a:bodyPr wrap="none">
              <a:spAutoFit/>
            </a:bodyPr>
            <a:lstStyle/>
            <a:p>
              <a:r>
                <a:rPr lang="en-US" dirty="0">
                  <a:latin typeface="Calibri" pitchFamily="34" charset="0"/>
                </a:rPr>
                <a:t>Variables</a:t>
              </a:r>
            </a:p>
          </p:txBody>
        </p:sp>
      </p:grpSp>
      <p:grpSp>
        <p:nvGrpSpPr>
          <p:cNvPr id="24" name="Group 20"/>
          <p:cNvGrpSpPr>
            <a:grpSpLocks/>
          </p:cNvGrpSpPr>
          <p:nvPr/>
        </p:nvGrpSpPr>
        <p:grpSpPr bwMode="auto">
          <a:xfrm>
            <a:off x="3558428" y="4061381"/>
            <a:ext cx="4699348" cy="2364471"/>
            <a:chOff x="533400" y="1284301"/>
            <a:chExt cx="4724400" cy="3509325"/>
          </a:xfrm>
        </p:grpSpPr>
        <p:sp>
          <p:nvSpPr>
            <p:cNvPr id="25" name="Rectangle 24"/>
            <p:cNvSpPr/>
            <p:nvPr/>
          </p:nvSpPr>
          <p:spPr>
            <a:xfrm>
              <a:off x="533400" y="1676402"/>
              <a:ext cx="4724400" cy="3117224"/>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tIns="91440"/>
            <a:lstStyle/>
            <a:p>
              <a:pPr>
                <a:defRPr/>
              </a:pPr>
              <a:r>
                <a:rPr lang="en-US" sz="1400" i="1" dirty="0">
                  <a:solidFill>
                    <a:schemeClr val="bg1">
                      <a:lumMod val="50000"/>
                    </a:schemeClr>
                  </a:solidFill>
                  <a:cs typeface="Courier New" pitchFamily="49" charset="0"/>
                </a:rPr>
                <a:t>Match an exact RDF triple:</a:t>
              </a:r>
            </a:p>
            <a:p>
              <a:pPr fontAlgn="auto">
                <a:spcBef>
                  <a:spcPts val="0"/>
                </a:spcBef>
                <a:spcAft>
                  <a:spcPts val="0"/>
                </a:spcAft>
                <a:defRPr/>
              </a:pPr>
              <a:r>
                <a:rPr lang="en-US" sz="1400" b="1" dirty="0" err="1" smtClean="0">
                  <a:solidFill>
                    <a:schemeClr val="tx2"/>
                  </a:solidFill>
                  <a:latin typeface="Courier New" pitchFamily="49" charset="0"/>
                  <a:cs typeface="Courier New" pitchFamily="49" charset="0"/>
                </a:rPr>
                <a:t>ex</a:t>
              </a:r>
              <a:r>
                <a:rPr lang="en-US" sz="1400" b="1" dirty="0" err="1" smtClean="0">
                  <a:solidFill>
                    <a:srgbClr val="C00000"/>
                  </a:solidFill>
                  <a:latin typeface="Courier New" pitchFamily="49" charset="0"/>
                  <a:cs typeface="Courier New" pitchFamily="49" charset="0"/>
                </a:rPr>
                <a:t>:</a:t>
              </a:r>
              <a:r>
                <a:rPr lang="en-US" sz="1400" b="1" dirty="0" err="1" smtClean="0">
                  <a:solidFill>
                    <a:schemeClr val="tx2"/>
                  </a:solidFill>
                  <a:latin typeface="Courier New" pitchFamily="49" charset="0"/>
                  <a:cs typeface="Courier New" pitchFamily="49" charset="0"/>
                </a:rPr>
                <a:t>myWidget</a:t>
              </a:r>
              <a:r>
                <a:rPr lang="en-US" sz="1400" b="1" dirty="0" smtClean="0">
                  <a:solidFill>
                    <a:schemeClr val="tx2"/>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ex</a:t>
              </a:r>
              <a:r>
                <a:rPr lang="en-US" sz="1400" b="1" dirty="0" err="1">
                  <a:solidFill>
                    <a:srgbClr val="C00000"/>
                  </a:solidFill>
                  <a:latin typeface="Courier New" pitchFamily="49" charset="0"/>
                  <a:cs typeface="Courier New" pitchFamily="49" charset="0"/>
                </a:rPr>
                <a:t>:</a:t>
              </a:r>
              <a:r>
                <a:rPr lang="en-US" sz="1400" b="1" dirty="0" err="1">
                  <a:solidFill>
                    <a:schemeClr val="tx2"/>
                  </a:solidFill>
                  <a:latin typeface="Courier New" pitchFamily="49" charset="0"/>
                  <a:cs typeface="Courier New" pitchFamily="49" charset="0"/>
                </a:rPr>
                <a:t>partNumber</a:t>
              </a:r>
              <a:r>
                <a:rPr lang="en-US" sz="1400" b="1" dirty="0">
                  <a:solidFill>
                    <a:schemeClr val="tx2"/>
                  </a:solidFill>
                  <a:latin typeface="Courier New" pitchFamily="49" charset="0"/>
                  <a:cs typeface="Courier New" pitchFamily="49" charset="0"/>
                </a:rPr>
                <a:t> </a:t>
              </a:r>
              <a:r>
                <a:rPr lang="en-US" sz="1400" b="1" dirty="0">
                  <a:solidFill>
                    <a:srgbClr val="C00000"/>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XY24Z1</a:t>
              </a:r>
              <a:r>
                <a:rPr lang="en-US" sz="1400" b="1" dirty="0">
                  <a:solidFill>
                    <a:srgbClr val="C00000"/>
                  </a:solidFill>
                  <a:latin typeface="Courier New" pitchFamily="49" charset="0"/>
                  <a:cs typeface="Courier New" pitchFamily="49" charset="0"/>
                </a:rPr>
                <a:t>” </a:t>
              </a:r>
              <a:r>
                <a:rPr lang="en-US" sz="1400" b="1" dirty="0" smtClean="0">
                  <a:solidFill>
                    <a:srgbClr val="C00000"/>
                  </a:solidFill>
                  <a:latin typeface="Courier New" pitchFamily="49" charset="0"/>
                  <a:cs typeface="Courier New" pitchFamily="49" charset="0"/>
                </a:rPr>
                <a:t>.</a:t>
              </a:r>
            </a:p>
            <a:p>
              <a:pPr fontAlgn="auto">
                <a:spcBef>
                  <a:spcPts val="0"/>
                </a:spcBef>
                <a:spcAft>
                  <a:spcPts val="0"/>
                </a:spcAft>
                <a:defRPr/>
              </a:pPr>
              <a:endParaRPr lang="en-US" sz="1400" i="1" dirty="0">
                <a:solidFill>
                  <a:schemeClr val="bg1">
                    <a:lumMod val="50000"/>
                  </a:schemeClr>
                </a:solidFill>
                <a:cs typeface="Courier New" pitchFamily="49" charset="0"/>
              </a:endParaRPr>
            </a:p>
            <a:p>
              <a:pPr fontAlgn="auto">
                <a:spcBef>
                  <a:spcPts val="0"/>
                </a:spcBef>
                <a:spcAft>
                  <a:spcPts val="0"/>
                </a:spcAft>
                <a:defRPr/>
              </a:pPr>
              <a:r>
                <a:rPr lang="en-US" sz="1400" i="1" dirty="0">
                  <a:solidFill>
                    <a:schemeClr val="bg1">
                      <a:lumMod val="50000"/>
                    </a:schemeClr>
                  </a:solidFill>
                  <a:cs typeface="Courier New" pitchFamily="49" charset="0"/>
                </a:rPr>
                <a:t>Match one </a:t>
              </a:r>
              <a:r>
                <a:rPr lang="en-US" sz="1400" i="1" dirty="0" smtClean="0">
                  <a:solidFill>
                    <a:schemeClr val="bg1">
                      <a:lumMod val="50000"/>
                    </a:schemeClr>
                  </a:solidFill>
                  <a:cs typeface="Courier New" pitchFamily="49" charset="0"/>
                </a:rPr>
                <a:t>triple </a:t>
              </a:r>
              <a:r>
                <a:rPr lang="en-US" sz="1400" i="1" dirty="0">
                  <a:solidFill>
                    <a:schemeClr val="bg1">
                      <a:lumMod val="50000"/>
                    </a:schemeClr>
                  </a:solidFill>
                  <a:cs typeface="Courier New" pitchFamily="49" charset="0"/>
                </a:rPr>
                <a:t>:</a:t>
              </a:r>
            </a:p>
            <a:p>
              <a:pPr fontAlgn="auto">
                <a:spcBef>
                  <a:spcPts val="0"/>
                </a:spcBef>
                <a:spcAft>
                  <a:spcPts val="0"/>
                </a:spcAft>
                <a:defRPr/>
              </a:pPr>
              <a:r>
                <a:rPr lang="en-US" sz="1400" b="1" dirty="0">
                  <a:solidFill>
                    <a:srgbClr val="C00000"/>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person</a:t>
              </a:r>
              <a:r>
                <a:rPr lang="en-US" sz="1400" b="1" dirty="0">
                  <a:solidFill>
                    <a:srgbClr val="C00000"/>
                  </a:solidFill>
                  <a:latin typeface="Courier New" pitchFamily="49" charset="0"/>
                  <a:cs typeface="Courier New" pitchFamily="49" charset="0"/>
                </a:rPr>
                <a:t> </a:t>
              </a:r>
              <a:r>
                <a:rPr lang="en-US" sz="1400" b="1" dirty="0" err="1">
                  <a:solidFill>
                    <a:schemeClr val="tx2"/>
                  </a:solidFill>
                  <a:latin typeface="Courier New" pitchFamily="49" charset="0"/>
                  <a:cs typeface="Courier New" pitchFamily="49" charset="0"/>
                </a:rPr>
                <a:t>foaf</a:t>
              </a:r>
              <a:r>
                <a:rPr lang="en-US" sz="1400" b="1" dirty="0" err="1">
                  <a:solidFill>
                    <a:srgbClr val="C00000"/>
                  </a:solidFill>
                  <a:latin typeface="Courier New" pitchFamily="49" charset="0"/>
                  <a:cs typeface="Courier New" pitchFamily="49" charset="0"/>
                </a:rPr>
                <a:t>:</a:t>
              </a:r>
              <a:r>
                <a:rPr lang="en-US" sz="1400" b="1" dirty="0" err="1">
                  <a:solidFill>
                    <a:schemeClr val="tx2"/>
                  </a:solidFill>
                  <a:latin typeface="Courier New" pitchFamily="49" charset="0"/>
                  <a:cs typeface="Courier New" pitchFamily="49" charset="0"/>
                </a:rPr>
                <a:t>name</a:t>
              </a:r>
              <a:r>
                <a:rPr lang="en-US" sz="1400" b="1" dirty="0">
                  <a:solidFill>
                    <a:srgbClr val="C00000"/>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Lee Feigenbaum</a:t>
              </a:r>
              <a:r>
                <a:rPr lang="en-US" sz="1400" b="1" dirty="0">
                  <a:solidFill>
                    <a:srgbClr val="C00000"/>
                  </a:solidFill>
                  <a:latin typeface="Courier New" pitchFamily="49" charset="0"/>
                  <a:cs typeface="Courier New" pitchFamily="49" charset="0"/>
                </a:rPr>
                <a:t>” </a:t>
              </a:r>
              <a:r>
                <a:rPr lang="en-US" sz="1400" b="1" dirty="0" smtClean="0">
                  <a:solidFill>
                    <a:srgbClr val="C00000"/>
                  </a:solidFill>
                  <a:latin typeface="Courier New" pitchFamily="49" charset="0"/>
                  <a:cs typeface="Courier New" pitchFamily="49" charset="0"/>
                </a:rPr>
                <a:t>.</a:t>
              </a:r>
            </a:p>
            <a:p>
              <a:pPr fontAlgn="auto">
                <a:spcBef>
                  <a:spcPts val="0"/>
                </a:spcBef>
                <a:spcAft>
                  <a:spcPts val="0"/>
                </a:spcAft>
                <a:defRPr/>
              </a:pPr>
              <a:endParaRPr lang="en-US" sz="1400" b="1" dirty="0" smtClean="0">
                <a:solidFill>
                  <a:srgbClr val="C00000"/>
                </a:solidFill>
                <a:latin typeface="Courier New" pitchFamily="49" charset="0"/>
                <a:cs typeface="Courier New" pitchFamily="49" charset="0"/>
              </a:endParaRPr>
            </a:p>
            <a:p>
              <a:pPr fontAlgn="auto">
                <a:spcBef>
                  <a:spcPts val="0"/>
                </a:spcBef>
                <a:spcAft>
                  <a:spcPts val="0"/>
                </a:spcAft>
                <a:defRPr/>
              </a:pPr>
              <a:r>
                <a:rPr lang="en-US" sz="1400" i="1" dirty="0">
                  <a:solidFill>
                    <a:schemeClr val="bg1">
                      <a:lumMod val="50000"/>
                    </a:schemeClr>
                  </a:solidFill>
                  <a:cs typeface="Courier New" pitchFamily="49" charset="0"/>
                </a:rPr>
                <a:t>Match multiple </a:t>
              </a:r>
              <a:r>
                <a:rPr lang="en-US" sz="1400" i="1" dirty="0" smtClean="0">
                  <a:solidFill>
                    <a:schemeClr val="bg1">
                      <a:lumMod val="50000"/>
                    </a:schemeClr>
                  </a:solidFill>
                  <a:cs typeface="Courier New" pitchFamily="49" charset="0"/>
                </a:rPr>
                <a:t>triples:</a:t>
              </a:r>
              <a:endParaRPr lang="en-US" sz="1400" i="1" dirty="0">
                <a:solidFill>
                  <a:schemeClr val="bg1">
                    <a:lumMod val="50000"/>
                  </a:schemeClr>
                </a:solidFill>
                <a:cs typeface="Courier New" pitchFamily="49" charset="0"/>
              </a:endParaRPr>
            </a:p>
            <a:p>
              <a:pPr fontAlgn="auto">
                <a:spcBef>
                  <a:spcPts val="0"/>
                </a:spcBef>
                <a:spcAft>
                  <a:spcPts val="0"/>
                </a:spcAft>
                <a:defRPr/>
              </a:pPr>
              <a:r>
                <a:rPr lang="en-US" sz="1400" b="1" dirty="0">
                  <a:solidFill>
                    <a:schemeClr val="tx2"/>
                  </a:solidFill>
                  <a:latin typeface="Courier New" pitchFamily="49" charset="0"/>
                  <a:cs typeface="Courier New" pitchFamily="49" charset="0"/>
                </a:rPr>
                <a:t>conf</a:t>
              </a:r>
              <a:r>
                <a:rPr lang="en-US" sz="1400" b="1" dirty="0">
                  <a:solidFill>
                    <a:srgbClr val="C00000"/>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SemTech2009</a:t>
              </a:r>
              <a:r>
                <a:rPr lang="en-US" sz="1400" b="1" dirty="0">
                  <a:solidFill>
                    <a:srgbClr val="C00000"/>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property</a:t>
              </a:r>
              <a:r>
                <a:rPr lang="en-US" sz="1400" b="1" dirty="0">
                  <a:solidFill>
                    <a:srgbClr val="C00000"/>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value</a:t>
              </a:r>
              <a:r>
                <a:rPr lang="en-US" sz="1400" b="1" dirty="0">
                  <a:solidFill>
                    <a:srgbClr val="C00000"/>
                  </a:solidFill>
                  <a:latin typeface="Courier New" pitchFamily="49" charset="0"/>
                  <a:cs typeface="Courier New" pitchFamily="49" charset="0"/>
                </a:rPr>
                <a:t> .</a:t>
              </a:r>
              <a:endParaRPr lang="en-US" sz="1400" b="1" i="1" dirty="0">
                <a:solidFill>
                  <a:schemeClr val="bg1">
                    <a:lumMod val="50000"/>
                  </a:schemeClr>
                </a:solidFill>
                <a:cs typeface="Courier New" pitchFamily="49" charset="0"/>
              </a:endParaRPr>
            </a:p>
          </p:txBody>
        </p:sp>
        <p:sp>
          <p:nvSpPr>
            <p:cNvPr id="26" name="TextBox 22"/>
            <p:cNvSpPr txBox="1">
              <a:spLocks noChangeArrowheads="1"/>
            </p:cNvSpPr>
            <p:nvPr/>
          </p:nvSpPr>
          <p:spPr bwMode="auto">
            <a:xfrm>
              <a:off x="654538" y="1284301"/>
              <a:ext cx="1968225" cy="548159"/>
            </a:xfrm>
            <a:prstGeom prst="rect">
              <a:avLst/>
            </a:prstGeom>
            <a:solidFill>
              <a:schemeClr val="bg1"/>
            </a:solidFill>
            <a:ln w="9525">
              <a:noFill/>
              <a:miter lim="800000"/>
              <a:headEnd/>
              <a:tailEnd/>
            </a:ln>
          </p:spPr>
          <p:txBody>
            <a:bodyPr wrap="square">
              <a:spAutoFit/>
            </a:bodyPr>
            <a:lstStyle/>
            <a:p>
              <a:r>
                <a:rPr lang="en-US" dirty="0">
                  <a:latin typeface="Calibri" pitchFamily="34" charset="0"/>
                </a:rPr>
                <a:t>Triple Patterns</a:t>
              </a:r>
            </a:p>
          </p:txBody>
        </p:sp>
      </p:grpSp>
      <p:grpSp>
        <p:nvGrpSpPr>
          <p:cNvPr id="27" name="Group 7"/>
          <p:cNvGrpSpPr>
            <a:grpSpLocks/>
          </p:cNvGrpSpPr>
          <p:nvPr/>
        </p:nvGrpSpPr>
        <p:grpSpPr bwMode="auto">
          <a:xfrm>
            <a:off x="8345834" y="595980"/>
            <a:ext cx="3454060" cy="3435547"/>
            <a:chOff x="722375" y="1470660"/>
            <a:chExt cx="4724400" cy="3091272"/>
          </a:xfrm>
        </p:grpSpPr>
        <p:sp>
          <p:nvSpPr>
            <p:cNvPr id="28" name="Rectangle 27"/>
            <p:cNvSpPr/>
            <p:nvPr/>
          </p:nvSpPr>
          <p:spPr>
            <a:xfrm>
              <a:off x="722375" y="1655286"/>
              <a:ext cx="4724400" cy="2906646"/>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tIns="91440"/>
            <a:lstStyle/>
            <a:p>
              <a:pPr fontAlgn="auto">
                <a:spcBef>
                  <a:spcPts val="0"/>
                </a:spcBef>
                <a:spcAft>
                  <a:spcPts val="0"/>
                </a:spcAft>
                <a:defRPr/>
              </a:pPr>
              <a:endParaRPr lang="en-US" sz="1400" i="1" dirty="0" smtClean="0">
                <a:solidFill>
                  <a:schemeClr val="bg1">
                    <a:lumMod val="50000"/>
                  </a:schemeClr>
                </a:solidFill>
                <a:cs typeface="Courier New" pitchFamily="49" charset="0"/>
              </a:endParaRPr>
            </a:p>
            <a:p>
              <a:pPr fontAlgn="auto">
                <a:spcBef>
                  <a:spcPts val="0"/>
                </a:spcBef>
                <a:spcAft>
                  <a:spcPts val="0"/>
                </a:spcAft>
                <a:defRPr/>
              </a:pPr>
              <a:r>
                <a:rPr lang="en-US" sz="1400" i="1" dirty="0" smtClean="0">
                  <a:solidFill>
                    <a:schemeClr val="bg1">
                      <a:lumMod val="50000"/>
                    </a:schemeClr>
                  </a:solidFill>
                  <a:cs typeface="Courier New" pitchFamily="49" charset="0"/>
                </a:rPr>
                <a:t>Plain </a:t>
              </a:r>
              <a:r>
                <a:rPr lang="en-US" sz="1400" i="1" dirty="0">
                  <a:solidFill>
                    <a:schemeClr val="bg1">
                      <a:lumMod val="50000"/>
                    </a:schemeClr>
                  </a:solidFill>
                  <a:cs typeface="Courier New" pitchFamily="49" charset="0"/>
                </a:rPr>
                <a:t>literals:</a:t>
              </a:r>
            </a:p>
            <a:p>
              <a:pPr fontAlgn="auto">
                <a:spcBef>
                  <a:spcPts val="0"/>
                </a:spcBef>
                <a:spcAft>
                  <a:spcPts val="0"/>
                </a:spcAft>
                <a:defRPr/>
              </a:pPr>
              <a:r>
                <a:rPr lang="en-US" sz="1400" b="1" dirty="0">
                  <a:solidFill>
                    <a:srgbClr val="C00000"/>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a plain literal</a:t>
              </a:r>
              <a:r>
                <a:rPr lang="en-US" sz="1400" b="1" dirty="0">
                  <a:solidFill>
                    <a:srgbClr val="C00000"/>
                  </a:solidFill>
                  <a:latin typeface="Courier New" pitchFamily="49" charset="0"/>
                  <a:cs typeface="Courier New" pitchFamily="49" charset="0"/>
                </a:rPr>
                <a:t>”</a:t>
              </a:r>
            </a:p>
            <a:p>
              <a:pPr fontAlgn="auto">
                <a:spcBef>
                  <a:spcPts val="0"/>
                </a:spcBef>
                <a:spcAft>
                  <a:spcPts val="0"/>
                </a:spcAft>
                <a:defRPr/>
              </a:pPr>
              <a:endParaRPr lang="en-US" sz="1400" dirty="0">
                <a:solidFill>
                  <a:srgbClr val="C00000"/>
                </a:solidFill>
                <a:latin typeface="Courier New" pitchFamily="49" charset="0"/>
                <a:cs typeface="Courier New" pitchFamily="49" charset="0"/>
              </a:endParaRPr>
            </a:p>
            <a:p>
              <a:pPr fontAlgn="auto">
                <a:spcBef>
                  <a:spcPts val="0"/>
                </a:spcBef>
                <a:spcAft>
                  <a:spcPts val="0"/>
                </a:spcAft>
                <a:defRPr/>
              </a:pPr>
              <a:r>
                <a:rPr lang="en-US" sz="1400" i="1" dirty="0">
                  <a:solidFill>
                    <a:schemeClr val="bg1">
                      <a:lumMod val="50000"/>
                    </a:schemeClr>
                  </a:solidFill>
                  <a:cs typeface="Courier New" pitchFamily="49" charset="0"/>
                </a:rPr>
                <a:t>Plain literal with language tag:</a:t>
              </a:r>
            </a:p>
            <a:p>
              <a:pPr fontAlgn="auto">
                <a:spcBef>
                  <a:spcPts val="0"/>
                </a:spcBef>
                <a:spcAft>
                  <a:spcPts val="0"/>
                </a:spcAft>
                <a:defRPr/>
              </a:pPr>
              <a:r>
                <a:rPr lang="en-US" sz="1400" b="1" dirty="0">
                  <a:solidFill>
                    <a:srgbClr val="C00000"/>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bonjour</a:t>
              </a:r>
              <a:r>
                <a:rPr lang="en-US" sz="1400" b="1" dirty="0">
                  <a:solidFill>
                    <a:srgbClr val="C00000"/>
                  </a:solidFill>
                  <a:latin typeface="Courier New" pitchFamily="49" charset="0"/>
                  <a:cs typeface="Courier New" pitchFamily="49" charset="0"/>
                </a:rPr>
                <a:t>”@</a:t>
              </a:r>
              <a:r>
                <a:rPr lang="en-US" sz="1400" b="1" dirty="0" err="1">
                  <a:solidFill>
                    <a:schemeClr val="tx2"/>
                  </a:solidFill>
                  <a:latin typeface="Courier New" pitchFamily="49" charset="0"/>
                  <a:cs typeface="Courier New" pitchFamily="49" charset="0"/>
                </a:rPr>
                <a:t>fr</a:t>
              </a:r>
              <a:endParaRPr lang="en-US" sz="1400" b="1" dirty="0">
                <a:solidFill>
                  <a:srgbClr val="C00000"/>
                </a:solidFill>
                <a:latin typeface="Courier New" pitchFamily="49" charset="0"/>
                <a:cs typeface="Courier New" pitchFamily="49" charset="0"/>
              </a:endParaRPr>
            </a:p>
            <a:p>
              <a:pPr algn="r" fontAlgn="auto">
                <a:spcBef>
                  <a:spcPts val="0"/>
                </a:spcBef>
                <a:spcAft>
                  <a:spcPts val="0"/>
                </a:spcAft>
                <a:defRPr/>
              </a:pPr>
              <a:endParaRPr lang="en-US" sz="1400" i="1" dirty="0">
                <a:solidFill>
                  <a:schemeClr val="bg1">
                    <a:lumMod val="50000"/>
                  </a:schemeClr>
                </a:solidFill>
                <a:cs typeface="Courier New" pitchFamily="49" charset="0"/>
              </a:endParaRPr>
            </a:p>
            <a:p>
              <a:pPr fontAlgn="auto">
                <a:spcBef>
                  <a:spcPts val="0"/>
                </a:spcBef>
                <a:spcAft>
                  <a:spcPts val="0"/>
                </a:spcAft>
                <a:defRPr/>
              </a:pPr>
              <a:r>
                <a:rPr lang="en-US" sz="1400" i="1" dirty="0">
                  <a:solidFill>
                    <a:schemeClr val="bg1">
                      <a:lumMod val="50000"/>
                    </a:schemeClr>
                  </a:solidFill>
                  <a:cs typeface="Courier New" pitchFamily="49" charset="0"/>
                </a:rPr>
                <a:t>Typed literal:</a:t>
              </a:r>
            </a:p>
            <a:p>
              <a:pPr fontAlgn="auto">
                <a:spcBef>
                  <a:spcPts val="0"/>
                </a:spcBef>
                <a:spcAft>
                  <a:spcPts val="0"/>
                </a:spcAft>
                <a:defRPr/>
              </a:pPr>
              <a:r>
                <a:rPr lang="en-US" sz="1400" b="1" dirty="0">
                  <a:solidFill>
                    <a:srgbClr val="C00000"/>
                  </a:solidFill>
                  <a:latin typeface="Courier New" pitchFamily="49" charset="0"/>
                  <a:cs typeface="Courier New" pitchFamily="49" charset="0"/>
                </a:rPr>
                <a:t>“</a:t>
              </a:r>
              <a:r>
                <a:rPr lang="en-US" sz="1400" b="1" dirty="0">
                  <a:solidFill>
                    <a:schemeClr val="tx2"/>
                  </a:solidFill>
                  <a:latin typeface="Courier New" pitchFamily="49" charset="0"/>
                  <a:cs typeface="Courier New" pitchFamily="49" charset="0"/>
                </a:rPr>
                <a:t>13</a:t>
              </a:r>
              <a:r>
                <a:rPr lang="en-US" sz="1400" b="1" dirty="0">
                  <a:solidFill>
                    <a:srgbClr val="C00000"/>
                  </a:solidFill>
                  <a:latin typeface="Courier New" pitchFamily="49" charset="0"/>
                  <a:cs typeface="Courier New" pitchFamily="49" charset="0"/>
                </a:rPr>
                <a:t>”^^</a:t>
              </a:r>
              <a:r>
                <a:rPr lang="en-US" sz="1400" b="1" dirty="0" err="1">
                  <a:solidFill>
                    <a:schemeClr val="tx2"/>
                  </a:solidFill>
                  <a:latin typeface="Courier New" pitchFamily="49" charset="0"/>
                  <a:cs typeface="Courier New" pitchFamily="49" charset="0"/>
                </a:rPr>
                <a:t>xsd:integer</a:t>
              </a:r>
              <a:endParaRPr lang="en-US" sz="1400" b="1" dirty="0">
                <a:solidFill>
                  <a:schemeClr val="tx2"/>
                </a:solidFill>
                <a:latin typeface="Courier New" pitchFamily="49" charset="0"/>
                <a:cs typeface="Courier New" pitchFamily="49" charset="0"/>
              </a:endParaRPr>
            </a:p>
            <a:p>
              <a:pPr fontAlgn="auto">
                <a:spcBef>
                  <a:spcPts val="0"/>
                </a:spcBef>
                <a:spcAft>
                  <a:spcPts val="0"/>
                </a:spcAft>
                <a:defRPr/>
              </a:pPr>
              <a:endParaRPr lang="en-US" sz="1400" dirty="0">
                <a:solidFill>
                  <a:srgbClr val="C00000"/>
                </a:solidFill>
                <a:latin typeface="Courier New" pitchFamily="49" charset="0"/>
                <a:cs typeface="Courier New" pitchFamily="49" charset="0"/>
              </a:endParaRPr>
            </a:p>
          </p:txBody>
        </p:sp>
        <p:sp>
          <p:nvSpPr>
            <p:cNvPr id="29" name="TextBox 9"/>
            <p:cNvSpPr txBox="1">
              <a:spLocks noChangeArrowheads="1"/>
            </p:cNvSpPr>
            <p:nvPr/>
          </p:nvSpPr>
          <p:spPr bwMode="auto">
            <a:xfrm>
              <a:off x="722375" y="1470660"/>
              <a:ext cx="1537172" cy="332399"/>
            </a:xfrm>
            <a:prstGeom prst="rect">
              <a:avLst/>
            </a:prstGeom>
            <a:solidFill>
              <a:schemeClr val="bg1"/>
            </a:solidFill>
            <a:ln w="9525">
              <a:noFill/>
              <a:miter lim="800000"/>
              <a:headEnd/>
              <a:tailEnd/>
            </a:ln>
          </p:spPr>
          <p:txBody>
            <a:bodyPr wrap="square">
              <a:spAutoFit/>
            </a:bodyPr>
            <a:lstStyle/>
            <a:p>
              <a:r>
                <a:rPr lang="en-US">
                  <a:latin typeface="Calibri" pitchFamily="34" charset="0"/>
                </a:rPr>
                <a:t>Literals</a:t>
              </a:r>
            </a:p>
          </p:txBody>
        </p:sp>
      </p:grpSp>
      <p:sp>
        <p:nvSpPr>
          <p:cNvPr id="33" name="Rectangle 32"/>
          <p:cNvSpPr/>
          <p:nvPr/>
        </p:nvSpPr>
        <p:spPr bwMode="auto">
          <a:xfrm>
            <a:off x="8396379" y="4480817"/>
            <a:ext cx="3277879" cy="1794723"/>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tIns="91440"/>
          <a:lstStyle/>
          <a:p>
            <a:pPr algn="r" fontAlgn="auto">
              <a:spcBef>
                <a:spcPts val="0"/>
              </a:spcBef>
              <a:spcAft>
                <a:spcPts val="0"/>
              </a:spcAft>
              <a:defRPr/>
            </a:pPr>
            <a:endParaRPr lang="en-US" sz="1400" i="1" dirty="0" smtClean="0">
              <a:solidFill>
                <a:schemeClr val="bg1">
                  <a:lumMod val="50000"/>
                </a:schemeClr>
              </a:solidFill>
              <a:cs typeface="Courier New" pitchFamily="49" charset="0"/>
            </a:endParaRPr>
          </a:p>
          <a:p>
            <a:pPr fontAlgn="auto">
              <a:spcBef>
                <a:spcPts val="0"/>
              </a:spcBef>
              <a:spcAft>
                <a:spcPts val="0"/>
              </a:spcAft>
              <a:defRPr/>
            </a:pPr>
            <a:r>
              <a:rPr lang="en-US" sz="1400" i="1" dirty="0" smtClean="0">
                <a:solidFill>
                  <a:schemeClr val="bg1">
                    <a:lumMod val="50000"/>
                  </a:schemeClr>
                </a:solidFill>
                <a:cs typeface="Courier New" pitchFamily="49" charset="0"/>
              </a:rPr>
              <a:t>Comments</a:t>
            </a:r>
            <a:r>
              <a:rPr lang="en-US" sz="1400" i="1" dirty="0">
                <a:solidFill>
                  <a:schemeClr val="bg1">
                    <a:lumMod val="50000"/>
                  </a:schemeClr>
                </a:solidFill>
                <a:cs typeface="Courier New" pitchFamily="49" charset="0"/>
              </a:rPr>
              <a:t>:</a:t>
            </a:r>
          </a:p>
          <a:p>
            <a:pPr fontAlgn="auto">
              <a:spcBef>
                <a:spcPts val="0"/>
              </a:spcBef>
              <a:spcAft>
                <a:spcPts val="0"/>
              </a:spcAft>
              <a:defRPr/>
            </a:pPr>
            <a:endParaRPr lang="en-US" sz="1400" b="1" dirty="0" smtClean="0">
              <a:solidFill>
                <a:srgbClr val="C00000"/>
              </a:solidFill>
              <a:latin typeface="Courier New" pitchFamily="49" charset="0"/>
              <a:cs typeface="Courier New" pitchFamily="49" charset="0"/>
            </a:endParaRPr>
          </a:p>
          <a:p>
            <a:pPr fontAlgn="auto">
              <a:spcBef>
                <a:spcPts val="0"/>
              </a:spcBef>
              <a:spcAft>
                <a:spcPts val="0"/>
              </a:spcAft>
              <a:defRPr/>
            </a:pPr>
            <a:r>
              <a:rPr lang="en-US" sz="1400" b="1" dirty="0" smtClean="0">
                <a:solidFill>
                  <a:srgbClr val="C00000"/>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Comments start with a ‘#’</a:t>
            </a:r>
            <a:br>
              <a:rPr lang="en-US" sz="1400" b="1" dirty="0">
                <a:solidFill>
                  <a:schemeClr val="tx2"/>
                </a:solidFill>
                <a:latin typeface="Courier New" pitchFamily="49" charset="0"/>
                <a:cs typeface="Courier New" pitchFamily="49" charset="0"/>
              </a:rPr>
            </a:br>
            <a:r>
              <a:rPr lang="en-US" sz="1400" b="1" dirty="0">
                <a:solidFill>
                  <a:srgbClr val="C00000"/>
                </a:solidFill>
                <a:latin typeface="Courier New" pitchFamily="49" charset="0"/>
                <a:cs typeface="Courier New" pitchFamily="49" charset="0"/>
              </a:rPr>
              <a:t># </a:t>
            </a:r>
            <a:r>
              <a:rPr lang="en-US" sz="1400" b="1" dirty="0">
                <a:solidFill>
                  <a:schemeClr val="tx2"/>
                </a:solidFill>
                <a:latin typeface="Courier New" pitchFamily="49" charset="0"/>
                <a:cs typeface="Courier New" pitchFamily="49" charset="0"/>
              </a:rPr>
              <a:t>continue to the end of the line</a:t>
            </a:r>
          </a:p>
          <a:p>
            <a:pPr algn="r" fontAlgn="auto">
              <a:spcBef>
                <a:spcPts val="0"/>
              </a:spcBef>
              <a:spcAft>
                <a:spcPts val="0"/>
              </a:spcAft>
              <a:defRPr/>
            </a:pPr>
            <a:endParaRPr lang="en-US" sz="1400" i="1" dirty="0">
              <a:solidFill>
                <a:schemeClr val="bg1">
                  <a:lumMod val="50000"/>
                </a:schemeClr>
              </a:solidFill>
              <a:cs typeface="Courier New" pitchFamily="49" charset="0"/>
            </a:endParaRPr>
          </a:p>
          <a:p>
            <a:pPr algn="ctr" fontAlgn="auto">
              <a:spcBef>
                <a:spcPts val="0"/>
              </a:spcBef>
              <a:spcAft>
                <a:spcPts val="0"/>
              </a:spcAft>
              <a:defRPr/>
            </a:pPr>
            <a:endParaRPr lang="en-US" sz="1400" dirty="0">
              <a:solidFill>
                <a:srgbClr val="C00000"/>
              </a:solidFill>
              <a:latin typeface="Courier New" pitchFamily="49" charset="0"/>
              <a:cs typeface="Courier New" pitchFamily="49" charset="0"/>
            </a:endParaRPr>
          </a:p>
          <a:p>
            <a:pPr algn="ctr" fontAlgn="auto">
              <a:spcBef>
                <a:spcPts val="0"/>
              </a:spcBef>
              <a:spcAft>
                <a:spcPts val="0"/>
              </a:spcAft>
              <a:defRPr/>
            </a:pPr>
            <a:endParaRPr lang="en-US" sz="1400" dirty="0">
              <a:solidFill>
                <a:srgbClr val="C00000"/>
              </a:solidFill>
              <a:latin typeface="Courier New" pitchFamily="49" charset="0"/>
              <a:cs typeface="Courier New" pitchFamily="49" charset="0"/>
            </a:endParaRPr>
          </a:p>
        </p:txBody>
      </p:sp>
      <p:sp>
        <p:nvSpPr>
          <p:cNvPr id="34" name="TextBox 18"/>
          <p:cNvSpPr txBox="1">
            <a:spLocks noChangeArrowheads="1"/>
          </p:cNvSpPr>
          <p:nvPr/>
        </p:nvSpPr>
        <p:spPr bwMode="auto">
          <a:xfrm>
            <a:off x="8458192" y="4230297"/>
            <a:ext cx="1200457" cy="369332"/>
          </a:xfrm>
          <a:prstGeom prst="rect">
            <a:avLst/>
          </a:prstGeom>
          <a:solidFill>
            <a:schemeClr val="bg1"/>
          </a:solidFill>
          <a:ln w="9525">
            <a:noFill/>
            <a:miter lim="800000"/>
            <a:headEnd/>
            <a:tailEnd/>
          </a:ln>
        </p:spPr>
        <p:txBody>
          <a:bodyPr wrap="none">
            <a:spAutoFit/>
          </a:bodyPr>
          <a:lstStyle/>
          <a:p>
            <a:r>
              <a:rPr lang="en-US" dirty="0">
                <a:latin typeface="Calibri" pitchFamily="34" charset="0"/>
              </a:rPr>
              <a:t>Comments</a:t>
            </a:r>
          </a:p>
        </p:txBody>
      </p:sp>
    </p:spTree>
    <p:extLst>
      <p:ext uri="{BB962C8B-B14F-4D97-AF65-F5344CB8AC3E}">
        <p14:creationId xmlns:p14="http://schemas.microsoft.com/office/powerpoint/2010/main" val="100139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a:t>
            </a:r>
            <a:r>
              <a:rPr lang="es-ES" dirty="0"/>
              <a:t> </a:t>
            </a:r>
            <a:r>
              <a:rPr lang="es-ES" dirty="0" smtClean="0"/>
              <a:t>1.0</a:t>
            </a:r>
            <a:endParaRPr lang="es-ES"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65045" y="2165265"/>
            <a:ext cx="3048000" cy="2767330"/>
          </a:xfrm>
          <a:prstGeom prst="rect">
            <a:avLst/>
          </a:prstGeom>
        </p:spPr>
      </p:pic>
    </p:spTree>
    <p:extLst>
      <p:ext uri="{BB962C8B-B14F-4D97-AF65-F5344CB8AC3E}">
        <p14:creationId xmlns:p14="http://schemas.microsoft.com/office/powerpoint/2010/main" val="3924029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819" y="1073037"/>
            <a:ext cx="2947482" cy="4601183"/>
          </a:xfrm>
        </p:spPr>
        <p:txBody>
          <a:bodyPr/>
          <a:lstStyle/>
          <a:p>
            <a:r>
              <a:rPr lang="es-ES" dirty="0" smtClean="0"/>
              <a:t>SPARQL: SELECT</a:t>
            </a:r>
            <a:endParaRPr lang="es-ES" dirty="0"/>
          </a:p>
        </p:txBody>
      </p:sp>
      <p:sp>
        <p:nvSpPr>
          <p:cNvPr id="3" name="Marcador de contenido 2"/>
          <p:cNvSpPr>
            <a:spLocks noGrp="1"/>
          </p:cNvSpPr>
          <p:nvPr>
            <p:ph idx="1"/>
          </p:nvPr>
        </p:nvSpPr>
        <p:spPr>
          <a:xfrm>
            <a:off x="3793068" y="711200"/>
            <a:ext cx="7315200" cy="5326638"/>
          </a:xfrm>
        </p:spPr>
        <p:txBody>
          <a:bodyPr>
            <a:normAutofit fontScale="92500" lnSpcReduction="10000"/>
          </a:bodyPr>
          <a:lstStyle/>
          <a:p>
            <a:endParaRPr lang="es-ES_tradnl" dirty="0" smtClean="0"/>
          </a:p>
          <a:p>
            <a:endParaRPr lang="es-ES_tradnl" dirty="0"/>
          </a:p>
          <a:p>
            <a:endParaRPr lang="es-ES_tradnl" dirty="0" smtClean="0"/>
          </a:p>
          <a:p>
            <a:endParaRPr lang="es-ES_tradnl" dirty="0"/>
          </a:p>
          <a:p>
            <a:endParaRPr lang="es-ES_tradnl" dirty="0" smtClean="0"/>
          </a:p>
          <a:p>
            <a:endParaRPr lang="es-ES_tradnl" dirty="0"/>
          </a:p>
          <a:p>
            <a:r>
              <a:rPr lang="es-ES_tradnl" dirty="0" smtClean="0"/>
              <a:t>Clausula SELECT: </a:t>
            </a:r>
            <a:r>
              <a:rPr lang="es-ES" dirty="0"/>
              <a:t>identifica las variables que aparecen en los resultados de la consulta</a:t>
            </a:r>
          </a:p>
          <a:p>
            <a:pPr marL="640080" lvl="3">
              <a:spcBef>
                <a:spcPts val="1200"/>
              </a:spcBef>
            </a:pPr>
            <a:r>
              <a:rPr lang="en-US" sz="1900" dirty="0"/>
              <a:t>Selects simples o con </a:t>
            </a:r>
            <a:r>
              <a:rPr lang="en-US" sz="1900" dirty="0" err="1"/>
              <a:t>calculos</a:t>
            </a:r>
            <a:endParaRPr lang="en-US" sz="1900" dirty="0"/>
          </a:p>
          <a:p>
            <a:pPr marL="457200" lvl="3" indent="0">
              <a:spcBef>
                <a:spcPts val="1200"/>
              </a:spcBef>
              <a:buNone/>
            </a:pPr>
            <a:r>
              <a:rPr lang="en-US" sz="1800" dirty="0" smtClean="0"/>
              <a:t>	SELECT </a:t>
            </a:r>
            <a:r>
              <a:rPr lang="en-US" sz="1800" dirty="0"/>
              <a:t>?c ?cap (1000 * ?people AS ?pop)</a:t>
            </a:r>
          </a:p>
          <a:p>
            <a:pPr marL="640080" lvl="3">
              <a:spcBef>
                <a:spcPts val="1200"/>
              </a:spcBef>
            </a:pPr>
            <a:r>
              <a:rPr lang="en-US" sz="1900" dirty="0" err="1">
                <a:sym typeface="Wingdings"/>
              </a:rPr>
              <a:t>Seleccionando</a:t>
            </a:r>
            <a:r>
              <a:rPr lang="en-US" sz="1900" dirty="0">
                <a:sym typeface="Wingdings"/>
              </a:rPr>
              <a:t> </a:t>
            </a:r>
            <a:r>
              <a:rPr lang="en-US" sz="1900" dirty="0" err="1">
                <a:sym typeface="Wingdings"/>
              </a:rPr>
              <a:t>todas</a:t>
            </a:r>
            <a:r>
              <a:rPr lang="en-US" sz="1900" dirty="0">
                <a:sym typeface="Wingdings"/>
              </a:rPr>
              <a:t> las variables</a:t>
            </a:r>
          </a:p>
          <a:p>
            <a:pPr marL="457200" lvl="3" indent="0">
              <a:spcBef>
                <a:spcPts val="1200"/>
              </a:spcBef>
              <a:buNone/>
            </a:pPr>
            <a:r>
              <a:rPr lang="en-US" sz="1800" dirty="0" smtClean="0"/>
              <a:t>	SELECT </a:t>
            </a:r>
            <a:r>
              <a:rPr lang="en-US" sz="1800" dirty="0"/>
              <a:t>*</a:t>
            </a:r>
            <a:endParaRPr lang="en-US" sz="1800" dirty="0">
              <a:sym typeface="Wingdings"/>
            </a:endParaRPr>
          </a:p>
          <a:p>
            <a:pPr marL="640080" lvl="2">
              <a:spcBef>
                <a:spcPts val="1200"/>
              </a:spcBef>
            </a:pPr>
            <a:r>
              <a:rPr lang="en-US" sz="1900" dirty="0">
                <a:sym typeface="Wingdings"/>
              </a:rPr>
              <a:t>Para </a:t>
            </a:r>
            <a:r>
              <a:rPr lang="en-US" sz="1900" dirty="0" err="1">
                <a:sym typeface="Wingdings"/>
              </a:rPr>
              <a:t>evitar</a:t>
            </a:r>
            <a:r>
              <a:rPr lang="en-US" sz="1900" dirty="0">
                <a:sym typeface="Wingdings"/>
              </a:rPr>
              <a:t> </a:t>
            </a:r>
            <a:r>
              <a:rPr lang="en-US" sz="1900" dirty="0" err="1">
                <a:sym typeface="Wingdings"/>
              </a:rPr>
              <a:t>los</a:t>
            </a:r>
            <a:r>
              <a:rPr lang="en-US" sz="1900" dirty="0">
                <a:sym typeface="Wingdings"/>
              </a:rPr>
              <a:t> </a:t>
            </a:r>
            <a:r>
              <a:rPr lang="en-US" sz="1900" dirty="0" err="1">
                <a:sym typeface="Wingdings"/>
              </a:rPr>
              <a:t>dupilcados</a:t>
            </a:r>
            <a:endParaRPr lang="en-US" sz="1900" dirty="0">
              <a:sym typeface="Wingdings"/>
            </a:endParaRPr>
          </a:p>
          <a:p>
            <a:pPr marL="457200" lvl="3" indent="0">
              <a:spcBef>
                <a:spcPts val="1200"/>
              </a:spcBef>
              <a:buNone/>
            </a:pPr>
            <a:r>
              <a:rPr lang="en-US" sz="1800" dirty="0" smtClean="0"/>
              <a:t>	SELECT </a:t>
            </a:r>
            <a:r>
              <a:rPr lang="en-US" sz="1800" dirty="0"/>
              <a:t>DISTINCT ?country</a:t>
            </a:r>
            <a:endParaRPr lang="es-ES_tradnl" sz="1800" dirty="0"/>
          </a:p>
          <a:p>
            <a:endParaRPr lang="es-ES_tradnl" dirty="0" smtClean="0"/>
          </a:p>
          <a:p>
            <a:endParaRPr lang="es-ES_tradnl" dirty="0"/>
          </a:p>
          <a:p>
            <a:endParaRPr lang="es-ES_tradnl" dirty="0" smtClean="0"/>
          </a:p>
          <a:p>
            <a:endParaRPr lang="es-ES_tradnl" dirty="0"/>
          </a:p>
          <a:p>
            <a:endParaRPr lang="es-ES_tradnl" dirty="0" smtClean="0"/>
          </a:p>
          <a:p>
            <a:endParaRPr lang="es-ES_tradnl" dirty="0"/>
          </a:p>
          <a:p>
            <a:endParaRPr lang="es-ES_tradnl" dirty="0" smtClean="0"/>
          </a:p>
          <a:p>
            <a:pPr lvl="0"/>
            <a:endParaRPr lang="es-ES" dirty="0" smtClean="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23470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 e Introducción</a:t>
            </a:r>
            <a:endParaRPr lang="es-ES" dirty="0"/>
          </a:p>
        </p:txBody>
      </p:sp>
      <p:sp>
        <p:nvSpPr>
          <p:cNvPr id="3" name="Marcador de texto 2"/>
          <p:cNvSpPr>
            <a:spLocks noGrp="1"/>
          </p:cNvSpPr>
          <p:nvPr>
            <p:ph type="body" idx="1"/>
          </p:nvPr>
        </p:nvSpPr>
        <p:spPr/>
        <p:txBody>
          <a:bodyPr/>
          <a:lstStyle/>
          <a:p>
            <a:r>
              <a:rPr lang="es-ES" dirty="0" smtClean="0"/>
              <a:t>Consultando la web de datos…</a:t>
            </a:r>
            <a:endParaRPr lang="es-ES"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65045" y="2165265"/>
            <a:ext cx="3048000" cy="2767330"/>
          </a:xfrm>
          <a:prstGeom prst="rect">
            <a:avLst/>
          </a:prstGeom>
        </p:spPr>
      </p:pic>
    </p:spTree>
    <p:extLst>
      <p:ext uri="{BB962C8B-B14F-4D97-AF65-F5344CB8AC3E}">
        <p14:creationId xmlns:p14="http://schemas.microsoft.com/office/powerpoint/2010/main" val="1050441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1</a:t>
            </a:r>
            <a:endParaRPr lang="es-ES" dirty="0"/>
          </a:p>
        </p:txBody>
      </p:sp>
      <p:sp>
        <p:nvSpPr>
          <p:cNvPr id="3" name="Marcador de contenido 2"/>
          <p:cNvSpPr>
            <a:spLocks noGrp="1"/>
          </p:cNvSpPr>
          <p:nvPr>
            <p:ph idx="1"/>
          </p:nvPr>
        </p:nvSpPr>
        <p:spPr>
          <a:xfrm>
            <a:off x="3869268" y="864108"/>
            <a:ext cx="7315200" cy="5460492"/>
          </a:xfrm>
        </p:spPr>
        <p:txBody>
          <a:bodyPr>
            <a:normAutofit/>
          </a:bodyPr>
          <a:lstStyle/>
          <a:p>
            <a:r>
              <a:rPr lang="es-ES" dirty="0" smtClean="0"/>
              <a:t>Ejemplo 1: </a:t>
            </a:r>
            <a:r>
              <a:rPr lang="es-ES" dirty="0"/>
              <a:t>Ejemplo de </a:t>
            </a:r>
            <a:r>
              <a:rPr lang="es-ES" dirty="0" err="1" smtClean="0"/>
              <a:t>Select</a:t>
            </a:r>
            <a:endParaRPr lang="es-ES" dirty="0"/>
          </a:p>
          <a:p>
            <a:r>
              <a:rPr lang="es-ES" dirty="0" smtClean="0"/>
              <a:t>Data: Grafo de libros</a:t>
            </a:r>
          </a:p>
          <a:p>
            <a:r>
              <a:rPr lang="es-ES_tradnl" dirty="0" smtClean="0"/>
              <a:t>Query</a:t>
            </a:r>
            <a:r>
              <a:rPr lang="es-ES_tradnl" b="1" dirty="0" smtClean="0"/>
              <a:t>: </a:t>
            </a:r>
            <a:r>
              <a:rPr lang="es-ES_tradnl" dirty="0" smtClean="0"/>
              <a:t>Dame el titulo de book1</a:t>
            </a:r>
            <a:endParaRPr lang="en-US" b="1" dirty="0"/>
          </a:p>
          <a:p>
            <a:pPr marL="502920" lvl="1" indent="0">
              <a:buNone/>
            </a:pPr>
            <a:r>
              <a:rPr lang="en-US" b="1" dirty="0" smtClean="0"/>
              <a:t>SELECT ?title</a:t>
            </a:r>
          </a:p>
          <a:p>
            <a:pPr marL="502920" lvl="1" indent="0">
              <a:buNone/>
            </a:pPr>
            <a:r>
              <a:rPr lang="en-US" dirty="0" smtClean="0"/>
              <a:t>WHERE {</a:t>
            </a:r>
          </a:p>
          <a:p>
            <a:pPr marL="502920" lvl="1" indent="0">
              <a:buNone/>
            </a:pPr>
            <a:r>
              <a:rPr lang="en-US" sz="1400" dirty="0" smtClean="0"/>
              <a:t>&lt;</a:t>
            </a:r>
            <a:r>
              <a:rPr lang="fr-FR" sz="1400" dirty="0"/>
              <a:t>http://example.org/book/</a:t>
            </a:r>
            <a:r>
              <a:rPr lang="en-US" sz="1400" dirty="0" smtClean="0"/>
              <a:t>book1&gt; &lt;http://purl.org/dc/elements/1.1/title&gt; ?title .</a:t>
            </a:r>
          </a:p>
          <a:p>
            <a:pPr marL="502920" lvl="1" indent="0">
              <a:buNone/>
            </a:pPr>
            <a:r>
              <a:rPr lang="en-US" dirty="0" smtClean="0"/>
              <a:t>}</a:t>
            </a:r>
            <a:endParaRPr lang="es-ES" dirty="0" smtClean="0"/>
          </a:p>
          <a:p>
            <a:r>
              <a:rPr lang="es-ES" dirty="0" smtClean="0"/>
              <a:t>En este caso buscara una tripleta que </a:t>
            </a:r>
            <a:r>
              <a:rPr lang="es-ES" dirty="0"/>
              <a:t>tenga como sujeto: http://example.org/book/book1 y como propiedad: </a:t>
            </a:r>
            <a:r>
              <a:rPr lang="es-ES" dirty="0" smtClean="0">
                <a:hlinkClick r:id="rId2"/>
              </a:rPr>
              <a:t>http</a:t>
            </a:r>
            <a:r>
              <a:rPr lang="es-ES" dirty="0">
                <a:hlinkClick r:id="rId2"/>
              </a:rPr>
              <a:t>://</a:t>
            </a:r>
            <a:r>
              <a:rPr lang="es-ES" dirty="0" smtClean="0">
                <a:hlinkClick r:id="rId2"/>
              </a:rPr>
              <a:t>purl.org/dc/elements/1.1/title</a:t>
            </a:r>
            <a:r>
              <a:rPr lang="es-ES" dirty="0" smtClean="0"/>
              <a:t> y devolverá el objeto</a:t>
            </a:r>
          </a:p>
          <a:p>
            <a:r>
              <a:rPr lang="es-ES" dirty="0" smtClean="0"/>
              <a:t>Dara como resultado el objeto buscado:</a:t>
            </a:r>
            <a:endParaRPr lang="es-ES_tradnl" dirty="0"/>
          </a:p>
          <a:p>
            <a:endParaRPr lang="es-ES_tradnl" dirty="0" smtClean="0"/>
          </a:p>
          <a:p>
            <a:pPr lvl="0"/>
            <a:endParaRPr lang="es-ES" dirty="0" smtClean="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603419784"/>
              </p:ext>
            </p:extLst>
          </p:nvPr>
        </p:nvGraphicFramePr>
        <p:xfrm>
          <a:off x="6216040" y="5609230"/>
          <a:ext cx="2851760" cy="1046119"/>
        </p:xfrm>
        <a:graphic>
          <a:graphicData uri="http://schemas.openxmlformats.org/drawingml/2006/table">
            <a:tbl>
              <a:tblPr firstRow="1" bandRow="1">
                <a:tableStyleId>{073A0DAA-6AF3-43AB-8588-CEC1D06C72B9}</a:tableStyleId>
              </a:tblPr>
              <a:tblGrid>
                <a:gridCol w="2851760"/>
              </a:tblGrid>
              <a:tr h="699409">
                <a:tc>
                  <a:txBody>
                    <a:bodyPr/>
                    <a:lstStyle/>
                    <a:p>
                      <a:pPr marL="0" algn="ctr" defTabSz="914400" rtl="0" eaLnBrk="1" fontAlgn="t" latinLnBrk="0" hangingPunct="1"/>
                      <a:r>
                        <a:rPr lang="en-US" sz="1900" kern="1200" dirty="0">
                          <a:solidFill>
                            <a:schemeClr val="tx1">
                              <a:lumMod val="65000"/>
                              <a:lumOff val="35000"/>
                            </a:schemeClr>
                          </a:solidFill>
                          <a:latin typeface="+mn-lt"/>
                          <a:ea typeface="+mn-ea"/>
                          <a:cs typeface="+mn-cs"/>
                        </a:rPr>
                        <a:t>title</a:t>
                      </a:r>
                    </a:p>
                  </a:txBody>
                  <a:tcPr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700">
                <a:tc>
                  <a:txBody>
                    <a:bodyPr/>
                    <a:lstStyle/>
                    <a:p>
                      <a:pPr marL="0" algn="ctr" defTabSz="914400" rtl="0" eaLnBrk="1" fontAlgn="t" latinLnBrk="0" hangingPunct="1"/>
                      <a:r>
                        <a:rPr lang="en-US" sz="1900" kern="1200" dirty="0">
                          <a:solidFill>
                            <a:schemeClr val="tx1">
                              <a:lumMod val="65000"/>
                              <a:lumOff val="35000"/>
                            </a:schemeClr>
                          </a:solidFill>
                          <a:latin typeface="+mn-lt"/>
                          <a:ea typeface="+mn-ea"/>
                          <a:cs typeface="+mn-cs"/>
                        </a:rPr>
                        <a:t>"SPARQL Tutorial"</a:t>
                      </a:r>
                    </a:p>
                  </a:txBody>
                  <a:tcPr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304312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2</a:t>
            </a:r>
            <a:endParaRPr lang="es-ES" dirty="0"/>
          </a:p>
        </p:txBody>
      </p:sp>
      <p:sp>
        <p:nvSpPr>
          <p:cNvPr id="3" name="Marcador de contenido 2"/>
          <p:cNvSpPr>
            <a:spLocks noGrp="1"/>
          </p:cNvSpPr>
          <p:nvPr>
            <p:ph idx="1"/>
          </p:nvPr>
        </p:nvSpPr>
        <p:spPr>
          <a:xfrm>
            <a:off x="3869268" y="533400"/>
            <a:ext cx="7315200" cy="5451348"/>
          </a:xfrm>
        </p:spPr>
        <p:txBody>
          <a:bodyPr>
            <a:normAutofit/>
          </a:bodyPr>
          <a:lstStyle/>
          <a:p>
            <a:endParaRPr lang="es-ES" dirty="0" smtClean="0"/>
          </a:p>
          <a:p>
            <a:endParaRPr lang="es-ES" dirty="0"/>
          </a:p>
          <a:p>
            <a:r>
              <a:rPr lang="es-ES" dirty="0" smtClean="0"/>
              <a:t>Ejemplo 2: Dos patrones de tripleta</a:t>
            </a:r>
          </a:p>
          <a:p>
            <a:r>
              <a:rPr lang="es-ES" dirty="0" smtClean="0"/>
              <a:t>Data: Grafo de Países</a:t>
            </a:r>
          </a:p>
          <a:p>
            <a:r>
              <a:rPr lang="es-ES" dirty="0" smtClean="0"/>
              <a:t>Query: </a:t>
            </a:r>
            <a:r>
              <a:rPr lang="es-ES" dirty="0" smtClean="0"/>
              <a:t>Dame los países y su población que tenga alguna relación con Paris.</a:t>
            </a:r>
            <a:endParaRPr lang="es-ES" dirty="0" smtClean="0"/>
          </a:p>
          <a:p>
            <a:pPr marL="502920" lvl="1" indent="0">
              <a:buNone/>
            </a:pPr>
            <a:r>
              <a:rPr lang="es-ES" b="1" dirty="0" smtClean="0"/>
              <a:t>SELECT ?s ?</a:t>
            </a:r>
            <a:r>
              <a:rPr lang="es-ES" b="1" dirty="0" err="1" smtClean="0"/>
              <a:t>poblacion</a:t>
            </a:r>
            <a:endParaRPr lang="es-ES" b="1" dirty="0" smtClean="0"/>
          </a:p>
          <a:p>
            <a:pPr marL="502920" lvl="1" indent="0">
              <a:buNone/>
            </a:pPr>
            <a:r>
              <a:rPr lang="es-ES" dirty="0" smtClean="0"/>
              <a:t>WHERE{</a:t>
            </a:r>
          </a:p>
          <a:p>
            <a:pPr marL="960120" lvl="2" indent="0">
              <a:buNone/>
            </a:pPr>
            <a:r>
              <a:rPr lang="es-ES" dirty="0"/>
              <a:t> </a:t>
            </a:r>
            <a:r>
              <a:rPr lang="es-ES" dirty="0" smtClean="0"/>
              <a:t>  ?</a:t>
            </a:r>
            <a:r>
              <a:rPr lang="es-ES" dirty="0"/>
              <a:t>s ?p </a:t>
            </a:r>
            <a:r>
              <a:rPr lang="es-ES" dirty="0" err="1"/>
              <a:t>ex:Paris</a:t>
            </a:r>
            <a:r>
              <a:rPr lang="es-ES" dirty="0"/>
              <a:t>.</a:t>
            </a:r>
          </a:p>
          <a:p>
            <a:pPr marL="960120" lvl="2" indent="0">
              <a:buNone/>
            </a:pPr>
            <a:r>
              <a:rPr lang="es-ES" dirty="0"/>
              <a:t>  ?s </a:t>
            </a:r>
            <a:r>
              <a:rPr lang="es-ES" dirty="0" err="1"/>
              <a:t>ex:poblacion</a:t>
            </a:r>
            <a:r>
              <a:rPr lang="es-ES" dirty="0"/>
              <a:t> ?</a:t>
            </a:r>
            <a:r>
              <a:rPr lang="es-ES" dirty="0" err="1"/>
              <a:t>poblacion</a:t>
            </a:r>
            <a:endParaRPr lang="es-ES" dirty="0"/>
          </a:p>
          <a:p>
            <a:pPr marL="502920" lvl="1" indent="0">
              <a:buNone/>
            </a:pPr>
            <a:r>
              <a:rPr lang="es-ES" dirty="0" smtClean="0"/>
              <a:t>}</a:t>
            </a:r>
          </a:p>
          <a:p>
            <a:r>
              <a:rPr lang="es-ES" dirty="0" smtClean="0"/>
              <a:t>Dara como resultado:</a:t>
            </a:r>
            <a:endParaRPr lang="es-ES_tradnl" dirty="0" smtClean="0"/>
          </a:p>
          <a:p>
            <a:pPr marL="0" indent="0">
              <a:buNone/>
            </a:pPr>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516973814"/>
              </p:ext>
            </p:extLst>
          </p:nvPr>
        </p:nvGraphicFramePr>
        <p:xfrm>
          <a:off x="5934901" y="5258349"/>
          <a:ext cx="2641600" cy="762000"/>
        </p:xfrm>
        <a:graphic>
          <a:graphicData uri="http://schemas.openxmlformats.org/drawingml/2006/table">
            <a:tbl>
              <a:tblPr firstRow="1" bandRow="1">
                <a:tableStyleId>{073A0DAA-6AF3-43AB-8588-CEC1D06C72B9}</a:tableStyleId>
              </a:tblPr>
              <a:tblGrid>
                <a:gridCol w="1320800"/>
                <a:gridCol w="1320800"/>
              </a:tblGrid>
              <a:tr h="266700">
                <a:tc>
                  <a:txBody>
                    <a:bodyPr/>
                    <a:lstStyle/>
                    <a:p>
                      <a:pPr marL="0" algn="l" defTabSz="914400" rtl="0" eaLnBrk="1" fontAlgn="t" latinLnBrk="0" hangingPunct="1"/>
                      <a:r>
                        <a:rPr lang="en-US" sz="1900" kern="1200" dirty="0" smtClean="0">
                          <a:solidFill>
                            <a:schemeClr val="tx1">
                              <a:lumMod val="65000"/>
                              <a:lumOff val="35000"/>
                            </a:schemeClr>
                          </a:solidFill>
                          <a:latin typeface="+mn-lt"/>
                          <a:ea typeface="+mn-ea"/>
                          <a:cs typeface="+mn-cs"/>
                        </a:rPr>
                        <a:t>?s</a:t>
                      </a:r>
                      <a:endParaRPr lang="en-US" sz="19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1900" kern="1200" dirty="0" smtClean="0">
                          <a:solidFill>
                            <a:schemeClr val="tx1">
                              <a:lumMod val="65000"/>
                              <a:lumOff val="35000"/>
                            </a:schemeClr>
                          </a:solidFill>
                          <a:latin typeface="+mn-lt"/>
                          <a:ea typeface="+mn-ea"/>
                          <a:cs typeface="+mn-cs"/>
                        </a:rPr>
                        <a:t>?o</a:t>
                      </a:r>
                      <a:endParaRPr lang="en-US" sz="19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algn="l" defTabSz="914400" rtl="0" eaLnBrk="1" fontAlgn="t" latinLnBrk="0" hangingPunct="1"/>
                      <a:r>
                        <a:rPr lang="en-US" sz="1900" kern="1200" dirty="0" err="1" smtClean="0">
                          <a:solidFill>
                            <a:schemeClr val="tx1">
                              <a:lumMod val="65000"/>
                              <a:lumOff val="35000"/>
                            </a:schemeClr>
                          </a:solidFill>
                          <a:latin typeface="+mn-lt"/>
                          <a:ea typeface="+mn-ea"/>
                          <a:cs typeface="+mn-cs"/>
                        </a:rPr>
                        <a:t>ex:France</a:t>
                      </a:r>
                      <a:endParaRPr lang="en-US" sz="19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1900" kern="1200" dirty="0" smtClean="0">
                          <a:solidFill>
                            <a:schemeClr val="tx1">
                              <a:lumMod val="65000"/>
                              <a:lumOff val="35000"/>
                            </a:schemeClr>
                          </a:solidFill>
                          <a:latin typeface="+mn-lt"/>
                          <a:ea typeface="+mn-ea"/>
                          <a:cs typeface="+mn-cs"/>
                        </a:rPr>
                        <a:t>63,500,000</a:t>
                      </a:r>
                      <a:endParaRPr lang="en-US" sz="19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21009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CONSTRUCT</a:t>
            </a:r>
            <a:endParaRPr lang="es-ES" dirty="0"/>
          </a:p>
        </p:txBody>
      </p:sp>
      <p:sp>
        <p:nvSpPr>
          <p:cNvPr id="3" name="Marcador de contenido 2"/>
          <p:cNvSpPr>
            <a:spLocks noGrp="1"/>
          </p:cNvSpPr>
          <p:nvPr>
            <p:ph idx="1"/>
          </p:nvPr>
        </p:nvSpPr>
        <p:spPr>
          <a:xfrm>
            <a:off x="3869268" y="165100"/>
            <a:ext cx="7315200" cy="5819648"/>
          </a:xfrm>
        </p:spPr>
        <p:txBody>
          <a:bodyPr>
            <a:normAutofit/>
          </a:bodyPr>
          <a:lstStyle/>
          <a:p>
            <a:endParaRPr lang="es-ES_tradnl" dirty="0" smtClean="0"/>
          </a:p>
          <a:p>
            <a:endParaRPr lang="es-ES_tradnl" dirty="0"/>
          </a:p>
          <a:p>
            <a:r>
              <a:rPr lang="es-ES" sz="2400" dirty="0"/>
              <a:t>Devuelve un grafo RDF construido mediante la sustitución de variables en un conjunto de plantillas de tripleta. </a:t>
            </a:r>
            <a:endParaRPr lang="es-ES" sz="2400" dirty="0" smtClean="0"/>
          </a:p>
          <a:p>
            <a:r>
              <a:rPr lang="es-ES" sz="2400" dirty="0" smtClean="0"/>
              <a:t>En la sentencia CONSTRUCT se especifica los patrones de las tripletas que se quiere añadir</a:t>
            </a:r>
          </a:p>
          <a:p>
            <a:pPr lvl="0"/>
            <a:endParaRPr lang="es-ES" dirty="0" smtClean="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4190703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3</a:t>
            </a:r>
            <a:endParaRPr lang="es-ES" dirty="0"/>
          </a:p>
        </p:txBody>
      </p:sp>
      <p:sp>
        <p:nvSpPr>
          <p:cNvPr id="3" name="Marcador de contenido 2"/>
          <p:cNvSpPr>
            <a:spLocks noGrp="1"/>
          </p:cNvSpPr>
          <p:nvPr>
            <p:ph idx="1"/>
          </p:nvPr>
        </p:nvSpPr>
        <p:spPr>
          <a:xfrm>
            <a:off x="3869268" y="533400"/>
            <a:ext cx="7315200" cy="5451348"/>
          </a:xfrm>
        </p:spPr>
        <p:txBody>
          <a:bodyPr>
            <a:normAutofit fontScale="92500" lnSpcReduction="20000"/>
          </a:bodyPr>
          <a:lstStyle/>
          <a:p>
            <a:endParaRPr lang="es-ES" dirty="0" smtClean="0"/>
          </a:p>
          <a:p>
            <a:endParaRPr lang="es-ES" dirty="0"/>
          </a:p>
          <a:p>
            <a:r>
              <a:rPr lang="es-ES" dirty="0"/>
              <a:t>Ejemplo 3</a:t>
            </a:r>
            <a:r>
              <a:rPr lang="es-ES" dirty="0" smtClean="0"/>
              <a:t>: Ejemplo de </a:t>
            </a:r>
            <a:r>
              <a:rPr lang="es-ES" dirty="0" err="1" smtClean="0"/>
              <a:t>Construct</a:t>
            </a:r>
            <a:endParaRPr lang="es-ES" dirty="0"/>
          </a:p>
          <a:p>
            <a:r>
              <a:rPr lang="es-ES" dirty="0"/>
              <a:t>Data: Grafo </a:t>
            </a:r>
            <a:r>
              <a:rPr lang="es-ES" dirty="0" smtClean="0"/>
              <a:t>Personas</a:t>
            </a:r>
          </a:p>
          <a:p>
            <a:r>
              <a:rPr lang="es-ES" dirty="0" smtClean="0"/>
              <a:t>Query:</a:t>
            </a:r>
          </a:p>
          <a:p>
            <a:pPr marL="0" indent="0">
              <a:buNone/>
            </a:pPr>
            <a:r>
              <a:rPr lang="en-US" dirty="0"/>
              <a:t>	</a:t>
            </a:r>
            <a:r>
              <a:rPr lang="en-US" b="1" dirty="0" smtClean="0"/>
              <a:t>CONSTRUCT </a:t>
            </a:r>
            <a:r>
              <a:rPr lang="en-US" b="1" dirty="0"/>
              <a:t>{ ?x </a:t>
            </a:r>
            <a:r>
              <a:rPr lang="en-US" b="1" dirty="0" err="1"/>
              <a:t>vcard:FN</a:t>
            </a:r>
            <a:r>
              <a:rPr lang="en-US" b="1" dirty="0"/>
              <a:t> ?name }</a:t>
            </a:r>
          </a:p>
          <a:p>
            <a:pPr marL="0" indent="0">
              <a:buNone/>
            </a:pPr>
            <a:r>
              <a:rPr lang="en-US" dirty="0" smtClean="0"/>
              <a:t>	WHERE      </a:t>
            </a:r>
            <a:endParaRPr lang="en-US" dirty="0"/>
          </a:p>
          <a:p>
            <a:pPr marL="0" indent="0">
              <a:buNone/>
            </a:pPr>
            <a:r>
              <a:rPr lang="en-US" dirty="0" smtClean="0"/>
              <a:t>	 </a:t>
            </a:r>
            <a:r>
              <a:rPr lang="en-US" dirty="0"/>
              <a:t>{ ?x </a:t>
            </a:r>
            <a:r>
              <a:rPr lang="en-US" dirty="0" err="1"/>
              <a:t>foaf:name</a:t>
            </a:r>
            <a:r>
              <a:rPr lang="en-US" dirty="0"/>
              <a:t> ?name </a:t>
            </a:r>
            <a:r>
              <a:rPr lang="en-US" dirty="0" smtClean="0"/>
              <a:t>}</a:t>
            </a:r>
          </a:p>
          <a:p>
            <a:pPr marL="0" indent="0">
              <a:buNone/>
            </a:pPr>
            <a:endParaRPr lang="en-US" b="1" dirty="0">
              <a:solidFill>
                <a:schemeClr val="accent2"/>
              </a:solidFill>
              <a:latin typeface="Courier New" pitchFamily="49" charset="0"/>
              <a:cs typeface="Courier New" pitchFamily="49" charset="0"/>
            </a:endParaRPr>
          </a:p>
          <a:p>
            <a:pPr>
              <a:spcBef>
                <a:spcPts val="0"/>
              </a:spcBef>
              <a:defRPr/>
            </a:pPr>
            <a:r>
              <a:rPr lang="es-ES" dirty="0"/>
              <a:t>Genera </a:t>
            </a:r>
            <a:r>
              <a:rPr lang="es-ES" dirty="0" smtClean="0"/>
              <a:t>las siguientes tripletas:</a:t>
            </a:r>
            <a:endParaRPr lang="es-ES" dirty="0"/>
          </a:p>
          <a:p>
            <a:pPr marL="0" indent="0">
              <a:spcBef>
                <a:spcPts val="0"/>
              </a:spcBef>
              <a:buNone/>
              <a:defRPr/>
            </a:pPr>
            <a:endParaRPr lang="es-ES_tradnl" dirty="0"/>
          </a:p>
          <a:p>
            <a:pPr marL="0" indent="0" fontAlgn="auto">
              <a:spcBef>
                <a:spcPts val="0"/>
              </a:spcBef>
              <a:spcAft>
                <a:spcPts val="0"/>
              </a:spcAft>
              <a:buNone/>
              <a:defRPr/>
            </a:pPr>
            <a:r>
              <a:rPr lang="en-US" dirty="0"/>
              <a:t>	ex3:a </a:t>
            </a:r>
            <a:r>
              <a:rPr lang="en-US" dirty="0" err="1"/>
              <a:t>vcard:FN</a:t>
            </a:r>
            <a:r>
              <a:rPr lang="en-US" dirty="0"/>
              <a:t> "Johnny Lee Outlaw" .</a:t>
            </a:r>
          </a:p>
          <a:p>
            <a:pPr marL="0" indent="0" fontAlgn="auto">
              <a:spcBef>
                <a:spcPts val="0"/>
              </a:spcBef>
              <a:spcAft>
                <a:spcPts val="0"/>
              </a:spcAft>
              <a:buNone/>
              <a:defRPr/>
            </a:pPr>
            <a:endParaRPr lang="en-US" dirty="0"/>
          </a:p>
          <a:p>
            <a:pPr marL="0" indent="0" fontAlgn="auto">
              <a:spcBef>
                <a:spcPts val="0"/>
              </a:spcBef>
              <a:spcAft>
                <a:spcPts val="0"/>
              </a:spcAft>
              <a:buNone/>
              <a:defRPr/>
            </a:pPr>
            <a:r>
              <a:rPr lang="en-US" dirty="0" smtClean="0"/>
              <a:t>	ex3:b </a:t>
            </a:r>
            <a:r>
              <a:rPr lang="en-US" dirty="0" err="1"/>
              <a:t>vcard:FN</a:t>
            </a:r>
            <a:r>
              <a:rPr lang="en-US" dirty="0"/>
              <a:t> "Peter </a:t>
            </a:r>
            <a:r>
              <a:rPr lang="en-US" dirty="0" err="1"/>
              <a:t>Goodguy</a:t>
            </a:r>
            <a:r>
              <a:rPr lang="en-US" dirty="0"/>
              <a:t>" .</a:t>
            </a:r>
          </a:p>
          <a:p>
            <a:pPr marL="0" indent="0" fontAlgn="auto">
              <a:spcBef>
                <a:spcPts val="0"/>
              </a:spcBef>
              <a:spcAft>
                <a:spcPts val="0"/>
              </a:spcAft>
              <a:buNone/>
              <a:defRPr/>
            </a:pPr>
            <a:endParaRPr lang="en-US" dirty="0"/>
          </a:p>
          <a:p>
            <a:pPr marL="0" indent="0" fontAlgn="auto">
              <a:spcBef>
                <a:spcPts val="0"/>
              </a:spcBef>
              <a:spcAft>
                <a:spcPts val="0"/>
              </a:spcAft>
              <a:buNone/>
              <a:defRPr/>
            </a:pPr>
            <a:r>
              <a:rPr lang="en-US" dirty="0" smtClean="0"/>
              <a:t>	ex3:d </a:t>
            </a:r>
            <a:r>
              <a:rPr lang="en-US" dirty="0" err="1"/>
              <a:t>vcard:FN</a:t>
            </a:r>
            <a:r>
              <a:rPr lang="en-US" dirty="0"/>
              <a:t> "Alice" .</a:t>
            </a:r>
          </a:p>
          <a:p>
            <a:pPr marL="0" indent="0" fontAlgn="auto">
              <a:spcBef>
                <a:spcPts val="0"/>
              </a:spcBef>
              <a:spcAft>
                <a:spcPts val="0"/>
              </a:spcAft>
              <a:buNone/>
              <a:defRPr/>
            </a:pPr>
            <a:endParaRPr lang="en-US" dirty="0"/>
          </a:p>
          <a:p>
            <a:pPr marL="0" indent="0" fontAlgn="auto">
              <a:spcBef>
                <a:spcPts val="0"/>
              </a:spcBef>
              <a:spcAft>
                <a:spcPts val="0"/>
              </a:spcAft>
              <a:buNone/>
              <a:defRPr/>
            </a:pPr>
            <a:r>
              <a:rPr lang="en-US" dirty="0" smtClean="0"/>
              <a:t>	ex3:e </a:t>
            </a:r>
            <a:r>
              <a:rPr lang="en-US" dirty="0" err="1"/>
              <a:t>vcard:FN</a:t>
            </a:r>
            <a:r>
              <a:rPr lang="en-US" dirty="0"/>
              <a:t> "Bob" .</a:t>
            </a:r>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10" name="Oval 9"/>
          <p:cNvSpPr/>
          <p:nvPr/>
        </p:nvSpPr>
        <p:spPr>
          <a:xfrm>
            <a:off x="6210300" y="2492633"/>
            <a:ext cx="2387600" cy="444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05823" y="3592485"/>
            <a:ext cx="3251200" cy="353943"/>
          </a:xfrm>
          <a:prstGeom prst="rect">
            <a:avLst/>
          </a:prstGeom>
          <a:noFill/>
        </p:spPr>
        <p:txBody>
          <a:bodyPr wrap="square" rtlCol="0">
            <a:spAutoFit/>
          </a:bodyPr>
          <a:lstStyle/>
          <a:p>
            <a:r>
              <a:rPr lang="es-ES_tradnl" sz="1700" dirty="0">
                <a:solidFill>
                  <a:schemeClr val="tx1">
                    <a:lumMod val="65000"/>
                    <a:lumOff val="35000"/>
                  </a:schemeClr>
                </a:solidFill>
              </a:rPr>
              <a:t>tipo de tripletas que generan</a:t>
            </a:r>
            <a:endParaRPr lang="en-US" sz="1700" dirty="0">
              <a:solidFill>
                <a:schemeClr val="tx1">
                  <a:lumMod val="65000"/>
                  <a:lumOff val="35000"/>
                </a:schemeClr>
              </a:solidFill>
            </a:endParaRPr>
          </a:p>
        </p:txBody>
      </p:sp>
      <p:cxnSp>
        <p:nvCxnSpPr>
          <p:cNvPr id="12" name="Straight Arrow Connector 11"/>
          <p:cNvCxnSpPr>
            <a:stCxn id="11" idx="1"/>
            <a:endCxn id="10" idx="4"/>
          </p:cNvCxnSpPr>
          <p:nvPr/>
        </p:nvCxnSpPr>
        <p:spPr>
          <a:xfrm flipH="1" flipV="1">
            <a:off x="7404100" y="2937133"/>
            <a:ext cx="901723" cy="832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719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ASK </a:t>
            </a:r>
            <a:endParaRPr lang="es-ES" dirty="0"/>
          </a:p>
        </p:txBody>
      </p:sp>
      <p:sp>
        <p:nvSpPr>
          <p:cNvPr id="3" name="Marcador de contenido 2"/>
          <p:cNvSpPr>
            <a:spLocks noGrp="1"/>
          </p:cNvSpPr>
          <p:nvPr>
            <p:ph idx="1"/>
          </p:nvPr>
        </p:nvSpPr>
        <p:spPr/>
        <p:txBody>
          <a:bodyPr>
            <a:normAutofit/>
          </a:bodyPr>
          <a:lstStyle/>
          <a:p>
            <a:endParaRPr lang="es-ES_tradnl" dirty="0" smtClean="0"/>
          </a:p>
          <a:p>
            <a:endParaRPr lang="es-ES_tradnl" dirty="0"/>
          </a:p>
          <a:p>
            <a:r>
              <a:rPr lang="es-ES" dirty="0"/>
              <a:t>Las aplicaciones puede utilizar la forma ASK para comprobar si un patrón de consulta tiene solución. </a:t>
            </a:r>
            <a:endParaRPr lang="es-ES" dirty="0" smtClean="0"/>
          </a:p>
          <a:p>
            <a:r>
              <a:rPr lang="es-ES" dirty="0" smtClean="0"/>
              <a:t>No </a:t>
            </a:r>
            <a:r>
              <a:rPr lang="es-ES" dirty="0"/>
              <a:t>se devuelve información alguna sobre las posibles soluciones a la consulta, únicamente si existe o no una solución</a:t>
            </a:r>
            <a:r>
              <a:rPr lang="es-ES" dirty="0" smtClean="0"/>
              <a:t>.</a:t>
            </a:r>
          </a:p>
          <a:p>
            <a:r>
              <a:rPr lang="es-ES" dirty="0" smtClean="0"/>
              <a:t>En la sentencia ASK se especifica los patrones de las tripletas que se quiere consultar</a:t>
            </a:r>
          </a:p>
          <a:p>
            <a:r>
              <a:rPr lang="es-ES" dirty="0" smtClean="0"/>
              <a:t>No esta soportado por el </a:t>
            </a:r>
            <a:r>
              <a:rPr lang="es-ES" dirty="0" err="1" smtClean="0"/>
              <a:t>Sesame</a:t>
            </a:r>
            <a:r>
              <a:rPr lang="es-ES" dirty="0" smtClean="0"/>
              <a:t> 2 Windows </a:t>
            </a:r>
            <a:r>
              <a:rPr lang="es-ES" dirty="0" err="1" smtClean="0"/>
              <a:t>Client</a:t>
            </a:r>
            <a:endParaRPr lang="es-ES" dirty="0" smtClean="0"/>
          </a:p>
          <a:p>
            <a:endParaRPr lang="es-ES_tradnl" dirty="0" smtClean="0"/>
          </a:p>
          <a:p>
            <a:endParaRPr lang="es-ES_tradnl" dirty="0"/>
          </a:p>
          <a:p>
            <a:endParaRPr lang="es-ES_tradnl" dirty="0" smtClean="0"/>
          </a:p>
          <a:p>
            <a:pPr lvl="0"/>
            <a:endParaRPr lang="es-ES" dirty="0" smtClean="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3895970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4</a:t>
            </a:r>
            <a:endParaRPr lang="es-ES" dirty="0"/>
          </a:p>
        </p:txBody>
      </p:sp>
      <p:sp>
        <p:nvSpPr>
          <p:cNvPr id="3" name="Marcador de contenido 2"/>
          <p:cNvSpPr>
            <a:spLocks noGrp="1"/>
          </p:cNvSpPr>
          <p:nvPr>
            <p:ph idx="1"/>
          </p:nvPr>
        </p:nvSpPr>
        <p:spPr>
          <a:xfrm>
            <a:off x="3869268" y="533400"/>
            <a:ext cx="7315200" cy="5451348"/>
          </a:xfrm>
        </p:spPr>
        <p:txBody>
          <a:bodyPr>
            <a:normAutofit/>
          </a:bodyPr>
          <a:lstStyle/>
          <a:p>
            <a:pPr marL="0" indent="0">
              <a:buNone/>
            </a:pPr>
            <a:endParaRPr lang="es-ES" dirty="0"/>
          </a:p>
          <a:p>
            <a:r>
              <a:rPr lang="es-ES" dirty="0"/>
              <a:t>Ejemplo </a:t>
            </a:r>
            <a:r>
              <a:rPr lang="es-ES" dirty="0" smtClean="0"/>
              <a:t>4: </a:t>
            </a:r>
            <a:r>
              <a:rPr lang="es-ES" dirty="0"/>
              <a:t>Ejemplo de ASK</a:t>
            </a:r>
          </a:p>
          <a:p>
            <a:r>
              <a:rPr lang="es-ES" dirty="0"/>
              <a:t>Data: Grafo Personas</a:t>
            </a:r>
          </a:p>
          <a:p>
            <a:r>
              <a:rPr lang="es-ES" dirty="0" smtClean="0"/>
              <a:t>Query: Existe </a:t>
            </a:r>
            <a:r>
              <a:rPr lang="es-ES" dirty="0" smtClean="0"/>
              <a:t>algún recurso </a:t>
            </a:r>
            <a:r>
              <a:rPr lang="es-ES" dirty="0" smtClean="0"/>
              <a:t>con </a:t>
            </a:r>
            <a:r>
              <a:rPr lang="es-ES" dirty="0" smtClean="0"/>
              <a:t>el nombre de Alicia?</a:t>
            </a:r>
            <a:endParaRPr lang="es-ES" sz="2000" dirty="0"/>
          </a:p>
          <a:p>
            <a:pPr marL="502920" lvl="1" indent="0">
              <a:buNone/>
            </a:pPr>
            <a:r>
              <a:rPr lang="en-US" sz="2000" dirty="0"/>
              <a:t>	</a:t>
            </a:r>
            <a:r>
              <a:rPr lang="en-US" sz="2000" dirty="0" smtClean="0"/>
              <a:t>PREFIX </a:t>
            </a:r>
            <a:r>
              <a:rPr lang="en-US" sz="2000" dirty="0" err="1" smtClean="0"/>
              <a:t>foaf</a:t>
            </a:r>
            <a:r>
              <a:rPr lang="en-US" sz="2000" dirty="0" smtClean="0"/>
              <a:t>: &lt;http://xmlns.com/foaf/0.1/&gt; </a:t>
            </a:r>
          </a:p>
          <a:p>
            <a:pPr marL="502920" lvl="1" indent="0">
              <a:buNone/>
            </a:pPr>
            <a:r>
              <a:rPr lang="en-US" sz="2000" dirty="0" smtClean="0"/>
              <a:t>         </a:t>
            </a:r>
            <a:r>
              <a:rPr lang="en-US" sz="2000" b="1" dirty="0" smtClean="0"/>
              <a:t>ASK { ?x </a:t>
            </a:r>
            <a:r>
              <a:rPr lang="en-US" sz="2000" b="1" dirty="0" err="1" smtClean="0"/>
              <a:t>foaf:name</a:t>
            </a:r>
            <a:r>
              <a:rPr lang="en-US" sz="2000" b="1" dirty="0" smtClean="0"/>
              <a:t> "Alice" }</a:t>
            </a:r>
          </a:p>
          <a:p>
            <a:r>
              <a:rPr lang="es-ES" dirty="0" smtClean="0"/>
              <a:t>Genera el siguiente resultado: yes</a:t>
            </a:r>
            <a:endParaRPr lang="es-ES_tradnl" dirty="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1086031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FILTERS</a:t>
            </a:r>
            <a:endParaRPr lang="es-ES" dirty="0"/>
          </a:p>
        </p:txBody>
      </p:sp>
      <p:sp>
        <p:nvSpPr>
          <p:cNvPr id="3" name="Marcador de contenido 2"/>
          <p:cNvSpPr>
            <a:spLocks noGrp="1"/>
          </p:cNvSpPr>
          <p:nvPr>
            <p:ph idx="1"/>
          </p:nvPr>
        </p:nvSpPr>
        <p:spPr>
          <a:xfrm>
            <a:off x="3869268" y="864108"/>
            <a:ext cx="7315200" cy="5367350"/>
          </a:xfrm>
        </p:spPr>
        <p:txBody>
          <a:bodyPr>
            <a:normAutofit/>
          </a:bodyPr>
          <a:lstStyle/>
          <a:p>
            <a:endParaRPr lang="es-ES_tradnl" dirty="0" smtClean="0"/>
          </a:p>
          <a:p>
            <a:endParaRPr lang="es-ES_tradnl" dirty="0"/>
          </a:p>
          <a:p>
            <a:r>
              <a:rPr lang="es-ES" dirty="0"/>
              <a:t>Las cláusulas FILTER de SPARQL restringen las soluciones de una concordancia de patrón de grafo conforme a una determinada expresión</a:t>
            </a:r>
            <a:r>
              <a:rPr lang="es-ES" dirty="0" smtClean="0"/>
              <a:t>.</a:t>
            </a:r>
          </a:p>
          <a:p>
            <a:r>
              <a:rPr lang="es-ES" dirty="0"/>
              <a:t>Específicamente, los términos </a:t>
            </a:r>
            <a:r>
              <a:rPr lang="es-ES" dirty="0" smtClean="0"/>
              <a:t>FILTER eliminan </a:t>
            </a:r>
            <a:r>
              <a:rPr lang="es-ES" dirty="0"/>
              <a:t>todas las soluciones que, cuando se sustituye en la expresión, dan lugar a un valor efectivo booleano de false o producen un error</a:t>
            </a:r>
            <a:r>
              <a:rPr lang="es-ES" dirty="0" smtClean="0"/>
              <a:t>.</a:t>
            </a:r>
          </a:p>
          <a:p>
            <a:endParaRPr lang="es-ES" dirty="0"/>
          </a:p>
          <a:p>
            <a:endParaRPr lang="es-ES" dirty="0" smtClean="0"/>
          </a:p>
          <a:p>
            <a:endParaRPr lang="es-ES" dirty="0"/>
          </a:p>
          <a:p>
            <a:endParaRPr lang="es-ES" dirty="0" smtClean="0"/>
          </a:p>
          <a:p>
            <a:endParaRPr lang="es-ES" dirty="0" smtClean="0"/>
          </a:p>
          <a:p>
            <a:endParaRPr lang="es-ES_tradnl" dirty="0" smtClean="0"/>
          </a:p>
          <a:p>
            <a:endParaRPr lang="es-ES_tradnl" dirty="0"/>
          </a:p>
          <a:p>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7800" y="3015835"/>
            <a:ext cx="7264400" cy="335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480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5</a:t>
            </a:r>
            <a:endParaRPr lang="es-ES" dirty="0"/>
          </a:p>
        </p:txBody>
      </p:sp>
      <p:sp>
        <p:nvSpPr>
          <p:cNvPr id="3" name="Marcador de contenido 2"/>
          <p:cNvSpPr>
            <a:spLocks noGrp="1"/>
          </p:cNvSpPr>
          <p:nvPr>
            <p:ph idx="1"/>
          </p:nvPr>
        </p:nvSpPr>
        <p:spPr/>
        <p:txBody>
          <a:bodyPr>
            <a:normAutofit/>
          </a:bodyPr>
          <a:lstStyle/>
          <a:p>
            <a:pPr lvl="1"/>
            <a:endParaRPr lang="es-ES_tradnl" dirty="0" smtClean="0"/>
          </a:p>
          <a:p>
            <a:endParaRPr lang="es-ES_tradnl" dirty="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Rectangle 5"/>
          <p:cNvSpPr/>
          <p:nvPr/>
        </p:nvSpPr>
        <p:spPr>
          <a:xfrm>
            <a:off x="3810000" y="794365"/>
            <a:ext cx="7632700" cy="4958280"/>
          </a:xfrm>
          <a:prstGeom prst="rect">
            <a:avLst/>
          </a:prstGeom>
        </p:spPr>
        <p:txBody>
          <a:bodyPr wrap="square">
            <a:spAutoFit/>
          </a:bodyPr>
          <a:lstStyle/>
          <a:p>
            <a:pPr marL="182880" indent="-182880">
              <a:lnSpc>
                <a:spcPct val="70000"/>
              </a:lnSpc>
              <a:spcBef>
                <a:spcPts val="1200"/>
              </a:spcBef>
              <a:buClr>
                <a:schemeClr val="accent1"/>
              </a:buClr>
              <a:buFont typeface="Wingdings 2" pitchFamily="18" charset="2"/>
              <a:buChar char=""/>
            </a:pPr>
            <a:r>
              <a:rPr lang="es-ES" sz="1900" dirty="0">
                <a:solidFill>
                  <a:schemeClr val="tx1">
                    <a:lumMod val="65000"/>
                    <a:lumOff val="35000"/>
                  </a:schemeClr>
                </a:solidFill>
              </a:rPr>
              <a:t>Ejemplo 5</a:t>
            </a:r>
            <a:r>
              <a:rPr lang="es-ES" sz="1900" dirty="0" smtClean="0">
                <a:solidFill>
                  <a:schemeClr val="tx1">
                    <a:lumMod val="65000"/>
                    <a:lumOff val="35000"/>
                  </a:schemeClr>
                </a:solidFill>
              </a:rPr>
              <a:t>: Ejemplo de FILTER</a:t>
            </a:r>
            <a:endParaRPr lang="es-ES" sz="1900" dirty="0">
              <a:solidFill>
                <a:schemeClr val="tx1">
                  <a:lumMod val="65000"/>
                  <a:lumOff val="35000"/>
                </a:schemeClr>
              </a:solidFill>
            </a:endParaRPr>
          </a:p>
          <a:p>
            <a:pPr marL="182880" indent="-182880">
              <a:lnSpc>
                <a:spcPct val="70000"/>
              </a:lnSpc>
              <a:spcBef>
                <a:spcPts val="1200"/>
              </a:spcBef>
              <a:buClr>
                <a:schemeClr val="accent1"/>
              </a:buClr>
              <a:buFont typeface="Wingdings 2" pitchFamily="18" charset="2"/>
              <a:buChar char=""/>
            </a:pPr>
            <a:r>
              <a:rPr lang="es-ES" sz="1900" dirty="0" smtClean="0">
                <a:solidFill>
                  <a:schemeClr val="tx1">
                    <a:lumMod val="65000"/>
                    <a:lumOff val="35000"/>
                  </a:schemeClr>
                </a:solidFill>
              </a:rPr>
              <a:t>Data: Grafo de libros</a:t>
            </a:r>
            <a:endParaRPr lang="es-ES" sz="1900" dirty="0">
              <a:solidFill>
                <a:schemeClr val="tx1">
                  <a:lumMod val="65000"/>
                  <a:lumOff val="35000"/>
                </a:schemeClr>
              </a:solidFill>
            </a:endParaRPr>
          </a:p>
          <a:p>
            <a:pPr marL="914400" lvl="3">
              <a:lnSpc>
                <a:spcPct val="70000"/>
              </a:lnSpc>
              <a:spcBef>
                <a:spcPts val="1200"/>
              </a:spcBef>
              <a:buClr>
                <a:schemeClr val="accent1"/>
              </a:buClr>
            </a:pPr>
            <a:r>
              <a:rPr lang="es-ES" sz="1900" dirty="0">
                <a:solidFill>
                  <a:schemeClr val="tx1">
                    <a:lumMod val="65000"/>
                    <a:lumOff val="35000"/>
                  </a:schemeClr>
                </a:solidFill>
              </a:rPr>
              <a:t>	</a:t>
            </a:r>
            <a:r>
              <a:rPr lang="en-US" sz="1900" dirty="0" smtClean="0">
                <a:solidFill>
                  <a:schemeClr val="tx1">
                    <a:lumMod val="65000"/>
                    <a:lumOff val="35000"/>
                  </a:schemeClr>
                </a:solidFill>
              </a:rPr>
              <a:t>:book1  </a:t>
            </a:r>
            <a:r>
              <a:rPr lang="en-US" sz="1900" dirty="0" err="1" smtClean="0">
                <a:solidFill>
                  <a:schemeClr val="tx1">
                    <a:lumMod val="65000"/>
                    <a:lumOff val="35000"/>
                  </a:schemeClr>
                </a:solidFill>
              </a:rPr>
              <a:t>dc:title</a:t>
            </a:r>
            <a:r>
              <a:rPr lang="en-US" sz="1900" dirty="0" smtClean="0">
                <a:solidFill>
                  <a:schemeClr val="tx1">
                    <a:lumMod val="65000"/>
                    <a:lumOff val="35000"/>
                  </a:schemeClr>
                </a:solidFill>
              </a:rPr>
              <a:t>  "SPARQL Tutorial" .</a:t>
            </a:r>
          </a:p>
          <a:p>
            <a:pPr marL="914400" lvl="3">
              <a:lnSpc>
                <a:spcPct val="70000"/>
              </a:lnSpc>
              <a:spcBef>
                <a:spcPts val="1200"/>
              </a:spcBef>
              <a:buClr>
                <a:schemeClr val="accent1"/>
              </a:buClr>
            </a:pPr>
            <a:r>
              <a:rPr lang="en-US" sz="1900" dirty="0" smtClean="0">
                <a:solidFill>
                  <a:schemeClr val="tx1">
                    <a:lumMod val="65000"/>
                    <a:lumOff val="35000"/>
                  </a:schemeClr>
                </a:solidFill>
              </a:rPr>
              <a:t>	:book1  </a:t>
            </a:r>
            <a:r>
              <a:rPr lang="en-US" sz="1900" dirty="0" err="1" smtClean="0">
                <a:solidFill>
                  <a:schemeClr val="tx1">
                    <a:lumMod val="65000"/>
                    <a:lumOff val="35000"/>
                  </a:schemeClr>
                </a:solidFill>
              </a:rPr>
              <a:t>ns:price</a:t>
            </a:r>
            <a:r>
              <a:rPr lang="en-US" sz="1900" dirty="0" smtClean="0">
                <a:solidFill>
                  <a:schemeClr val="tx1">
                    <a:lumMod val="65000"/>
                    <a:lumOff val="35000"/>
                  </a:schemeClr>
                </a:solidFill>
              </a:rPr>
              <a:t>  42 .</a:t>
            </a:r>
          </a:p>
          <a:p>
            <a:pPr marL="914400" lvl="3">
              <a:lnSpc>
                <a:spcPct val="70000"/>
              </a:lnSpc>
              <a:spcBef>
                <a:spcPts val="1200"/>
              </a:spcBef>
              <a:buClr>
                <a:schemeClr val="accent1"/>
              </a:buClr>
            </a:pPr>
            <a:r>
              <a:rPr lang="en-US" sz="1900" dirty="0" smtClean="0">
                <a:solidFill>
                  <a:schemeClr val="tx1">
                    <a:lumMod val="65000"/>
                    <a:lumOff val="35000"/>
                  </a:schemeClr>
                </a:solidFill>
              </a:rPr>
              <a:t>	:book2  </a:t>
            </a:r>
            <a:r>
              <a:rPr lang="en-US" sz="1900" dirty="0" err="1" smtClean="0">
                <a:solidFill>
                  <a:schemeClr val="tx1">
                    <a:lumMod val="65000"/>
                    <a:lumOff val="35000"/>
                  </a:schemeClr>
                </a:solidFill>
              </a:rPr>
              <a:t>dc:title</a:t>
            </a:r>
            <a:r>
              <a:rPr lang="en-US" sz="1900" dirty="0" smtClean="0">
                <a:solidFill>
                  <a:schemeClr val="tx1">
                    <a:lumMod val="65000"/>
                    <a:lumOff val="35000"/>
                  </a:schemeClr>
                </a:solidFill>
              </a:rPr>
              <a:t>  "The Semantic Web" .</a:t>
            </a:r>
          </a:p>
          <a:p>
            <a:pPr marL="914400" lvl="3">
              <a:lnSpc>
                <a:spcPct val="70000"/>
              </a:lnSpc>
              <a:spcBef>
                <a:spcPts val="1200"/>
              </a:spcBef>
              <a:buClr>
                <a:schemeClr val="accent1"/>
              </a:buClr>
            </a:pPr>
            <a:r>
              <a:rPr lang="en-US" sz="1900" dirty="0" smtClean="0">
                <a:solidFill>
                  <a:schemeClr val="tx1">
                    <a:lumMod val="65000"/>
                    <a:lumOff val="35000"/>
                  </a:schemeClr>
                </a:solidFill>
              </a:rPr>
              <a:t>	:book2  </a:t>
            </a:r>
            <a:r>
              <a:rPr lang="en-US" sz="1900" dirty="0" err="1" smtClean="0">
                <a:solidFill>
                  <a:schemeClr val="tx1">
                    <a:lumMod val="65000"/>
                    <a:lumOff val="35000"/>
                  </a:schemeClr>
                </a:solidFill>
              </a:rPr>
              <a:t>ns:price</a:t>
            </a:r>
            <a:r>
              <a:rPr lang="en-US" sz="1900" dirty="0" smtClean="0">
                <a:solidFill>
                  <a:schemeClr val="tx1">
                    <a:lumMod val="65000"/>
                    <a:lumOff val="35000"/>
                  </a:schemeClr>
                </a:solidFill>
              </a:rPr>
              <a:t>  23 .</a:t>
            </a:r>
            <a:endParaRPr lang="es-ES" sz="1900" dirty="0" smtClean="0">
              <a:solidFill>
                <a:schemeClr val="tx1">
                  <a:lumMod val="65000"/>
                  <a:lumOff val="35000"/>
                </a:schemeClr>
              </a:solidFill>
            </a:endParaRPr>
          </a:p>
          <a:p>
            <a:pPr marL="342900" lvl="1" indent="-342900">
              <a:lnSpc>
                <a:spcPct val="70000"/>
              </a:lnSpc>
              <a:spcBef>
                <a:spcPts val="1200"/>
              </a:spcBef>
              <a:buClr>
                <a:schemeClr val="accent1"/>
              </a:buClr>
              <a:buFont typeface="Arial" panose="020B0604020202020204" pitchFamily="34" charset="0"/>
              <a:buChar char="•"/>
            </a:pPr>
            <a:r>
              <a:rPr lang="es-ES" sz="1900" dirty="0" smtClean="0">
                <a:solidFill>
                  <a:schemeClr val="tx1">
                    <a:lumMod val="65000"/>
                    <a:lumOff val="35000"/>
                  </a:schemeClr>
                </a:solidFill>
              </a:rPr>
              <a:t>Query: Dame títulos de libros que empiecen por SPARQL</a:t>
            </a:r>
          </a:p>
          <a:p>
            <a:pPr marL="1828800" lvl="5">
              <a:lnSpc>
                <a:spcPct val="70000"/>
              </a:lnSpc>
              <a:spcBef>
                <a:spcPts val="1200"/>
              </a:spcBef>
              <a:buClr>
                <a:schemeClr val="accent1"/>
              </a:buClr>
            </a:pPr>
            <a:r>
              <a:rPr lang="en-US" sz="1900" dirty="0" smtClean="0">
                <a:solidFill>
                  <a:schemeClr val="tx1">
                    <a:lumMod val="65000"/>
                    <a:lumOff val="35000"/>
                  </a:schemeClr>
                </a:solidFill>
              </a:rPr>
              <a:t>PREFIX  </a:t>
            </a:r>
            <a:r>
              <a:rPr lang="en-US" sz="1900" dirty="0">
                <a:solidFill>
                  <a:schemeClr val="tx1">
                    <a:lumMod val="65000"/>
                    <a:lumOff val="35000"/>
                  </a:schemeClr>
                </a:solidFill>
              </a:rPr>
              <a:t>dc:  &lt;http://purl.org/dc/elements/1.1/&gt;</a:t>
            </a:r>
          </a:p>
          <a:p>
            <a:pPr marL="1828800" lvl="5">
              <a:lnSpc>
                <a:spcPct val="70000"/>
              </a:lnSpc>
              <a:spcBef>
                <a:spcPts val="1200"/>
              </a:spcBef>
              <a:buClr>
                <a:schemeClr val="accent1"/>
              </a:buClr>
            </a:pPr>
            <a:r>
              <a:rPr lang="en-US" sz="1900" dirty="0">
                <a:solidFill>
                  <a:schemeClr val="tx1">
                    <a:lumMod val="65000"/>
                    <a:lumOff val="35000"/>
                  </a:schemeClr>
                </a:solidFill>
              </a:rPr>
              <a:t>SELECT  ?title</a:t>
            </a:r>
          </a:p>
          <a:p>
            <a:pPr marL="1828800" lvl="5">
              <a:lnSpc>
                <a:spcPct val="70000"/>
              </a:lnSpc>
              <a:spcBef>
                <a:spcPts val="1200"/>
              </a:spcBef>
              <a:buClr>
                <a:schemeClr val="accent1"/>
              </a:buClr>
            </a:pPr>
            <a:r>
              <a:rPr lang="en-US" sz="1900" dirty="0">
                <a:solidFill>
                  <a:schemeClr val="tx1">
                    <a:lumMod val="65000"/>
                    <a:lumOff val="35000"/>
                  </a:schemeClr>
                </a:solidFill>
              </a:rPr>
              <a:t>WHERE   { ?x </a:t>
            </a:r>
            <a:r>
              <a:rPr lang="en-US" sz="1900" dirty="0" err="1">
                <a:solidFill>
                  <a:schemeClr val="tx1">
                    <a:lumMod val="65000"/>
                    <a:lumOff val="35000"/>
                  </a:schemeClr>
                </a:solidFill>
              </a:rPr>
              <a:t>dc:title</a:t>
            </a:r>
            <a:r>
              <a:rPr lang="en-US" sz="1900" dirty="0">
                <a:solidFill>
                  <a:schemeClr val="tx1">
                    <a:lumMod val="65000"/>
                    <a:lumOff val="35000"/>
                  </a:schemeClr>
                </a:solidFill>
              </a:rPr>
              <a:t> ?title</a:t>
            </a:r>
          </a:p>
          <a:p>
            <a:pPr marL="1828800" lvl="5">
              <a:lnSpc>
                <a:spcPct val="70000"/>
              </a:lnSpc>
              <a:spcBef>
                <a:spcPts val="1200"/>
              </a:spcBef>
              <a:buClr>
                <a:schemeClr val="accent1"/>
              </a:buClr>
            </a:pPr>
            <a:r>
              <a:rPr lang="en-US" sz="1900" dirty="0">
                <a:solidFill>
                  <a:schemeClr val="tx1">
                    <a:lumMod val="65000"/>
                    <a:lumOff val="35000"/>
                  </a:schemeClr>
                </a:solidFill>
              </a:rPr>
              <a:t>          </a:t>
            </a:r>
            <a:r>
              <a:rPr lang="en-US" sz="1900" b="1" dirty="0">
                <a:solidFill>
                  <a:schemeClr val="tx1">
                    <a:lumMod val="65000"/>
                    <a:lumOff val="35000"/>
                  </a:schemeClr>
                </a:solidFill>
              </a:rPr>
              <a:t>FILTER regex(?title, "^SPARQL")</a:t>
            </a:r>
            <a:r>
              <a:rPr lang="en-US" sz="1900" dirty="0">
                <a:solidFill>
                  <a:schemeClr val="tx1">
                    <a:lumMod val="65000"/>
                    <a:lumOff val="35000"/>
                  </a:schemeClr>
                </a:solidFill>
              </a:rPr>
              <a:t> </a:t>
            </a:r>
          </a:p>
          <a:p>
            <a:pPr marL="1828800" lvl="5">
              <a:lnSpc>
                <a:spcPct val="70000"/>
              </a:lnSpc>
              <a:spcBef>
                <a:spcPts val="1200"/>
              </a:spcBef>
              <a:buClr>
                <a:schemeClr val="accent1"/>
              </a:buClr>
            </a:pPr>
            <a:r>
              <a:rPr lang="en-US" sz="1900" dirty="0">
                <a:solidFill>
                  <a:schemeClr val="tx1">
                    <a:lumMod val="65000"/>
                    <a:lumOff val="35000"/>
                  </a:schemeClr>
                </a:solidFill>
              </a:rPr>
              <a:t>        </a:t>
            </a:r>
            <a:r>
              <a:rPr lang="en-US" sz="1900" dirty="0" smtClean="0">
                <a:solidFill>
                  <a:schemeClr val="tx1">
                    <a:lumMod val="65000"/>
                    <a:lumOff val="35000"/>
                  </a:schemeClr>
                </a:solidFill>
              </a:rPr>
              <a:t>}</a:t>
            </a:r>
            <a:endParaRPr lang="es-ES" sz="1900" dirty="0">
              <a:solidFill>
                <a:schemeClr val="tx1">
                  <a:lumMod val="65000"/>
                  <a:lumOff val="35000"/>
                </a:schemeClr>
              </a:solidFill>
            </a:endParaRPr>
          </a:p>
          <a:p>
            <a:pPr marL="342900" lvl="1" indent="-342900">
              <a:lnSpc>
                <a:spcPct val="70000"/>
              </a:lnSpc>
              <a:spcBef>
                <a:spcPts val="1200"/>
              </a:spcBef>
              <a:buClr>
                <a:schemeClr val="accent1"/>
              </a:buClr>
              <a:buFont typeface="Arial" panose="020B0604020202020204" pitchFamily="34" charset="0"/>
              <a:buChar char="•"/>
            </a:pPr>
            <a:r>
              <a:rPr lang="es-ES" sz="1900" dirty="0" smtClean="0">
                <a:solidFill>
                  <a:schemeClr val="tx1">
                    <a:lumMod val="65000"/>
                    <a:lumOff val="35000"/>
                  </a:schemeClr>
                </a:solidFill>
              </a:rPr>
              <a:t>Genera </a:t>
            </a:r>
            <a:r>
              <a:rPr lang="es-ES" sz="1900" dirty="0">
                <a:solidFill>
                  <a:schemeClr val="tx1">
                    <a:lumMod val="65000"/>
                    <a:lumOff val="35000"/>
                  </a:schemeClr>
                </a:solidFill>
              </a:rPr>
              <a:t>el siguiente resultado</a:t>
            </a:r>
            <a:r>
              <a:rPr lang="es-ES" sz="1900" dirty="0" smtClean="0">
                <a:solidFill>
                  <a:schemeClr val="tx1">
                    <a:lumMod val="65000"/>
                    <a:lumOff val="35000"/>
                  </a:schemeClr>
                </a:solidFill>
              </a:rPr>
              <a:t>:</a:t>
            </a:r>
          </a:p>
          <a:p>
            <a:pPr lvl="1">
              <a:lnSpc>
                <a:spcPct val="70000"/>
              </a:lnSpc>
              <a:spcBef>
                <a:spcPts val="1200"/>
              </a:spcBef>
              <a:buClr>
                <a:schemeClr val="accent1"/>
              </a:buClr>
              <a:defRPr/>
            </a:pPr>
            <a:endParaRPr lang="es-ES_tradnl" sz="1900" dirty="0">
              <a:solidFill>
                <a:schemeClr val="tx1">
                  <a:lumMod val="65000"/>
                  <a:lumOff val="3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44863128"/>
              </p:ext>
            </p:extLst>
          </p:nvPr>
        </p:nvGraphicFramePr>
        <p:xfrm>
          <a:off x="6959600" y="5522775"/>
          <a:ext cx="2057400" cy="693420"/>
        </p:xfrm>
        <a:graphic>
          <a:graphicData uri="http://schemas.openxmlformats.org/drawingml/2006/table">
            <a:tbl>
              <a:tblPr/>
              <a:tblGrid>
                <a:gridCol w="2057400"/>
              </a:tblGrid>
              <a:tr h="0">
                <a:tc>
                  <a:txBody>
                    <a:bodyPr/>
                    <a:lstStyle/>
                    <a:p>
                      <a:pPr marL="0" algn="l" defTabSz="914400" rtl="0" eaLnBrk="1" fontAlgn="t" latinLnBrk="0" hangingPunct="1"/>
                      <a:r>
                        <a:rPr lang="en-US" sz="1900" kern="1200" dirty="0" smtClean="0">
                          <a:solidFill>
                            <a:schemeClr val="tx1">
                              <a:lumMod val="65000"/>
                              <a:lumOff val="35000"/>
                            </a:schemeClr>
                          </a:solidFill>
                          <a:latin typeface="+mn-lt"/>
                          <a:ea typeface="+mn-ea"/>
                          <a:cs typeface="+mn-cs"/>
                        </a:rPr>
                        <a:t>             Title</a:t>
                      </a:r>
                      <a:endParaRPr lang="en-US" sz="1900" kern="1200" dirty="0">
                        <a:solidFill>
                          <a:schemeClr val="tx1">
                            <a:lumMod val="65000"/>
                            <a:lumOff val="35000"/>
                          </a:schemeClr>
                        </a:solidFill>
                        <a:latin typeface="+mn-lt"/>
                        <a:ea typeface="+mn-ea"/>
                        <a:cs typeface="+mn-cs"/>
                      </a:endParaRPr>
                    </a:p>
                  </a:txBody>
                  <a:tcPr marT="28575" marB="285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l" fontAlgn="t"/>
                      <a:r>
                        <a:rPr lang="en-US" sz="1900" kern="1200" dirty="0">
                          <a:solidFill>
                            <a:schemeClr val="tx1">
                              <a:lumMod val="65000"/>
                              <a:lumOff val="35000"/>
                            </a:schemeClr>
                          </a:solidFill>
                          <a:latin typeface="+mn-lt"/>
                          <a:ea typeface="+mn-ea"/>
                          <a:cs typeface="+mn-cs"/>
                        </a:rPr>
                        <a:t>"</a:t>
                      </a:r>
                      <a:r>
                        <a:rPr lang="en-US" sz="1900" kern="1200" dirty="0" smtClean="0">
                          <a:solidFill>
                            <a:schemeClr val="tx1">
                              <a:lumMod val="65000"/>
                              <a:lumOff val="35000"/>
                            </a:schemeClr>
                          </a:solidFill>
                          <a:latin typeface="+mn-lt"/>
                          <a:ea typeface="+mn-ea"/>
                          <a:cs typeface="+mn-cs"/>
                        </a:rPr>
                        <a:t>SPARQL Tutorial</a:t>
                      </a:r>
                      <a:r>
                        <a:rPr lang="en-US" sz="1900" kern="1200" dirty="0">
                          <a:solidFill>
                            <a:schemeClr val="tx1">
                              <a:lumMod val="65000"/>
                              <a:lumOff val="35000"/>
                            </a:schemeClr>
                          </a:solidFill>
                          <a:latin typeface="+mn-lt"/>
                          <a:ea typeface="+mn-ea"/>
                          <a:cs typeface="+mn-cs"/>
                        </a:rPr>
                        <a:t>"</a:t>
                      </a:r>
                    </a:p>
                  </a:txBody>
                  <a:tcPr marT="28575" marB="285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9064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Otras sentencias</a:t>
            </a:r>
            <a:endParaRPr lang="es-ES" dirty="0"/>
          </a:p>
        </p:txBody>
      </p:sp>
      <p:sp>
        <p:nvSpPr>
          <p:cNvPr id="3" name="Marcador de contenido 2"/>
          <p:cNvSpPr>
            <a:spLocks noGrp="1"/>
          </p:cNvSpPr>
          <p:nvPr>
            <p:ph idx="1"/>
          </p:nvPr>
        </p:nvSpPr>
        <p:spPr>
          <a:xfrm>
            <a:off x="3869268" y="254000"/>
            <a:ext cx="7315200" cy="6604000"/>
          </a:xfrm>
        </p:spPr>
        <p:txBody>
          <a:bodyPr>
            <a:normAutofit fontScale="85000" lnSpcReduction="20000"/>
          </a:bodyPr>
          <a:lstStyle/>
          <a:p>
            <a:endParaRPr lang="es-ES_tradnl" dirty="0" smtClean="0"/>
          </a:p>
          <a:p>
            <a:endParaRPr lang="es-ES_tradnl" dirty="0"/>
          </a:p>
          <a:p>
            <a:r>
              <a:rPr lang="es-ES_tradnl" dirty="0" smtClean="0"/>
              <a:t>“OPTIONAL”</a:t>
            </a:r>
            <a:r>
              <a:rPr lang="es-ES_tradnl" dirty="0" smtClean="0">
                <a:sym typeface="Wingdings" panose="05000000000000000000" pitchFamily="2" charset="2"/>
              </a:rPr>
              <a:t>. Si encontramos una tripleta que satisfacen los dos patrones obligatorios y además el opcional se muestran las tres informaciones (</a:t>
            </a:r>
            <a:r>
              <a:rPr lang="en-US" dirty="0"/>
              <a:t>?country ?</a:t>
            </a:r>
            <a:r>
              <a:rPr lang="en-US" dirty="0" err="1"/>
              <a:t>pob</a:t>
            </a:r>
            <a:r>
              <a:rPr lang="en-US" dirty="0"/>
              <a:t> ?</a:t>
            </a:r>
            <a:r>
              <a:rPr lang="en-US" dirty="0" smtClean="0"/>
              <a:t>continent)</a:t>
            </a:r>
            <a:r>
              <a:rPr lang="es-ES_tradnl" dirty="0" smtClean="0">
                <a:sym typeface="Wingdings" panose="05000000000000000000" pitchFamily="2" charset="2"/>
              </a:rPr>
              <a:t>. Si </a:t>
            </a:r>
            <a:r>
              <a:rPr lang="es-ES_tradnl" dirty="0">
                <a:sym typeface="Wingdings" panose="05000000000000000000" pitchFamily="2" charset="2"/>
              </a:rPr>
              <a:t>encontramos las tripletas que satisfacen los dos </a:t>
            </a:r>
            <a:r>
              <a:rPr lang="es-ES_tradnl" dirty="0" smtClean="0">
                <a:sym typeface="Wingdings" panose="05000000000000000000" pitchFamily="2" charset="2"/>
              </a:rPr>
              <a:t>patrones obligatorios </a:t>
            </a:r>
            <a:r>
              <a:rPr lang="es-ES_tradnl" dirty="0">
                <a:sym typeface="Wingdings" panose="05000000000000000000" pitchFamily="2" charset="2"/>
              </a:rPr>
              <a:t>pero no </a:t>
            </a:r>
            <a:r>
              <a:rPr lang="es-ES_tradnl" dirty="0" smtClean="0">
                <a:sym typeface="Wingdings" panose="05000000000000000000" pitchFamily="2" charset="2"/>
              </a:rPr>
              <a:t>el </a:t>
            </a:r>
            <a:r>
              <a:rPr lang="es-ES_tradnl" dirty="0">
                <a:sym typeface="Wingdings" panose="05000000000000000000" pitchFamily="2" charset="2"/>
              </a:rPr>
              <a:t>opcional no </a:t>
            </a:r>
            <a:r>
              <a:rPr lang="es-ES_tradnl" dirty="0" smtClean="0">
                <a:sym typeface="Wingdings" panose="05000000000000000000" pitchFamily="2" charset="2"/>
              </a:rPr>
              <a:t>falla y solo se muestra (</a:t>
            </a:r>
            <a:r>
              <a:rPr lang="en-US" dirty="0"/>
              <a:t>?country ?</a:t>
            </a:r>
            <a:r>
              <a:rPr lang="en-US" dirty="0" err="1" smtClean="0"/>
              <a:t>pob</a:t>
            </a:r>
            <a:r>
              <a:rPr lang="en-US" dirty="0" smtClean="0"/>
              <a:t>)</a:t>
            </a:r>
            <a:endParaRPr lang="es-ES_tradnl" dirty="0" smtClean="0">
              <a:sym typeface="Wingdings" panose="05000000000000000000" pitchFamily="2" charset="2"/>
            </a:endParaRPr>
          </a:p>
          <a:p>
            <a:pPr marL="502920" lvl="1" indent="0">
              <a:buNone/>
            </a:pPr>
            <a:r>
              <a:rPr lang="en-US" dirty="0"/>
              <a:t>SELECT ?country ?</a:t>
            </a:r>
            <a:r>
              <a:rPr lang="en-US" dirty="0" err="1"/>
              <a:t>pob</a:t>
            </a:r>
            <a:r>
              <a:rPr lang="en-US" dirty="0"/>
              <a:t> ?continent</a:t>
            </a:r>
          </a:p>
          <a:p>
            <a:pPr marL="502920" lvl="1" indent="0">
              <a:buNone/>
            </a:pPr>
            <a:r>
              <a:rPr lang="en-US" dirty="0"/>
              <a:t>WHERE{</a:t>
            </a:r>
          </a:p>
          <a:p>
            <a:pPr marL="502920" lvl="1" indent="0">
              <a:buNone/>
            </a:pPr>
            <a:r>
              <a:rPr lang="en-US" dirty="0"/>
              <a:t>  ?country ?</a:t>
            </a:r>
            <a:r>
              <a:rPr lang="en-US" dirty="0" err="1"/>
              <a:t>pl</a:t>
            </a:r>
            <a:r>
              <a:rPr lang="en-US" dirty="0"/>
              <a:t> </a:t>
            </a:r>
            <a:r>
              <a:rPr lang="en-US" dirty="0" err="1"/>
              <a:t>ex:Paris</a:t>
            </a:r>
            <a:r>
              <a:rPr lang="en-US" dirty="0"/>
              <a:t>.</a:t>
            </a:r>
          </a:p>
          <a:p>
            <a:pPr marL="502920" lvl="1" indent="0">
              <a:buNone/>
            </a:pPr>
            <a:r>
              <a:rPr lang="en-US" dirty="0"/>
              <a:t>  ?country </a:t>
            </a:r>
            <a:r>
              <a:rPr lang="en-US" dirty="0" err="1"/>
              <a:t>ex:poblacion</a:t>
            </a:r>
            <a:r>
              <a:rPr lang="en-US" dirty="0"/>
              <a:t> ?</a:t>
            </a:r>
            <a:r>
              <a:rPr lang="en-US" dirty="0" err="1"/>
              <a:t>pob</a:t>
            </a:r>
            <a:r>
              <a:rPr lang="en-US" dirty="0"/>
              <a:t> .</a:t>
            </a:r>
          </a:p>
          <a:p>
            <a:pPr marL="502920" lvl="1" indent="0">
              <a:buNone/>
            </a:pPr>
            <a:r>
              <a:rPr lang="en-US" dirty="0"/>
              <a:t>OPTIONAL { ?country </a:t>
            </a:r>
            <a:r>
              <a:rPr lang="en-US" dirty="0" err="1"/>
              <a:t>ex:continent</a:t>
            </a:r>
            <a:r>
              <a:rPr lang="en-US" dirty="0"/>
              <a:t> ?continent </a:t>
            </a:r>
            <a:r>
              <a:rPr lang="en-US" dirty="0" smtClean="0"/>
              <a:t>}</a:t>
            </a:r>
          </a:p>
          <a:p>
            <a:r>
              <a:rPr lang="es-ES_tradnl" dirty="0" smtClean="0"/>
              <a:t>“UNION”. Busca aquellos países que sean bien europeos o americanos.</a:t>
            </a:r>
          </a:p>
          <a:p>
            <a:pPr marL="502920" lvl="1" indent="0">
              <a:buNone/>
            </a:pPr>
            <a:r>
              <a:rPr lang="en-US" dirty="0"/>
              <a:t>SELECT DISTINCT ?country</a:t>
            </a:r>
          </a:p>
          <a:p>
            <a:pPr marL="502920" lvl="1" indent="0">
              <a:buNone/>
            </a:pPr>
            <a:r>
              <a:rPr lang="en-US" dirty="0"/>
              <a:t>WHERE {</a:t>
            </a:r>
          </a:p>
          <a:p>
            <a:pPr marL="502920" lvl="1" indent="0">
              <a:buNone/>
            </a:pPr>
            <a:r>
              <a:rPr lang="en-US" dirty="0"/>
              <a:t>  { ?country </a:t>
            </a:r>
            <a:r>
              <a:rPr lang="en-US" dirty="0" err="1"/>
              <a:t>ex:continent</a:t>
            </a:r>
            <a:r>
              <a:rPr lang="en-US" dirty="0"/>
              <a:t> </a:t>
            </a:r>
            <a:r>
              <a:rPr lang="en-US" dirty="0" err="1"/>
              <a:t>geo:Europe</a:t>
            </a:r>
            <a:r>
              <a:rPr lang="en-US" dirty="0"/>
              <a:t> }</a:t>
            </a:r>
          </a:p>
          <a:p>
            <a:pPr marL="502920" lvl="1" indent="0">
              <a:buNone/>
            </a:pPr>
            <a:r>
              <a:rPr lang="en-US" dirty="0"/>
              <a:t>      UNION</a:t>
            </a:r>
          </a:p>
          <a:p>
            <a:pPr marL="502920" lvl="1" indent="0">
              <a:buNone/>
            </a:pPr>
            <a:r>
              <a:rPr lang="en-US" dirty="0"/>
              <a:t>  { ?country </a:t>
            </a:r>
            <a:r>
              <a:rPr lang="en-US" dirty="0" err="1"/>
              <a:t>ex:continent</a:t>
            </a:r>
            <a:r>
              <a:rPr lang="en-US" dirty="0"/>
              <a:t> </a:t>
            </a:r>
            <a:r>
              <a:rPr lang="en-US" dirty="0" err="1"/>
              <a:t>geo:America</a:t>
            </a:r>
            <a:r>
              <a:rPr lang="en-US" dirty="0"/>
              <a:t> }</a:t>
            </a:r>
          </a:p>
          <a:p>
            <a:pPr marL="502920" lvl="1" indent="0">
              <a:buNone/>
            </a:pPr>
            <a:r>
              <a:rPr lang="en-US" dirty="0" smtClean="0"/>
              <a:t>}</a:t>
            </a:r>
          </a:p>
          <a:p>
            <a:r>
              <a:rPr lang="es-ES_tradnl" dirty="0" smtClean="0"/>
              <a:t>“ORDERED BY” </a:t>
            </a:r>
            <a:r>
              <a:rPr lang="es-ES_tradnl" dirty="0" smtClean="0">
                <a:sym typeface="Wingdings" panose="05000000000000000000" pitchFamily="2" charset="2"/>
              </a:rPr>
              <a:t> te devuelve los resultados ordenados ASC o DESC de acuerdo a una de las variables del SELECT.</a:t>
            </a:r>
            <a:endParaRPr lang="en-US" dirty="0"/>
          </a:p>
          <a:p>
            <a:pPr marL="502920" lvl="1" indent="0">
              <a:buNone/>
            </a:pPr>
            <a:r>
              <a:rPr lang="en-US" dirty="0"/>
              <a:t>SELECT ?country ?</a:t>
            </a:r>
            <a:r>
              <a:rPr lang="en-US" dirty="0" err="1"/>
              <a:t>pob</a:t>
            </a:r>
            <a:r>
              <a:rPr lang="en-US" dirty="0"/>
              <a:t> ?continent</a:t>
            </a:r>
          </a:p>
          <a:p>
            <a:pPr marL="502920" lvl="1" indent="0">
              <a:buNone/>
            </a:pPr>
            <a:r>
              <a:rPr lang="en-US" dirty="0"/>
              <a:t>WHERE{</a:t>
            </a:r>
          </a:p>
          <a:p>
            <a:pPr marL="502920" lvl="1" indent="0">
              <a:buNone/>
            </a:pPr>
            <a:r>
              <a:rPr lang="en-US" dirty="0"/>
              <a:t>  ?country ?</a:t>
            </a:r>
            <a:r>
              <a:rPr lang="en-US" dirty="0" err="1"/>
              <a:t>pl</a:t>
            </a:r>
            <a:r>
              <a:rPr lang="en-US" dirty="0"/>
              <a:t> </a:t>
            </a:r>
            <a:r>
              <a:rPr lang="en-US" dirty="0" err="1"/>
              <a:t>ex:Paris</a:t>
            </a:r>
            <a:r>
              <a:rPr lang="en-US" dirty="0"/>
              <a:t>.</a:t>
            </a:r>
          </a:p>
          <a:p>
            <a:pPr marL="502920" lvl="1" indent="0">
              <a:buNone/>
            </a:pPr>
            <a:r>
              <a:rPr lang="en-US" dirty="0"/>
              <a:t>  ?country </a:t>
            </a:r>
            <a:r>
              <a:rPr lang="en-US" dirty="0" err="1"/>
              <a:t>ex:poblacion</a:t>
            </a:r>
            <a:r>
              <a:rPr lang="en-US" dirty="0"/>
              <a:t> ?</a:t>
            </a:r>
            <a:r>
              <a:rPr lang="en-US" dirty="0" err="1"/>
              <a:t>pob</a:t>
            </a:r>
            <a:r>
              <a:rPr lang="en-US" dirty="0"/>
              <a:t> .</a:t>
            </a:r>
          </a:p>
          <a:p>
            <a:pPr marL="502920" lvl="1" indent="0">
              <a:buNone/>
            </a:pPr>
            <a:r>
              <a:rPr lang="en-US" dirty="0"/>
              <a:t>OPTIONAL { ?country </a:t>
            </a:r>
            <a:r>
              <a:rPr lang="en-US" dirty="0" err="1"/>
              <a:t>ex:continent</a:t>
            </a:r>
            <a:r>
              <a:rPr lang="en-US" dirty="0"/>
              <a:t> ?continent </a:t>
            </a:r>
            <a:r>
              <a:rPr lang="en-US" dirty="0" smtClean="0"/>
              <a:t>}</a:t>
            </a:r>
          </a:p>
          <a:p>
            <a:pPr marL="502920" lvl="1" indent="0">
              <a:buNone/>
            </a:pPr>
            <a:r>
              <a:rPr lang="es-ES_tradnl" dirty="0"/>
              <a:t>ORDER BY DESC(?</a:t>
            </a:r>
            <a:r>
              <a:rPr lang="es-ES_tradnl" dirty="0" err="1"/>
              <a:t>pob</a:t>
            </a:r>
            <a:r>
              <a:rPr lang="es-ES_tradnl" dirty="0"/>
              <a:t>)</a:t>
            </a:r>
          </a:p>
          <a:p>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2161479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SPARQL1.0: Ejercicios</a:t>
            </a:r>
            <a:endParaRPr lang="es-ES" dirty="0"/>
          </a:p>
        </p:txBody>
      </p:sp>
      <p:sp>
        <p:nvSpPr>
          <p:cNvPr id="3" name="Marcador de contenido 2"/>
          <p:cNvSpPr>
            <a:spLocks noGrp="1"/>
          </p:cNvSpPr>
          <p:nvPr>
            <p:ph idx="1"/>
          </p:nvPr>
        </p:nvSpPr>
        <p:spPr>
          <a:xfrm>
            <a:off x="3869268" y="254000"/>
            <a:ext cx="7315200" cy="6604000"/>
          </a:xfrm>
        </p:spPr>
        <p:txBody>
          <a:bodyPr>
            <a:normAutofit/>
          </a:bodyPr>
          <a:lstStyle/>
          <a:p>
            <a:r>
              <a:rPr lang="es-ES_tradnl" dirty="0"/>
              <a:t>Ejercicio </a:t>
            </a:r>
            <a:r>
              <a:rPr lang="es-ES_tradnl" dirty="0" smtClean="0"/>
              <a:t>3_1: </a:t>
            </a:r>
            <a:r>
              <a:rPr lang="es-ES_tradnl" dirty="0"/>
              <a:t>SELECT. Dame aquellas personas que tengan nombre y email  (grafo personas). </a:t>
            </a:r>
            <a:endParaRPr lang="es-ES_tradnl" dirty="0" smtClean="0"/>
          </a:p>
          <a:p>
            <a:r>
              <a:rPr lang="es-ES_tradnl" dirty="0" smtClean="0"/>
              <a:t>Ejercicio </a:t>
            </a:r>
            <a:r>
              <a:rPr lang="es-ES_tradnl" dirty="0" smtClean="0"/>
              <a:t>3_2: </a:t>
            </a:r>
            <a:r>
              <a:rPr lang="es-ES_tradnl" dirty="0"/>
              <a:t>OPTIONAL. Saca el nombre de las personas y si se puede su email (grafo personas)</a:t>
            </a:r>
          </a:p>
          <a:p>
            <a:r>
              <a:rPr lang="es-ES_tradnl" dirty="0"/>
              <a:t>Ejercicio </a:t>
            </a:r>
            <a:r>
              <a:rPr lang="es-ES_tradnl" dirty="0" smtClean="0"/>
              <a:t>3_3: </a:t>
            </a:r>
            <a:r>
              <a:rPr lang="es-ES_tradnl" dirty="0"/>
              <a:t>FILTROS: Cuales son los países que tienen una población superior a 40,000 habitantes (grafo países)</a:t>
            </a:r>
          </a:p>
          <a:p>
            <a:r>
              <a:rPr lang="es-ES_tradnl" dirty="0"/>
              <a:t>Ejercicio </a:t>
            </a:r>
            <a:r>
              <a:rPr lang="es-ES_tradnl" dirty="0" smtClean="0"/>
              <a:t>3_4: </a:t>
            </a:r>
            <a:r>
              <a:rPr lang="es-ES_tradnl" dirty="0"/>
              <a:t>ASK/FILTERS: Crea una query para preguntar “Tiene mas población Francia que Canadá? (grafo países)</a:t>
            </a:r>
          </a:p>
          <a:p>
            <a:pPr marL="0" indent="0">
              <a:buNone/>
            </a:pPr>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2845522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 dirty="0"/>
          </a:p>
        </p:txBody>
      </p:sp>
      <p:sp>
        <p:nvSpPr>
          <p:cNvPr id="3" name="Marcador de contenido 2"/>
          <p:cNvSpPr>
            <a:spLocks noGrp="1"/>
          </p:cNvSpPr>
          <p:nvPr>
            <p:ph idx="1"/>
          </p:nvPr>
        </p:nvSpPr>
        <p:spPr/>
        <p:txBody>
          <a:bodyPr>
            <a:normAutofit fontScale="85000" lnSpcReduction="20000"/>
          </a:bodyPr>
          <a:lstStyle/>
          <a:p>
            <a:pPr lvl="0"/>
            <a:endParaRPr lang="es-ES_tradnl" dirty="0">
              <a:sym typeface="Wingdings" panose="05000000000000000000" pitchFamily="2" charset="2"/>
            </a:endParaRPr>
          </a:p>
          <a:p>
            <a:pPr lvl="0"/>
            <a:endParaRPr lang="es-ES_tradnl" dirty="0" smtClean="0">
              <a:sym typeface="Wingdings" panose="05000000000000000000" pitchFamily="2" charset="2"/>
            </a:endParaRPr>
          </a:p>
          <a:p>
            <a:pPr lvl="0"/>
            <a:r>
              <a:rPr lang="es-ES_tradnl" sz="1900" dirty="0" smtClean="0">
                <a:sym typeface="Wingdings" panose="05000000000000000000" pitchFamily="2" charset="2"/>
              </a:rPr>
              <a:t>Motivación y Nociones Básicas de SPARQL</a:t>
            </a:r>
          </a:p>
          <a:p>
            <a:pPr lvl="0"/>
            <a:r>
              <a:rPr lang="es-ES_tradnl" sz="1900" dirty="0" smtClean="0">
                <a:sym typeface="Wingdings" panose="05000000000000000000" pitchFamily="2" charset="2"/>
              </a:rPr>
              <a:t>SPARQL 1.0: </a:t>
            </a:r>
          </a:p>
          <a:p>
            <a:pPr lvl="1"/>
            <a:r>
              <a:rPr lang="es-ES_tradnl" sz="1900" dirty="0" smtClean="0">
                <a:sym typeface="Wingdings" panose="05000000000000000000" pitchFamily="2" charset="2"/>
              </a:rPr>
              <a:t>SELECT, CONSTRUCT, ASK, FILTER, FROM, GRAPH</a:t>
            </a:r>
          </a:p>
          <a:p>
            <a:pPr lvl="1"/>
            <a:r>
              <a:rPr lang="es-ES_tradnl" sz="1900" dirty="0" smtClean="0">
                <a:sym typeface="Wingdings" panose="05000000000000000000" pitchFamily="2" charset="2"/>
              </a:rPr>
              <a:t>Ejemplos</a:t>
            </a:r>
          </a:p>
          <a:p>
            <a:pPr lvl="2"/>
            <a:r>
              <a:rPr lang="es-ES_tradnl" sz="1900" dirty="0" smtClean="0">
                <a:sym typeface="Wingdings" panose="05000000000000000000" pitchFamily="2" charset="2"/>
              </a:rPr>
              <a:t>Ejemplo 1: Ejemplo de SELECT</a:t>
            </a:r>
          </a:p>
          <a:p>
            <a:pPr lvl="2"/>
            <a:r>
              <a:rPr lang="es-ES_tradnl" sz="1900" dirty="0" smtClean="0">
                <a:sym typeface="Wingdings" panose="05000000000000000000" pitchFamily="2" charset="2"/>
              </a:rPr>
              <a:t>Ejemplo 2: </a:t>
            </a:r>
            <a:r>
              <a:rPr lang="es-ES_tradnl" sz="1900" dirty="0" smtClean="0">
                <a:sym typeface="Wingdings" panose="05000000000000000000" pitchFamily="2" charset="2"/>
              </a:rPr>
              <a:t>Ejemplo de SELECT</a:t>
            </a:r>
            <a:endParaRPr lang="es-ES_tradnl" sz="1900" dirty="0" smtClean="0">
              <a:sym typeface="Wingdings" panose="05000000000000000000" pitchFamily="2" charset="2"/>
            </a:endParaRPr>
          </a:p>
          <a:p>
            <a:pPr lvl="2"/>
            <a:r>
              <a:rPr lang="es-ES_tradnl" sz="1900" dirty="0" smtClean="0">
                <a:sym typeface="Wingdings" panose="05000000000000000000" pitchFamily="2" charset="2"/>
              </a:rPr>
              <a:t>Ejemplo 3</a:t>
            </a:r>
            <a:r>
              <a:rPr lang="es-ES_tradnl" sz="1900" dirty="0">
                <a:sym typeface="Wingdings" panose="05000000000000000000" pitchFamily="2" charset="2"/>
              </a:rPr>
              <a:t>: Ejemplo de </a:t>
            </a:r>
            <a:r>
              <a:rPr lang="es-ES_tradnl" sz="1900" dirty="0" smtClean="0">
                <a:sym typeface="Wingdings" panose="05000000000000000000" pitchFamily="2" charset="2"/>
              </a:rPr>
              <a:t>CONSTRUCT</a:t>
            </a:r>
          </a:p>
          <a:p>
            <a:pPr lvl="2"/>
            <a:r>
              <a:rPr lang="es-ES_tradnl" sz="1900" dirty="0" smtClean="0">
                <a:sym typeface="Wingdings" panose="05000000000000000000" pitchFamily="2" charset="2"/>
              </a:rPr>
              <a:t>Ejemplo 4: Ejemplo de ASK</a:t>
            </a:r>
          </a:p>
          <a:p>
            <a:pPr lvl="2"/>
            <a:r>
              <a:rPr lang="es-ES_tradnl" sz="1900" dirty="0" smtClean="0">
                <a:sym typeface="Wingdings" panose="05000000000000000000" pitchFamily="2" charset="2"/>
              </a:rPr>
              <a:t>Ejemplo 5: Ejemplo de FILTER</a:t>
            </a:r>
          </a:p>
          <a:p>
            <a:pPr lvl="2"/>
            <a:r>
              <a:rPr lang="es-ES_tradnl" sz="1900" dirty="0">
                <a:sym typeface="Wingdings" panose="05000000000000000000" pitchFamily="2" charset="2"/>
              </a:rPr>
              <a:t>Ejemplo 6: Ejemplo FROM</a:t>
            </a:r>
          </a:p>
          <a:p>
            <a:pPr lvl="2"/>
            <a:r>
              <a:rPr lang="es-ES_tradnl" sz="1900" dirty="0">
                <a:sym typeface="Wingdings" panose="05000000000000000000" pitchFamily="2" charset="2"/>
              </a:rPr>
              <a:t>Ejemplo 7: Ejemplo </a:t>
            </a:r>
            <a:r>
              <a:rPr lang="es-ES_tradnl" sz="1900" dirty="0" smtClean="0">
                <a:sym typeface="Wingdings" panose="05000000000000000000" pitchFamily="2" charset="2"/>
              </a:rPr>
              <a:t>GRAPH</a:t>
            </a:r>
          </a:p>
          <a:p>
            <a:pPr lvl="1"/>
            <a:r>
              <a:rPr lang="es-ES_tradnl" sz="2100" dirty="0" smtClean="0">
                <a:sym typeface="Wingdings" panose="05000000000000000000" pitchFamily="2" charset="2"/>
              </a:rPr>
              <a:t>Otras sentencias</a:t>
            </a:r>
            <a:endParaRPr lang="es-ES_tradnl" sz="2100" dirty="0">
              <a:sym typeface="Wingdings" panose="05000000000000000000" pitchFamily="2" charset="2"/>
            </a:endParaRPr>
          </a:p>
          <a:p>
            <a:pPr lvl="0"/>
            <a:r>
              <a:rPr lang="es-ES_tradnl" sz="1900" dirty="0" smtClean="0">
                <a:sym typeface="Wingdings" panose="05000000000000000000" pitchFamily="2" charset="2"/>
              </a:rPr>
              <a:t>SPARQL 1.1</a:t>
            </a:r>
          </a:p>
          <a:p>
            <a:pPr lvl="1"/>
            <a:r>
              <a:rPr lang="es-ES_tradnl" sz="1900" dirty="0" smtClean="0">
                <a:sym typeface="Wingdings" panose="05000000000000000000" pitchFamily="2" charset="2"/>
              </a:rPr>
              <a:t>AGGREGATES, UPDATES</a:t>
            </a:r>
          </a:p>
          <a:p>
            <a:pPr lvl="1"/>
            <a:r>
              <a:rPr lang="es-ES_tradnl" dirty="0" smtClean="0">
                <a:sym typeface="Wingdings" panose="05000000000000000000" pitchFamily="2" charset="2"/>
              </a:rPr>
              <a:t>Ejemplos</a:t>
            </a:r>
          </a:p>
          <a:p>
            <a:pPr lvl="2"/>
            <a:r>
              <a:rPr lang="es-ES_tradnl" dirty="0" smtClean="0">
                <a:sym typeface="Wingdings" panose="05000000000000000000" pitchFamily="2" charset="2"/>
              </a:rPr>
              <a:t>Ejemplo 8: Ejemplo de AGGRETATE</a:t>
            </a:r>
          </a:p>
          <a:p>
            <a:pPr lvl="2"/>
            <a:r>
              <a:rPr lang="es-ES_tradnl" dirty="0" smtClean="0">
                <a:sym typeface="Wingdings" panose="05000000000000000000" pitchFamily="2" charset="2"/>
              </a:rPr>
              <a:t>Ejemplo 9: Ejemplo de UPDATE</a:t>
            </a:r>
            <a:endParaRPr lang="es-ES_tradnl" dirty="0">
              <a:sym typeface="Wingdings" panose="05000000000000000000" pitchFamily="2" charset="2"/>
            </a:endParaRPr>
          </a:p>
          <a:p>
            <a:pPr lvl="0"/>
            <a:endParaRPr lang="es-ES_tradnl" dirty="0" smtClean="0">
              <a:sym typeface="Wingdings" panose="05000000000000000000" pitchFamily="2" charset="2"/>
            </a:endParaRPr>
          </a:p>
          <a:p>
            <a:pPr lvl="0"/>
            <a:endParaRPr lang="es-ES_tradnl" dirty="0" smtClean="0">
              <a:sym typeface="Wingdings" panose="05000000000000000000" pitchFamily="2" charset="2"/>
            </a:endParaRPr>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223805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a:t>
            </a:r>
            <a:r>
              <a:rPr lang="es-ES" dirty="0" err="1" smtClean="0"/>
              <a:t>Querying</a:t>
            </a:r>
            <a:r>
              <a:rPr lang="es-ES" dirty="0" smtClean="0"/>
              <a:t> RDF </a:t>
            </a:r>
            <a:r>
              <a:rPr lang="es-ES" dirty="0" err="1" smtClean="0"/>
              <a:t>Datasets</a:t>
            </a:r>
            <a:endParaRPr lang="es-ES" dirty="0"/>
          </a:p>
        </p:txBody>
      </p:sp>
      <p:sp>
        <p:nvSpPr>
          <p:cNvPr id="3" name="Marcador de contenido 2"/>
          <p:cNvSpPr>
            <a:spLocks noGrp="1"/>
          </p:cNvSpPr>
          <p:nvPr>
            <p:ph idx="1"/>
          </p:nvPr>
        </p:nvSpPr>
        <p:spPr>
          <a:xfrm>
            <a:off x="3869268" y="838199"/>
            <a:ext cx="7315200" cy="5753649"/>
          </a:xfrm>
        </p:spPr>
        <p:txBody>
          <a:bodyPr>
            <a:normAutofit/>
          </a:bodyPr>
          <a:lstStyle/>
          <a:p>
            <a:r>
              <a:rPr lang="es-ES_tradnl" sz="1700" dirty="0" smtClean="0"/>
              <a:t>Un </a:t>
            </a:r>
            <a:r>
              <a:rPr lang="es-ES_tradnl" sz="1700" dirty="0"/>
              <a:t>dataset RDF es una colección de grafos RDF (RDF 1.1):</a:t>
            </a:r>
          </a:p>
          <a:p>
            <a:pPr marL="640080" lvl="2">
              <a:spcBef>
                <a:spcPts val="1200"/>
              </a:spcBef>
            </a:pPr>
            <a:r>
              <a:rPr lang="es-ES_tradnl" sz="1700" dirty="0"/>
              <a:t>1 grafo por defecto: no tiene nombre y puede ser vacío</a:t>
            </a:r>
          </a:p>
          <a:p>
            <a:pPr marL="640080" lvl="2">
              <a:spcBef>
                <a:spcPts val="1200"/>
              </a:spcBef>
            </a:pPr>
            <a:r>
              <a:rPr lang="es-ES_tradnl" sz="1700" dirty="0"/>
              <a:t>cero o mas grafos nombrados: donde cada grafo nombrado tiene un IRI/</a:t>
            </a:r>
            <a:r>
              <a:rPr lang="es-ES_tradnl" sz="1700" dirty="0" err="1"/>
              <a:t>black</a:t>
            </a:r>
            <a:r>
              <a:rPr lang="es-ES_tradnl" sz="1700" dirty="0"/>
              <a:t> </a:t>
            </a:r>
            <a:r>
              <a:rPr lang="es-ES_tradnl" sz="1700" dirty="0" err="1"/>
              <a:t>node</a:t>
            </a:r>
            <a:endParaRPr lang="es-ES_tradnl" sz="1700" dirty="0"/>
          </a:p>
          <a:p>
            <a:r>
              <a:rPr lang="es-ES_tradnl" sz="1700" dirty="0" smtClean="0"/>
              <a:t>Una query SPARQL opera siempre sobre un “dataset”. </a:t>
            </a:r>
          </a:p>
          <a:p>
            <a:r>
              <a:rPr lang="es-ES_tradnl" sz="1700" dirty="0" smtClean="0"/>
              <a:t>Mediante las clausulas FROM/FROM NAMED se definen los grafos que formaran el dataset sobre el que query opera (digamos que se activan una seria de grafos para estar listo para ser preguntados)</a:t>
            </a:r>
          </a:p>
          <a:p>
            <a:r>
              <a:rPr lang="es-ES_tradnl" sz="1700" dirty="0" smtClean="0"/>
              <a:t>Mediante la ausencia y/o presencia de la clausula GRAPH se define sobre que grafos (de los activos) se hace cada parte de la query.</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1028124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a:t>
            </a:r>
            <a:r>
              <a:rPr lang="es-ES" dirty="0"/>
              <a:t>FROM NAMED y GRAPH</a:t>
            </a:r>
          </a:p>
        </p:txBody>
      </p:sp>
      <p:sp>
        <p:nvSpPr>
          <p:cNvPr id="3" name="Marcador de contenido 2"/>
          <p:cNvSpPr>
            <a:spLocks noGrp="1"/>
          </p:cNvSpPr>
          <p:nvPr>
            <p:ph idx="1"/>
          </p:nvPr>
        </p:nvSpPr>
        <p:spPr>
          <a:xfrm>
            <a:off x="3869268" y="457200"/>
            <a:ext cx="7315200" cy="6134649"/>
          </a:xfrm>
        </p:spPr>
        <p:txBody>
          <a:bodyPr>
            <a:normAutofit lnSpcReduction="10000"/>
          </a:bodyPr>
          <a:lstStyle/>
          <a:p>
            <a:r>
              <a:rPr lang="es-ES" sz="1900" dirty="0" smtClean="0"/>
              <a:t>FROM  </a:t>
            </a:r>
            <a:r>
              <a:rPr lang="es-ES" sz="1900" dirty="0" smtClean="0">
                <a:sym typeface="Wingdings" panose="05000000000000000000" pitchFamily="2" charset="2"/>
              </a:rPr>
              <a:t> indicar </a:t>
            </a:r>
            <a:r>
              <a:rPr lang="es-ES" sz="1900" dirty="0" smtClean="0"/>
              <a:t>grafo </a:t>
            </a:r>
            <a:r>
              <a:rPr lang="es-ES" sz="1900" dirty="0"/>
              <a:t>por </a:t>
            </a:r>
            <a:r>
              <a:rPr lang="es-ES" sz="1900" dirty="0" smtClean="0"/>
              <a:t>defecto</a:t>
            </a:r>
          </a:p>
          <a:p>
            <a:pPr lvl="1"/>
            <a:r>
              <a:rPr lang="es-ES" sz="1700" dirty="0" smtClean="0"/>
              <a:t>Es </a:t>
            </a:r>
            <a:r>
              <a:rPr lang="es-ES" sz="1700" dirty="0"/>
              <a:t>el grafo sobre el que se opera si no especificamos la clausula GRAPH</a:t>
            </a:r>
          </a:p>
          <a:p>
            <a:pPr lvl="1"/>
            <a:r>
              <a:rPr lang="es-ES" sz="1900" dirty="0"/>
              <a:t>En ausencia de clausula FROM es el  motor el que define una estrategia. Pero muchos motores (</a:t>
            </a:r>
            <a:r>
              <a:rPr lang="es-ES" sz="1900" dirty="0" err="1"/>
              <a:t>Sesame</a:t>
            </a:r>
            <a:r>
              <a:rPr lang="es-ES" sz="1900" dirty="0"/>
              <a:t>) definen el grafo por defecto como el conjunto de todos lo </a:t>
            </a:r>
            <a:r>
              <a:rPr lang="es-ES" sz="1900" dirty="0" smtClean="0"/>
              <a:t>grafos (el por defecto y los nombrados).</a:t>
            </a:r>
            <a:endParaRPr lang="es-ES" sz="1900" dirty="0"/>
          </a:p>
          <a:p>
            <a:r>
              <a:rPr lang="es-ES" sz="1900" dirty="0" smtClean="0"/>
              <a:t>FROM </a:t>
            </a:r>
            <a:r>
              <a:rPr lang="es-ES" sz="1900" dirty="0"/>
              <a:t>NAMED </a:t>
            </a:r>
            <a:r>
              <a:rPr lang="es-ES" sz="1900" dirty="0" smtClean="0">
                <a:sym typeface="Wingdings" panose="05000000000000000000" pitchFamily="2" charset="2"/>
              </a:rPr>
              <a:t> indicar </a:t>
            </a:r>
            <a:r>
              <a:rPr lang="es-ES" sz="1900" dirty="0" smtClean="0"/>
              <a:t>grafos </a:t>
            </a:r>
            <a:r>
              <a:rPr lang="es-ES" sz="1900" dirty="0"/>
              <a:t>nombrados </a:t>
            </a:r>
            <a:endParaRPr lang="es-ES" sz="1900" dirty="0" smtClean="0"/>
          </a:p>
          <a:p>
            <a:pPr lvl="1"/>
            <a:r>
              <a:rPr lang="es-ES" sz="1500" dirty="0" smtClean="0"/>
              <a:t>Seria </a:t>
            </a:r>
            <a:r>
              <a:rPr lang="es-ES" sz="1500" dirty="0"/>
              <a:t>el conjunto de grafos sobre los que se opera si especificamos la clausula “</a:t>
            </a:r>
            <a:r>
              <a:rPr lang="en-US" sz="1500" dirty="0"/>
              <a:t>GRAPH ?g” </a:t>
            </a:r>
            <a:endParaRPr lang="en-US" sz="1500" dirty="0" smtClean="0"/>
          </a:p>
          <a:p>
            <a:pPr lvl="1"/>
            <a:r>
              <a:rPr lang="es-ES_tradnl" sz="1700" dirty="0" smtClean="0"/>
              <a:t>Si usamos clausula FROM NAMED hay que especificar FROM (se </a:t>
            </a:r>
            <a:r>
              <a:rPr lang="es-ES_tradnl" sz="1700" dirty="0" smtClean="0"/>
              <a:t>deshabilita </a:t>
            </a:r>
            <a:r>
              <a:rPr lang="es-ES_tradnl" sz="1700" dirty="0" smtClean="0"/>
              <a:t>que sea la </a:t>
            </a:r>
            <a:r>
              <a:rPr lang="es-ES_tradnl" sz="1700" dirty="0" smtClean="0"/>
              <a:t>unión </a:t>
            </a:r>
            <a:r>
              <a:rPr lang="es-ES_tradnl" sz="1700" dirty="0" smtClean="0"/>
              <a:t>de todos y se </a:t>
            </a:r>
            <a:r>
              <a:rPr lang="es-ES_tradnl" sz="1700" dirty="0" smtClean="0"/>
              <a:t>convierte </a:t>
            </a:r>
            <a:r>
              <a:rPr lang="es-ES_tradnl" sz="1700" dirty="0" smtClean="0"/>
              <a:t>en </a:t>
            </a:r>
            <a:r>
              <a:rPr lang="es-ES_tradnl" sz="1700" dirty="0" smtClean="0"/>
              <a:t>vacío)</a:t>
            </a:r>
            <a:endParaRPr lang="en-US" sz="1700" dirty="0"/>
          </a:p>
          <a:p>
            <a:pPr lvl="1"/>
            <a:r>
              <a:rPr lang="es-ES" sz="1900" dirty="0"/>
              <a:t>En ausencia de clausura FROM NAMED es el motor el que define una estrategia. Pero en el caso de </a:t>
            </a:r>
            <a:r>
              <a:rPr lang="es-ES" sz="1900" dirty="0" err="1"/>
              <a:t>S</a:t>
            </a:r>
            <a:r>
              <a:rPr lang="es-ES" sz="1900" dirty="0" err="1" smtClean="0"/>
              <a:t>esame</a:t>
            </a:r>
            <a:r>
              <a:rPr lang="es-ES" sz="1900" dirty="0" smtClean="0"/>
              <a:t> </a:t>
            </a:r>
            <a:r>
              <a:rPr lang="es-ES" sz="1900" dirty="0"/>
              <a:t>puesto que el grafo por defecto </a:t>
            </a:r>
            <a:r>
              <a:rPr lang="es-ES" dirty="0"/>
              <a:t>contiene a todos se </a:t>
            </a:r>
            <a:r>
              <a:rPr lang="es-ES" dirty="0" smtClean="0"/>
              <a:t>podría </a:t>
            </a:r>
            <a:r>
              <a:rPr lang="es-ES" dirty="0"/>
              <a:t>usar GRAPH con un </a:t>
            </a:r>
            <a:r>
              <a:rPr lang="es-ES" dirty="0" smtClean="0"/>
              <a:t>grafo </a:t>
            </a:r>
            <a:r>
              <a:rPr lang="es-ES" dirty="0"/>
              <a:t>nombrado </a:t>
            </a:r>
            <a:r>
              <a:rPr lang="es-ES" dirty="0"/>
              <a:t>especifico </a:t>
            </a:r>
            <a:endParaRPr lang="es-ES" dirty="0" smtClean="0"/>
          </a:p>
          <a:p>
            <a:r>
              <a:rPr lang="es-ES" dirty="0"/>
              <a:t>GRAPH </a:t>
            </a:r>
            <a:r>
              <a:rPr lang="es-ES" dirty="0">
                <a:sym typeface="Wingdings" panose="05000000000000000000" pitchFamily="2" charset="2"/>
              </a:rPr>
              <a:t> </a:t>
            </a:r>
            <a:r>
              <a:rPr lang="es-ES" sz="1900" dirty="0"/>
              <a:t>porciones de una query que operan sobre un determinado grafo nombrado:</a:t>
            </a:r>
          </a:p>
          <a:p>
            <a:pPr lvl="1"/>
            <a:r>
              <a:rPr lang="es-ES" dirty="0"/>
              <a:t>Todo lo que este fuera de la clausula GRAPH se busca en el grafo por defecto </a:t>
            </a:r>
          </a:p>
          <a:p>
            <a:pPr lvl="1"/>
            <a:r>
              <a:rPr lang="es-ES" dirty="0"/>
              <a:t>Toda la parte de la query dentro de la sentencia GRAPH se busca en uno (si se especifica) o en todos los “</a:t>
            </a:r>
            <a:r>
              <a:rPr lang="es-ES" dirty="0" err="1"/>
              <a:t>named</a:t>
            </a:r>
            <a:r>
              <a:rPr lang="es-ES" dirty="0"/>
              <a:t> </a:t>
            </a:r>
            <a:r>
              <a:rPr lang="es-ES" dirty="0" err="1"/>
              <a:t>graph</a:t>
            </a:r>
            <a:r>
              <a:rPr lang="es-ES" dirty="0" smtClean="0"/>
              <a:t>”</a:t>
            </a:r>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3480228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6</a:t>
            </a:r>
            <a:endParaRPr lang="es-ES" dirty="0"/>
          </a:p>
        </p:txBody>
      </p:sp>
      <p:sp>
        <p:nvSpPr>
          <p:cNvPr id="3" name="Marcador de contenido 2"/>
          <p:cNvSpPr>
            <a:spLocks noGrp="1"/>
          </p:cNvSpPr>
          <p:nvPr>
            <p:ph idx="1"/>
          </p:nvPr>
        </p:nvSpPr>
        <p:spPr/>
        <p:txBody>
          <a:bodyPr>
            <a:normAutofit/>
          </a:bodyPr>
          <a:lstStyle/>
          <a:p>
            <a:pPr lvl="1"/>
            <a:endParaRPr lang="es-ES_tradnl" dirty="0" smtClean="0"/>
          </a:p>
          <a:p>
            <a:endParaRPr lang="es-ES_tradnl" dirty="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Rectangle 5"/>
          <p:cNvSpPr/>
          <p:nvPr/>
        </p:nvSpPr>
        <p:spPr>
          <a:xfrm>
            <a:off x="3810000" y="299065"/>
            <a:ext cx="7632700" cy="3728713"/>
          </a:xfrm>
          <a:prstGeom prst="rect">
            <a:avLst/>
          </a:prstGeom>
        </p:spPr>
        <p:txBody>
          <a:bodyPr wrap="square">
            <a:spAutoFit/>
          </a:bodyPr>
          <a:lstStyle/>
          <a:p>
            <a:pPr marL="182880" indent="-182880">
              <a:lnSpc>
                <a:spcPct val="70000"/>
              </a:lnSpc>
              <a:spcBef>
                <a:spcPts val="1200"/>
              </a:spcBef>
              <a:buClr>
                <a:schemeClr val="accent1"/>
              </a:buClr>
              <a:buFont typeface="Wingdings 2" pitchFamily="18" charset="2"/>
              <a:buChar char=""/>
            </a:pPr>
            <a:r>
              <a:rPr lang="es-ES" sz="1900" dirty="0">
                <a:solidFill>
                  <a:schemeClr val="tx1">
                    <a:lumMod val="65000"/>
                    <a:lumOff val="35000"/>
                  </a:schemeClr>
                </a:solidFill>
              </a:rPr>
              <a:t>Ejemplo </a:t>
            </a:r>
            <a:r>
              <a:rPr lang="es-ES" sz="1900" dirty="0" smtClean="0">
                <a:solidFill>
                  <a:schemeClr val="tx1">
                    <a:lumMod val="65000"/>
                    <a:lumOff val="35000"/>
                  </a:schemeClr>
                </a:solidFill>
              </a:rPr>
              <a:t>6: Uso de la clausula </a:t>
            </a:r>
            <a:r>
              <a:rPr lang="es-ES" sz="1900" dirty="0" smtClean="0">
                <a:solidFill>
                  <a:schemeClr val="tx1">
                    <a:lumMod val="65000"/>
                    <a:lumOff val="35000"/>
                  </a:schemeClr>
                </a:solidFill>
              </a:rPr>
              <a:t>FROM (fijando un grafo nombrado)</a:t>
            </a:r>
            <a:endParaRPr lang="es-ES" sz="1900" dirty="0">
              <a:solidFill>
                <a:schemeClr val="tx1">
                  <a:lumMod val="65000"/>
                  <a:lumOff val="35000"/>
                </a:schemeClr>
              </a:solidFill>
            </a:endParaRPr>
          </a:p>
          <a:p>
            <a:pPr marL="182880" indent="-182880">
              <a:lnSpc>
                <a:spcPct val="70000"/>
              </a:lnSpc>
              <a:spcBef>
                <a:spcPts val="1200"/>
              </a:spcBef>
              <a:buClr>
                <a:schemeClr val="accent1"/>
              </a:buClr>
              <a:buFont typeface="Wingdings 2" pitchFamily="18" charset="2"/>
              <a:buChar char=""/>
            </a:pPr>
            <a:r>
              <a:rPr lang="es-ES" sz="1900" dirty="0" smtClean="0">
                <a:solidFill>
                  <a:schemeClr val="tx1">
                    <a:lumMod val="65000"/>
                    <a:lumOff val="35000"/>
                  </a:schemeClr>
                </a:solidFill>
              </a:rPr>
              <a:t>Data: Data set de películas</a:t>
            </a:r>
            <a:endParaRPr lang="es-ES" sz="1900" dirty="0">
              <a:solidFill>
                <a:schemeClr val="tx1">
                  <a:lumMod val="65000"/>
                  <a:lumOff val="35000"/>
                </a:schemeClr>
              </a:solidFill>
            </a:endParaRPr>
          </a:p>
          <a:p>
            <a:pPr marL="182880" indent="-182880">
              <a:lnSpc>
                <a:spcPct val="70000"/>
              </a:lnSpc>
              <a:spcBef>
                <a:spcPts val="1200"/>
              </a:spcBef>
              <a:buClr>
                <a:schemeClr val="accent1"/>
              </a:buClr>
              <a:buFont typeface="Wingdings 2" pitchFamily="18" charset="2"/>
              <a:buChar char=""/>
            </a:pPr>
            <a:r>
              <a:rPr lang="es-ES" sz="1900" dirty="0" smtClean="0">
                <a:solidFill>
                  <a:schemeClr val="tx1">
                    <a:lumMod val="65000"/>
                    <a:lumOff val="35000"/>
                  </a:schemeClr>
                </a:solidFill>
              </a:rPr>
              <a:t>Query:</a:t>
            </a:r>
          </a:p>
          <a:p>
            <a:pPr lvl="1">
              <a:lnSpc>
                <a:spcPct val="70000"/>
              </a:lnSpc>
              <a:spcBef>
                <a:spcPts val="1200"/>
              </a:spcBef>
              <a:buClr>
                <a:schemeClr val="accent1"/>
              </a:buClr>
            </a:pPr>
            <a:r>
              <a:rPr lang="en-US" sz="1900" dirty="0">
                <a:solidFill>
                  <a:schemeClr val="tx1">
                    <a:lumMod val="65000"/>
                    <a:lumOff val="35000"/>
                  </a:schemeClr>
                </a:solidFill>
              </a:rPr>
              <a:t>SELECT ?s ?p ?o</a:t>
            </a:r>
          </a:p>
          <a:p>
            <a:pPr lvl="1">
              <a:lnSpc>
                <a:spcPct val="70000"/>
              </a:lnSpc>
              <a:spcBef>
                <a:spcPts val="1200"/>
              </a:spcBef>
              <a:buClr>
                <a:schemeClr val="accent1"/>
              </a:buClr>
            </a:pPr>
            <a:r>
              <a:rPr lang="en-US" sz="1900" dirty="0" smtClean="0">
                <a:solidFill>
                  <a:schemeClr val="tx1">
                    <a:lumMod val="65000"/>
                    <a:lumOff val="35000"/>
                  </a:schemeClr>
                </a:solidFill>
              </a:rPr>
              <a:t>FROM  </a:t>
            </a:r>
            <a:r>
              <a:rPr lang="en-US" sz="1900" dirty="0">
                <a:solidFill>
                  <a:schemeClr val="tx1">
                    <a:lumMod val="65000"/>
                    <a:lumOff val="35000"/>
                  </a:schemeClr>
                </a:solidFill>
              </a:rPr>
              <a:t>&lt;http://</a:t>
            </a:r>
            <a:r>
              <a:rPr lang="en-US" sz="1900" dirty="0" smtClean="0">
                <a:solidFill>
                  <a:schemeClr val="tx1">
                    <a:lumMod val="65000"/>
                    <a:lumOff val="35000"/>
                  </a:schemeClr>
                </a:solidFill>
              </a:rPr>
              <a:t>example.org/film/g1&gt;</a:t>
            </a:r>
            <a:endParaRPr lang="en-US" sz="1900" dirty="0">
              <a:solidFill>
                <a:schemeClr val="tx1">
                  <a:lumMod val="65000"/>
                  <a:lumOff val="35000"/>
                </a:schemeClr>
              </a:solidFill>
            </a:endParaRPr>
          </a:p>
          <a:p>
            <a:pPr lvl="1">
              <a:lnSpc>
                <a:spcPct val="70000"/>
              </a:lnSpc>
              <a:spcBef>
                <a:spcPts val="1200"/>
              </a:spcBef>
              <a:buClr>
                <a:schemeClr val="accent1"/>
              </a:buClr>
            </a:pPr>
            <a:r>
              <a:rPr lang="en-US" sz="1900" dirty="0">
                <a:solidFill>
                  <a:schemeClr val="tx1">
                    <a:lumMod val="65000"/>
                    <a:lumOff val="35000"/>
                  </a:schemeClr>
                </a:solidFill>
              </a:rPr>
              <a:t>WHERE {</a:t>
            </a:r>
          </a:p>
          <a:p>
            <a:pPr lvl="1">
              <a:lnSpc>
                <a:spcPct val="70000"/>
              </a:lnSpc>
              <a:spcBef>
                <a:spcPts val="1200"/>
              </a:spcBef>
              <a:buClr>
                <a:schemeClr val="accent1"/>
              </a:buClr>
            </a:pPr>
            <a:r>
              <a:rPr lang="en-US" sz="1900" dirty="0">
                <a:solidFill>
                  <a:schemeClr val="tx1">
                    <a:lumMod val="65000"/>
                    <a:lumOff val="35000"/>
                  </a:schemeClr>
                </a:solidFill>
              </a:rPr>
              <a:t> </a:t>
            </a:r>
            <a:r>
              <a:rPr lang="en-US" sz="1900" dirty="0" smtClean="0">
                <a:solidFill>
                  <a:schemeClr val="tx1">
                    <a:lumMod val="65000"/>
                    <a:lumOff val="35000"/>
                  </a:schemeClr>
                </a:solidFill>
              </a:rPr>
              <a:t>	?</a:t>
            </a:r>
            <a:r>
              <a:rPr lang="en-US" sz="1900" dirty="0">
                <a:solidFill>
                  <a:schemeClr val="tx1">
                    <a:lumMod val="65000"/>
                    <a:lumOff val="35000"/>
                  </a:schemeClr>
                </a:solidFill>
              </a:rPr>
              <a:t>s ?p ?o .</a:t>
            </a:r>
          </a:p>
          <a:p>
            <a:pPr lvl="1">
              <a:lnSpc>
                <a:spcPct val="70000"/>
              </a:lnSpc>
              <a:spcBef>
                <a:spcPts val="1200"/>
              </a:spcBef>
              <a:buClr>
                <a:schemeClr val="accent1"/>
              </a:buClr>
            </a:pPr>
            <a:r>
              <a:rPr lang="en-US" sz="1900" dirty="0" smtClean="0">
                <a:solidFill>
                  <a:schemeClr val="tx1">
                    <a:lumMod val="65000"/>
                    <a:lumOff val="35000"/>
                  </a:schemeClr>
                </a:solidFill>
              </a:rPr>
              <a:t>}</a:t>
            </a:r>
          </a:p>
          <a:p>
            <a:pPr marL="342900" lvl="1" indent="-342900">
              <a:lnSpc>
                <a:spcPct val="70000"/>
              </a:lnSpc>
              <a:spcBef>
                <a:spcPts val="1200"/>
              </a:spcBef>
              <a:buClr>
                <a:schemeClr val="accent1"/>
              </a:buClr>
              <a:buFont typeface="Arial" panose="020B0604020202020204" pitchFamily="34" charset="0"/>
              <a:buChar char="•"/>
            </a:pPr>
            <a:r>
              <a:rPr lang="es-ES" sz="1900" dirty="0" smtClean="0">
                <a:solidFill>
                  <a:schemeClr val="tx1">
                    <a:lumMod val="65000"/>
                    <a:lumOff val="35000"/>
                  </a:schemeClr>
                </a:solidFill>
              </a:rPr>
              <a:t>Genera </a:t>
            </a:r>
            <a:r>
              <a:rPr lang="es-ES" sz="1900" dirty="0">
                <a:solidFill>
                  <a:schemeClr val="tx1">
                    <a:lumMod val="65000"/>
                    <a:lumOff val="35000"/>
                  </a:schemeClr>
                </a:solidFill>
              </a:rPr>
              <a:t>el siguiente resultado</a:t>
            </a:r>
            <a:r>
              <a:rPr lang="es-ES" sz="1900" dirty="0" smtClean="0">
                <a:solidFill>
                  <a:schemeClr val="tx1">
                    <a:lumMod val="65000"/>
                    <a:lumOff val="35000"/>
                  </a:schemeClr>
                </a:solidFill>
              </a:rPr>
              <a:t>: Todas las tripletas del grafo por defecto, que en este caso es </a:t>
            </a:r>
            <a:r>
              <a:rPr lang="en-US" sz="1900" dirty="0">
                <a:solidFill>
                  <a:schemeClr val="tx1">
                    <a:lumMod val="65000"/>
                    <a:lumOff val="35000"/>
                  </a:schemeClr>
                </a:solidFill>
              </a:rPr>
              <a:t>&lt;http://example.org/film/g1</a:t>
            </a:r>
            <a:r>
              <a:rPr lang="en-US" sz="1900" dirty="0" smtClean="0">
                <a:solidFill>
                  <a:schemeClr val="tx1">
                    <a:lumMod val="65000"/>
                    <a:lumOff val="35000"/>
                  </a:schemeClr>
                </a:solidFill>
              </a:rPr>
              <a:t>&gt;</a:t>
            </a:r>
            <a:endParaRPr lang="es-ES" sz="1900" dirty="0" smtClean="0">
              <a:solidFill>
                <a:schemeClr val="tx1">
                  <a:lumMod val="65000"/>
                  <a:lumOff val="35000"/>
                </a:schemeClr>
              </a:solidFill>
            </a:endParaRPr>
          </a:p>
          <a:p>
            <a:pPr lvl="1">
              <a:lnSpc>
                <a:spcPct val="70000"/>
              </a:lnSpc>
              <a:spcBef>
                <a:spcPts val="1200"/>
              </a:spcBef>
              <a:buClr>
                <a:schemeClr val="accent1"/>
              </a:buClr>
              <a:defRPr/>
            </a:pPr>
            <a:endParaRPr lang="es-ES_tradnl" sz="1900" dirty="0">
              <a:solidFill>
                <a:schemeClr val="tx1">
                  <a:lumMod val="65000"/>
                  <a:lumOff val="35000"/>
                </a:schemeClr>
              </a:solidFill>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54" t="55060" r="32357" b="17462"/>
          <a:stretch/>
        </p:blipFill>
        <p:spPr bwMode="auto">
          <a:xfrm>
            <a:off x="3810000" y="3849978"/>
            <a:ext cx="7493000" cy="2010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143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7</a:t>
            </a:r>
            <a:endParaRPr lang="es-ES" dirty="0"/>
          </a:p>
        </p:txBody>
      </p:sp>
      <p:sp>
        <p:nvSpPr>
          <p:cNvPr id="3" name="Marcador de contenido 2"/>
          <p:cNvSpPr>
            <a:spLocks noGrp="1"/>
          </p:cNvSpPr>
          <p:nvPr>
            <p:ph idx="1"/>
          </p:nvPr>
        </p:nvSpPr>
        <p:spPr/>
        <p:txBody>
          <a:bodyPr>
            <a:normAutofit/>
          </a:bodyPr>
          <a:lstStyle/>
          <a:p>
            <a:pPr lvl="1"/>
            <a:endParaRPr lang="es-ES_tradnl" dirty="0" smtClean="0"/>
          </a:p>
          <a:p>
            <a:endParaRPr lang="es-ES_tradnl" dirty="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Rectangle 5"/>
          <p:cNvSpPr/>
          <p:nvPr/>
        </p:nvSpPr>
        <p:spPr>
          <a:xfrm>
            <a:off x="3810000" y="299065"/>
            <a:ext cx="7632700" cy="3524042"/>
          </a:xfrm>
          <a:prstGeom prst="rect">
            <a:avLst/>
          </a:prstGeom>
        </p:spPr>
        <p:txBody>
          <a:bodyPr wrap="square">
            <a:spAutoFit/>
          </a:bodyPr>
          <a:lstStyle/>
          <a:p>
            <a:pPr marL="182880" indent="-182880">
              <a:lnSpc>
                <a:spcPct val="70000"/>
              </a:lnSpc>
              <a:spcBef>
                <a:spcPts val="1200"/>
              </a:spcBef>
              <a:buClr>
                <a:schemeClr val="accent1"/>
              </a:buClr>
              <a:buFont typeface="Wingdings 2" pitchFamily="18" charset="2"/>
              <a:buChar char=""/>
            </a:pPr>
            <a:r>
              <a:rPr lang="es-ES" sz="1900" dirty="0">
                <a:solidFill>
                  <a:schemeClr val="tx1">
                    <a:lumMod val="65000"/>
                    <a:lumOff val="35000"/>
                  </a:schemeClr>
                </a:solidFill>
              </a:rPr>
              <a:t>Ejemplo </a:t>
            </a:r>
            <a:r>
              <a:rPr lang="es-ES" sz="1900" dirty="0">
                <a:solidFill>
                  <a:schemeClr val="tx1">
                    <a:lumMod val="65000"/>
                    <a:lumOff val="35000"/>
                  </a:schemeClr>
                </a:solidFill>
              </a:rPr>
              <a:t>7</a:t>
            </a:r>
            <a:r>
              <a:rPr lang="es-ES" sz="1900" dirty="0" smtClean="0">
                <a:solidFill>
                  <a:schemeClr val="tx1">
                    <a:lumMod val="65000"/>
                    <a:lumOff val="35000"/>
                  </a:schemeClr>
                </a:solidFill>
              </a:rPr>
              <a:t>: </a:t>
            </a:r>
            <a:r>
              <a:rPr lang="es-ES" sz="1900" dirty="0" smtClean="0">
                <a:solidFill>
                  <a:schemeClr val="tx1">
                    <a:lumMod val="65000"/>
                    <a:lumOff val="35000"/>
                  </a:schemeClr>
                </a:solidFill>
              </a:rPr>
              <a:t>Uso de la clausula FROM </a:t>
            </a:r>
            <a:r>
              <a:rPr lang="es-ES" sz="1900" dirty="0" smtClean="0">
                <a:solidFill>
                  <a:schemeClr val="tx1">
                    <a:lumMod val="65000"/>
                    <a:lumOff val="35000"/>
                  </a:schemeClr>
                </a:solidFill>
              </a:rPr>
              <a:t>(fijando el </a:t>
            </a:r>
            <a:r>
              <a:rPr lang="es-ES" sz="1900" dirty="0" smtClean="0">
                <a:solidFill>
                  <a:schemeClr val="tx1">
                    <a:lumMod val="65000"/>
                    <a:lumOff val="35000"/>
                  </a:schemeClr>
                </a:solidFill>
              </a:rPr>
              <a:t>grafo por </a:t>
            </a:r>
            <a:r>
              <a:rPr lang="es-ES" sz="1900" dirty="0" smtClean="0">
                <a:solidFill>
                  <a:schemeClr val="tx1">
                    <a:lumMod val="65000"/>
                    <a:lumOff val="35000"/>
                  </a:schemeClr>
                </a:solidFill>
              </a:rPr>
              <a:t>defecto)</a:t>
            </a:r>
            <a:endParaRPr lang="es-ES" sz="1900" dirty="0">
              <a:solidFill>
                <a:schemeClr val="tx1">
                  <a:lumMod val="65000"/>
                  <a:lumOff val="35000"/>
                </a:schemeClr>
              </a:solidFill>
            </a:endParaRPr>
          </a:p>
          <a:p>
            <a:pPr marL="182880" indent="-182880">
              <a:lnSpc>
                <a:spcPct val="70000"/>
              </a:lnSpc>
              <a:spcBef>
                <a:spcPts val="1200"/>
              </a:spcBef>
              <a:buClr>
                <a:schemeClr val="accent1"/>
              </a:buClr>
              <a:buFont typeface="Wingdings 2" pitchFamily="18" charset="2"/>
              <a:buChar char=""/>
            </a:pPr>
            <a:r>
              <a:rPr lang="es-ES" sz="1900" dirty="0" smtClean="0">
                <a:solidFill>
                  <a:schemeClr val="tx1">
                    <a:lumMod val="65000"/>
                    <a:lumOff val="35000"/>
                  </a:schemeClr>
                </a:solidFill>
              </a:rPr>
              <a:t>Data: Data set de películas</a:t>
            </a:r>
            <a:endParaRPr lang="es-ES" sz="1900" dirty="0">
              <a:solidFill>
                <a:schemeClr val="tx1">
                  <a:lumMod val="65000"/>
                  <a:lumOff val="35000"/>
                </a:schemeClr>
              </a:solidFill>
            </a:endParaRPr>
          </a:p>
          <a:p>
            <a:pPr marL="182880" indent="-182880">
              <a:lnSpc>
                <a:spcPct val="70000"/>
              </a:lnSpc>
              <a:spcBef>
                <a:spcPts val="1200"/>
              </a:spcBef>
              <a:buClr>
                <a:schemeClr val="accent1"/>
              </a:buClr>
              <a:buFont typeface="Wingdings 2" pitchFamily="18" charset="2"/>
              <a:buChar char=""/>
            </a:pPr>
            <a:r>
              <a:rPr lang="es-ES" sz="1900" dirty="0" smtClean="0">
                <a:solidFill>
                  <a:schemeClr val="tx1">
                    <a:lumMod val="65000"/>
                    <a:lumOff val="35000"/>
                  </a:schemeClr>
                </a:solidFill>
              </a:rPr>
              <a:t>Query:</a:t>
            </a:r>
          </a:p>
          <a:p>
            <a:pPr lvl="1">
              <a:lnSpc>
                <a:spcPct val="70000"/>
              </a:lnSpc>
              <a:spcBef>
                <a:spcPts val="1200"/>
              </a:spcBef>
              <a:buClr>
                <a:schemeClr val="accent1"/>
              </a:buClr>
            </a:pPr>
            <a:r>
              <a:rPr lang="en-US" sz="1900" dirty="0">
                <a:solidFill>
                  <a:schemeClr val="tx1">
                    <a:lumMod val="65000"/>
                    <a:lumOff val="35000"/>
                  </a:schemeClr>
                </a:solidFill>
              </a:rPr>
              <a:t>SELECT ?s ?p ?o</a:t>
            </a:r>
          </a:p>
          <a:p>
            <a:pPr lvl="1">
              <a:lnSpc>
                <a:spcPct val="70000"/>
              </a:lnSpc>
              <a:spcBef>
                <a:spcPts val="1200"/>
              </a:spcBef>
              <a:buClr>
                <a:schemeClr val="accent1"/>
              </a:buClr>
            </a:pPr>
            <a:r>
              <a:rPr lang="en-US" sz="1900" dirty="0">
                <a:solidFill>
                  <a:schemeClr val="tx1">
                    <a:lumMod val="65000"/>
                    <a:lumOff val="35000"/>
                  </a:schemeClr>
                </a:solidFill>
              </a:rPr>
              <a:t>FROM default</a:t>
            </a:r>
          </a:p>
          <a:p>
            <a:pPr lvl="1">
              <a:lnSpc>
                <a:spcPct val="70000"/>
              </a:lnSpc>
              <a:spcBef>
                <a:spcPts val="1200"/>
              </a:spcBef>
              <a:buClr>
                <a:schemeClr val="accent1"/>
              </a:buClr>
            </a:pPr>
            <a:r>
              <a:rPr lang="en-US" sz="1900" dirty="0" smtClean="0">
                <a:solidFill>
                  <a:schemeClr val="tx1">
                    <a:lumMod val="65000"/>
                    <a:lumOff val="35000"/>
                  </a:schemeClr>
                </a:solidFill>
              </a:rPr>
              <a:t>WHERE </a:t>
            </a:r>
            <a:r>
              <a:rPr lang="en-US" sz="1900" dirty="0">
                <a:solidFill>
                  <a:schemeClr val="tx1">
                    <a:lumMod val="65000"/>
                    <a:lumOff val="35000"/>
                  </a:schemeClr>
                </a:solidFill>
              </a:rPr>
              <a:t>{</a:t>
            </a:r>
          </a:p>
          <a:p>
            <a:pPr lvl="1">
              <a:lnSpc>
                <a:spcPct val="70000"/>
              </a:lnSpc>
              <a:spcBef>
                <a:spcPts val="1200"/>
              </a:spcBef>
              <a:buClr>
                <a:schemeClr val="accent1"/>
              </a:buClr>
            </a:pPr>
            <a:r>
              <a:rPr lang="en-US" sz="1900" dirty="0" smtClean="0">
                <a:solidFill>
                  <a:schemeClr val="tx1">
                    <a:lumMod val="65000"/>
                    <a:lumOff val="35000"/>
                  </a:schemeClr>
                </a:solidFill>
              </a:rPr>
              <a:t>	 </a:t>
            </a:r>
            <a:r>
              <a:rPr lang="en-US" sz="1900" dirty="0">
                <a:solidFill>
                  <a:schemeClr val="tx1">
                    <a:lumMod val="65000"/>
                    <a:lumOff val="35000"/>
                  </a:schemeClr>
                </a:solidFill>
              </a:rPr>
              <a:t>?s ?p ?o .</a:t>
            </a:r>
          </a:p>
          <a:p>
            <a:pPr lvl="1">
              <a:lnSpc>
                <a:spcPct val="70000"/>
              </a:lnSpc>
              <a:spcBef>
                <a:spcPts val="1200"/>
              </a:spcBef>
              <a:buClr>
                <a:schemeClr val="accent1"/>
              </a:buClr>
            </a:pPr>
            <a:r>
              <a:rPr lang="en-US" sz="1900" dirty="0" smtClean="0">
                <a:solidFill>
                  <a:schemeClr val="tx1">
                    <a:lumMod val="65000"/>
                    <a:lumOff val="35000"/>
                  </a:schemeClr>
                </a:solidFill>
              </a:rPr>
              <a:t>}</a:t>
            </a:r>
          </a:p>
          <a:p>
            <a:pPr marL="342900" indent="-342900">
              <a:lnSpc>
                <a:spcPct val="70000"/>
              </a:lnSpc>
              <a:spcBef>
                <a:spcPts val="1200"/>
              </a:spcBef>
              <a:buClr>
                <a:schemeClr val="accent1"/>
              </a:buClr>
              <a:buFont typeface="Arial" panose="020B0604020202020204" pitchFamily="34" charset="0"/>
              <a:buChar char="•"/>
            </a:pPr>
            <a:r>
              <a:rPr lang="es-ES" sz="1900" dirty="0" smtClean="0">
                <a:solidFill>
                  <a:schemeClr val="tx1">
                    <a:lumMod val="65000"/>
                    <a:lumOff val="35000"/>
                  </a:schemeClr>
                </a:solidFill>
              </a:rPr>
              <a:t>Genera </a:t>
            </a:r>
            <a:r>
              <a:rPr lang="es-ES" sz="1900" dirty="0">
                <a:solidFill>
                  <a:schemeClr val="tx1">
                    <a:lumMod val="65000"/>
                    <a:lumOff val="35000"/>
                  </a:schemeClr>
                </a:solidFill>
              </a:rPr>
              <a:t>el siguiente resultado</a:t>
            </a:r>
            <a:r>
              <a:rPr lang="es-ES" sz="1900" dirty="0" smtClean="0">
                <a:solidFill>
                  <a:schemeClr val="tx1">
                    <a:lumMod val="65000"/>
                    <a:lumOff val="35000"/>
                  </a:schemeClr>
                </a:solidFill>
              </a:rPr>
              <a:t>: Todas las tripletas del grafo por defecto</a:t>
            </a:r>
          </a:p>
          <a:p>
            <a:pPr lvl="1">
              <a:lnSpc>
                <a:spcPct val="70000"/>
              </a:lnSpc>
              <a:spcBef>
                <a:spcPts val="1200"/>
              </a:spcBef>
              <a:buClr>
                <a:schemeClr val="accent1"/>
              </a:buClr>
              <a:defRPr/>
            </a:pPr>
            <a:endParaRPr lang="es-ES_tradnl" sz="1900" dirty="0">
              <a:solidFill>
                <a:schemeClr val="tx1">
                  <a:lumMod val="65000"/>
                  <a:lumOff val="35000"/>
                </a:schemeClr>
              </a:solidFill>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54" t="54514" r="32552" b="18924"/>
          <a:stretch/>
        </p:blipFill>
        <p:spPr bwMode="auto">
          <a:xfrm>
            <a:off x="3975100" y="4182126"/>
            <a:ext cx="74676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940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8</a:t>
            </a:r>
            <a:endParaRPr lang="es-ES" dirty="0"/>
          </a:p>
        </p:txBody>
      </p:sp>
      <p:sp>
        <p:nvSpPr>
          <p:cNvPr id="3" name="Marcador de contenido 2"/>
          <p:cNvSpPr>
            <a:spLocks noGrp="1"/>
          </p:cNvSpPr>
          <p:nvPr>
            <p:ph idx="1"/>
          </p:nvPr>
        </p:nvSpPr>
        <p:spPr/>
        <p:txBody>
          <a:bodyPr>
            <a:normAutofit/>
          </a:bodyPr>
          <a:lstStyle/>
          <a:p>
            <a:pPr lvl="1"/>
            <a:endParaRPr lang="es-ES_tradnl" dirty="0" smtClean="0"/>
          </a:p>
          <a:p>
            <a:endParaRPr lang="es-ES_tradnl" dirty="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Rectangle 5"/>
          <p:cNvSpPr/>
          <p:nvPr/>
        </p:nvSpPr>
        <p:spPr>
          <a:xfrm>
            <a:off x="3835400" y="197338"/>
            <a:ext cx="7632700" cy="4958280"/>
          </a:xfrm>
          <a:prstGeom prst="rect">
            <a:avLst/>
          </a:prstGeom>
        </p:spPr>
        <p:txBody>
          <a:bodyPr wrap="square">
            <a:spAutoFit/>
          </a:bodyPr>
          <a:lstStyle/>
          <a:p>
            <a:pPr marL="182880" indent="-182880">
              <a:lnSpc>
                <a:spcPct val="70000"/>
              </a:lnSpc>
              <a:spcBef>
                <a:spcPts val="1200"/>
              </a:spcBef>
              <a:buClr>
                <a:schemeClr val="accent1"/>
              </a:buClr>
              <a:buFont typeface="Wingdings 2" pitchFamily="18" charset="2"/>
              <a:buChar char=""/>
            </a:pPr>
            <a:r>
              <a:rPr lang="es-ES" sz="1900" dirty="0">
                <a:solidFill>
                  <a:schemeClr val="tx1">
                    <a:lumMod val="65000"/>
                    <a:lumOff val="35000"/>
                  </a:schemeClr>
                </a:solidFill>
              </a:rPr>
              <a:t>Ejemplo </a:t>
            </a:r>
            <a:r>
              <a:rPr lang="es-ES" sz="1900" dirty="0" smtClean="0">
                <a:solidFill>
                  <a:schemeClr val="tx1">
                    <a:lumMod val="65000"/>
                    <a:lumOff val="35000"/>
                  </a:schemeClr>
                </a:solidFill>
              </a:rPr>
              <a:t>8: </a:t>
            </a:r>
            <a:r>
              <a:rPr lang="es-ES" sz="1900" dirty="0" smtClean="0">
                <a:solidFill>
                  <a:schemeClr val="tx1">
                    <a:lumMod val="65000"/>
                    <a:lumOff val="35000"/>
                  </a:schemeClr>
                </a:solidFill>
              </a:rPr>
              <a:t>Uso de la cláusula </a:t>
            </a:r>
            <a:r>
              <a:rPr lang="en-US" sz="1900" dirty="0">
                <a:solidFill>
                  <a:schemeClr val="tx1">
                    <a:lumMod val="65000"/>
                    <a:lumOff val="35000"/>
                  </a:schemeClr>
                </a:solidFill>
              </a:rPr>
              <a:t>FROM </a:t>
            </a:r>
            <a:r>
              <a:rPr lang="en-US" sz="1900" dirty="0" smtClean="0">
                <a:solidFill>
                  <a:schemeClr val="tx1">
                    <a:lumMod val="65000"/>
                    <a:lumOff val="35000"/>
                  </a:schemeClr>
                </a:solidFill>
              </a:rPr>
              <a:t>NAMED/</a:t>
            </a:r>
            <a:r>
              <a:rPr lang="es-ES" sz="1900" dirty="0" smtClean="0">
                <a:solidFill>
                  <a:schemeClr val="tx1">
                    <a:lumMod val="65000"/>
                    <a:lumOff val="35000"/>
                  </a:schemeClr>
                </a:solidFill>
              </a:rPr>
              <a:t>GRAPH</a:t>
            </a:r>
            <a:endParaRPr lang="es-ES" sz="1900" dirty="0" smtClean="0">
              <a:solidFill>
                <a:schemeClr val="tx1">
                  <a:lumMod val="65000"/>
                  <a:lumOff val="35000"/>
                </a:schemeClr>
              </a:solidFill>
            </a:endParaRPr>
          </a:p>
          <a:p>
            <a:pPr marL="182880" indent="-182880">
              <a:lnSpc>
                <a:spcPct val="70000"/>
              </a:lnSpc>
              <a:spcBef>
                <a:spcPts val="1200"/>
              </a:spcBef>
              <a:buClr>
                <a:schemeClr val="accent1"/>
              </a:buClr>
              <a:buFont typeface="Wingdings 2" pitchFamily="18" charset="2"/>
              <a:buChar char=""/>
            </a:pPr>
            <a:r>
              <a:rPr lang="es-ES" sz="1900" dirty="0" smtClean="0">
                <a:solidFill>
                  <a:schemeClr val="tx1">
                    <a:lumMod val="65000"/>
                    <a:lumOff val="35000"/>
                  </a:schemeClr>
                </a:solidFill>
              </a:rPr>
              <a:t>Data: </a:t>
            </a:r>
            <a:r>
              <a:rPr lang="es-ES" sz="1900" dirty="0" err="1" smtClean="0">
                <a:solidFill>
                  <a:schemeClr val="tx1">
                    <a:lumMod val="65000"/>
                    <a:lumOff val="35000"/>
                  </a:schemeClr>
                </a:solidFill>
              </a:rPr>
              <a:t>Datasets</a:t>
            </a:r>
            <a:r>
              <a:rPr lang="es-ES" sz="1900" dirty="0" smtClean="0">
                <a:solidFill>
                  <a:schemeClr val="tx1">
                    <a:lumMod val="65000"/>
                    <a:lumOff val="35000"/>
                  </a:schemeClr>
                </a:solidFill>
              </a:rPr>
              <a:t> de películas</a:t>
            </a:r>
            <a:endParaRPr lang="es-ES" sz="1900" dirty="0">
              <a:solidFill>
                <a:schemeClr val="tx1">
                  <a:lumMod val="65000"/>
                  <a:lumOff val="35000"/>
                </a:schemeClr>
              </a:solidFill>
            </a:endParaRPr>
          </a:p>
          <a:p>
            <a:pPr marL="182880" indent="-182880">
              <a:lnSpc>
                <a:spcPct val="70000"/>
              </a:lnSpc>
              <a:spcBef>
                <a:spcPts val="1200"/>
              </a:spcBef>
              <a:buClr>
                <a:schemeClr val="accent1"/>
              </a:buClr>
              <a:buFont typeface="Wingdings 2" pitchFamily="18" charset="2"/>
              <a:buChar char=""/>
            </a:pPr>
            <a:r>
              <a:rPr lang="es-ES" sz="1900" dirty="0" smtClean="0">
                <a:solidFill>
                  <a:schemeClr val="tx1">
                    <a:lumMod val="65000"/>
                    <a:lumOff val="35000"/>
                  </a:schemeClr>
                </a:solidFill>
              </a:rPr>
              <a:t>Query:</a:t>
            </a:r>
          </a:p>
          <a:p>
            <a:pPr lvl="1">
              <a:lnSpc>
                <a:spcPct val="70000"/>
              </a:lnSpc>
              <a:spcBef>
                <a:spcPts val="1200"/>
              </a:spcBef>
              <a:buClr>
                <a:schemeClr val="accent1"/>
              </a:buClr>
            </a:pPr>
            <a:r>
              <a:rPr lang="en-US" sz="1900" dirty="0">
                <a:solidFill>
                  <a:schemeClr val="tx1">
                    <a:lumMod val="65000"/>
                    <a:lumOff val="35000"/>
                  </a:schemeClr>
                </a:solidFill>
              </a:rPr>
              <a:t>SELECT ?name ?director</a:t>
            </a:r>
          </a:p>
          <a:p>
            <a:pPr lvl="1">
              <a:lnSpc>
                <a:spcPct val="70000"/>
              </a:lnSpc>
              <a:spcBef>
                <a:spcPts val="1200"/>
              </a:spcBef>
              <a:buClr>
                <a:schemeClr val="accent1"/>
              </a:buClr>
            </a:pPr>
            <a:r>
              <a:rPr lang="en-US" sz="1900" dirty="0">
                <a:solidFill>
                  <a:schemeClr val="tx1">
                    <a:lumMod val="65000"/>
                    <a:lumOff val="35000"/>
                  </a:schemeClr>
                </a:solidFill>
              </a:rPr>
              <a:t>FROM default</a:t>
            </a:r>
          </a:p>
          <a:p>
            <a:pPr lvl="1">
              <a:lnSpc>
                <a:spcPct val="70000"/>
              </a:lnSpc>
              <a:spcBef>
                <a:spcPts val="1200"/>
              </a:spcBef>
              <a:buClr>
                <a:schemeClr val="accent1"/>
              </a:buClr>
            </a:pPr>
            <a:r>
              <a:rPr lang="en-US" sz="1900" dirty="0">
                <a:solidFill>
                  <a:schemeClr val="tx1">
                    <a:lumMod val="65000"/>
                    <a:lumOff val="35000"/>
                  </a:schemeClr>
                </a:solidFill>
              </a:rPr>
              <a:t>FROM NAMED &lt;http://example.org/film/g2&gt;</a:t>
            </a:r>
          </a:p>
          <a:p>
            <a:pPr lvl="1">
              <a:lnSpc>
                <a:spcPct val="70000"/>
              </a:lnSpc>
              <a:spcBef>
                <a:spcPts val="1200"/>
              </a:spcBef>
              <a:buClr>
                <a:schemeClr val="accent1"/>
              </a:buClr>
            </a:pPr>
            <a:r>
              <a:rPr lang="en-US" sz="1900" dirty="0">
                <a:solidFill>
                  <a:schemeClr val="tx1">
                    <a:lumMod val="65000"/>
                    <a:lumOff val="35000"/>
                  </a:schemeClr>
                </a:solidFill>
              </a:rPr>
              <a:t>WHERE {</a:t>
            </a:r>
          </a:p>
          <a:p>
            <a:pPr lvl="1">
              <a:lnSpc>
                <a:spcPct val="70000"/>
              </a:lnSpc>
              <a:spcBef>
                <a:spcPts val="1200"/>
              </a:spcBef>
              <a:buClr>
                <a:schemeClr val="accent1"/>
              </a:buClr>
            </a:pPr>
            <a:r>
              <a:rPr lang="en-US" sz="1900" dirty="0">
                <a:solidFill>
                  <a:schemeClr val="tx1">
                    <a:lumMod val="65000"/>
                    <a:lumOff val="35000"/>
                  </a:schemeClr>
                </a:solidFill>
              </a:rPr>
              <a:t>	?s g:bestPicture ?name</a:t>
            </a:r>
          </a:p>
          <a:p>
            <a:pPr lvl="1">
              <a:lnSpc>
                <a:spcPct val="70000"/>
              </a:lnSpc>
              <a:spcBef>
                <a:spcPts val="1200"/>
              </a:spcBef>
              <a:buClr>
                <a:schemeClr val="accent1"/>
              </a:buClr>
            </a:pPr>
            <a:r>
              <a:rPr lang="en-US" sz="1900" dirty="0">
                <a:solidFill>
                  <a:schemeClr val="tx1">
                    <a:lumMod val="65000"/>
                    <a:lumOff val="35000"/>
                  </a:schemeClr>
                </a:solidFill>
              </a:rPr>
              <a:t>GRAPH ?graph1</a:t>
            </a:r>
          </a:p>
          <a:p>
            <a:pPr lvl="1">
              <a:lnSpc>
                <a:spcPct val="70000"/>
              </a:lnSpc>
              <a:spcBef>
                <a:spcPts val="1200"/>
              </a:spcBef>
              <a:buClr>
                <a:schemeClr val="accent1"/>
              </a:buClr>
            </a:pPr>
            <a:r>
              <a:rPr lang="en-US" sz="1900" dirty="0">
                <a:solidFill>
                  <a:schemeClr val="tx1">
                    <a:lumMod val="65000"/>
                    <a:lumOff val="35000"/>
                  </a:schemeClr>
                </a:solidFill>
              </a:rPr>
              <a:t>	{ ?film g2:originalTitle ?name .</a:t>
            </a:r>
          </a:p>
          <a:p>
            <a:pPr lvl="1">
              <a:lnSpc>
                <a:spcPct val="70000"/>
              </a:lnSpc>
              <a:spcBef>
                <a:spcPts val="1200"/>
              </a:spcBef>
              <a:buClr>
                <a:schemeClr val="accent1"/>
              </a:buClr>
            </a:pPr>
            <a:r>
              <a:rPr lang="en-US" sz="1900" dirty="0">
                <a:solidFill>
                  <a:schemeClr val="tx1">
                    <a:lumMod val="65000"/>
                    <a:lumOff val="35000"/>
                  </a:schemeClr>
                </a:solidFill>
              </a:rPr>
              <a:t>	  ?film g2:director ?director}</a:t>
            </a:r>
          </a:p>
          <a:p>
            <a:pPr lvl="1">
              <a:lnSpc>
                <a:spcPct val="70000"/>
              </a:lnSpc>
              <a:spcBef>
                <a:spcPts val="1200"/>
              </a:spcBef>
              <a:buClr>
                <a:schemeClr val="accent1"/>
              </a:buClr>
            </a:pPr>
            <a:r>
              <a:rPr lang="en-US" sz="1900" dirty="0" smtClean="0">
                <a:solidFill>
                  <a:schemeClr val="tx1">
                    <a:lumMod val="65000"/>
                    <a:lumOff val="35000"/>
                  </a:schemeClr>
                </a:solidFill>
              </a:rPr>
              <a:t>}</a:t>
            </a:r>
          </a:p>
          <a:p>
            <a:pPr marL="342900" indent="-342900">
              <a:lnSpc>
                <a:spcPct val="70000"/>
              </a:lnSpc>
              <a:spcBef>
                <a:spcPts val="1200"/>
              </a:spcBef>
              <a:buClr>
                <a:schemeClr val="accent1"/>
              </a:buClr>
              <a:buFont typeface="Arial" panose="020B0604020202020204" pitchFamily="34" charset="0"/>
              <a:buChar char="•"/>
            </a:pPr>
            <a:r>
              <a:rPr lang="es-ES" sz="1900" dirty="0" smtClean="0">
                <a:solidFill>
                  <a:schemeClr val="tx1">
                    <a:lumMod val="65000"/>
                    <a:lumOff val="35000"/>
                  </a:schemeClr>
                </a:solidFill>
              </a:rPr>
              <a:t>Genera </a:t>
            </a:r>
            <a:r>
              <a:rPr lang="es-ES" sz="1900" dirty="0">
                <a:solidFill>
                  <a:schemeClr val="tx1">
                    <a:lumMod val="65000"/>
                    <a:lumOff val="35000"/>
                  </a:schemeClr>
                </a:solidFill>
              </a:rPr>
              <a:t>el siguiente resultado</a:t>
            </a:r>
            <a:r>
              <a:rPr lang="es-ES" sz="1900" dirty="0" smtClean="0">
                <a:solidFill>
                  <a:schemeClr val="tx1">
                    <a:lumMod val="65000"/>
                    <a:lumOff val="35000"/>
                  </a:schemeClr>
                </a:solidFill>
              </a:rPr>
              <a:t>:</a:t>
            </a:r>
          </a:p>
          <a:p>
            <a:pPr lvl="1">
              <a:lnSpc>
                <a:spcPct val="70000"/>
              </a:lnSpc>
              <a:spcBef>
                <a:spcPts val="1200"/>
              </a:spcBef>
              <a:buClr>
                <a:schemeClr val="accent1"/>
              </a:buClr>
              <a:defRPr/>
            </a:pPr>
            <a:endParaRPr lang="es-ES_tradnl" sz="1900" dirty="0">
              <a:solidFill>
                <a:schemeClr val="tx1">
                  <a:lumMod val="65000"/>
                  <a:lumOff val="3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71321796"/>
              </p:ext>
            </p:extLst>
          </p:nvPr>
        </p:nvGraphicFramePr>
        <p:xfrm>
          <a:off x="3894138" y="5037137"/>
          <a:ext cx="7315200" cy="624840"/>
        </p:xfrm>
        <a:graphic>
          <a:graphicData uri="http://schemas.openxmlformats.org/drawingml/2006/table">
            <a:tbl>
              <a:tblPr/>
              <a:tblGrid>
                <a:gridCol w="3657600"/>
                <a:gridCol w="3657600"/>
              </a:tblGrid>
              <a:tr h="0">
                <a:tc>
                  <a:txBody>
                    <a:bodyPr/>
                    <a:lstStyle/>
                    <a:p>
                      <a:pPr algn="l" fontAlgn="t"/>
                      <a:r>
                        <a:rPr lang="en-US" b="1">
                          <a:effectLst/>
                          <a:latin typeface="Trebuchet MS"/>
                        </a:rPr>
                        <a:t>Name</a:t>
                      </a:r>
                    </a:p>
                  </a:txBody>
                  <a:tcPr marL="47625" marR="47625" marT="19050" marB="190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l" fontAlgn="t"/>
                      <a:r>
                        <a:rPr lang="en-US" b="1">
                          <a:effectLst/>
                          <a:latin typeface="Trebuchet MS"/>
                        </a:rPr>
                        <a:t>Director</a:t>
                      </a:r>
                    </a:p>
                  </a:txBody>
                  <a:tcPr marL="47625" marR="47625" marT="19050" marB="190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r>
              <a:tr h="0">
                <a:tc>
                  <a:txBody>
                    <a:bodyPr/>
                    <a:lstStyle/>
                    <a:p>
                      <a:pPr algn="l" fontAlgn="t"/>
                      <a:r>
                        <a:rPr lang="en-US" u="sng">
                          <a:solidFill>
                            <a:srgbClr val="0863AD"/>
                          </a:solidFill>
                          <a:effectLst/>
                          <a:hlinkClick r:id="rId3"/>
                        </a:rPr>
                        <a:t>"Boyhood"</a:t>
                      </a:r>
                      <a:endParaRPr lang="en-US">
                        <a:effectLst/>
                      </a:endParaRPr>
                    </a:p>
                  </a:txBody>
                  <a:tcPr marL="47625" marR="47625" marT="19050" marB="190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fontAlgn="t"/>
                      <a:r>
                        <a:rPr lang="en-US" u="sng" dirty="0">
                          <a:solidFill>
                            <a:srgbClr val="0863AD"/>
                          </a:solidFill>
                          <a:effectLst/>
                          <a:hlinkClick r:id="rId4"/>
                        </a:rPr>
                        <a:t>"Richard Linklater"</a:t>
                      </a:r>
                      <a:endParaRPr lang="en-US" dirty="0">
                        <a:effectLst/>
                      </a:endParaRPr>
                    </a:p>
                  </a:txBody>
                  <a:tcPr marL="47625" marR="47625" marT="19050" marB="190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7610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a:t>
            </a:r>
            <a:r>
              <a:rPr lang="es-ES" dirty="0"/>
              <a:t> </a:t>
            </a:r>
            <a:r>
              <a:rPr lang="es-ES" dirty="0" smtClean="0"/>
              <a:t>1.1</a:t>
            </a:r>
            <a:endParaRPr lang="es-ES" dirty="0"/>
          </a:p>
        </p:txBody>
      </p:sp>
      <p:sp>
        <p:nvSpPr>
          <p:cNvPr id="3" name="Marcador de texto 2"/>
          <p:cNvSpPr>
            <a:spLocks noGrp="1"/>
          </p:cNvSpPr>
          <p:nvPr>
            <p:ph type="body" idx="1"/>
          </p:nvPr>
        </p:nvSpPr>
        <p:spPr/>
        <p:txBody>
          <a:bodyPr/>
          <a:lstStyle/>
          <a:p>
            <a:r>
              <a:rPr lang="es-ES" dirty="0" smtClean="0"/>
              <a:t>Agregados y gestión de datos</a:t>
            </a:r>
            <a:endParaRPr lang="es-ES"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65045" y="2165265"/>
            <a:ext cx="3048000" cy="2767330"/>
          </a:xfrm>
          <a:prstGeom prst="rect">
            <a:avLst/>
          </a:prstGeom>
        </p:spPr>
      </p:pic>
    </p:spTree>
    <p:extLst>
      <p:ext uri="{BB962C8B-B14F-4D97-AF65-F5344CB8AC3E}">
        <p14:creationId xmlns:p14="http://schemas.microsoft.com/office/powerpoint/2010/main" val="723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a:t>
            </a:r>
            <a:r>
              <a:rPr lang="es-ES" dirty="0" err="1" smtClean="0"/>
              <a:t>Aggregates</a:t>
            </a:r>
            <a:endParaRPr lang="es-ES" dirty="0"/>
          </a:p>
        </p:txBody>
      </p:sp>
      <p:sp>
        <p:nvSpPr>
          <p:cNvPr id="3" name="Marcador de contenido 2"/>
          <p:cNvSpPr>
            <a:spLocks noGrp="1"/>
          </p:cNvSpPr>
          <p:nvPr>
            <p:ph idx="1"/>
          </p:nvPr>
        </p:nvSpPr>
        <p:spPr>
          <a:xfrm>
            <a:off x="3869268" y="864108"/>
            <a:ext cx="7315200" cy="5367350"/>
          </a:xfrm>
        </p:spPr>
        <p:txBody>
          <a:bodyPr>
            <a:normAutofit/>
          </a:bodyPr>
          <a:lstStyle/>
          <a:p>
            <a:endParaRPr lang="es-ES_tradnl" dirty="0" smtClean="0"/>
          </a:p>
          <a:p>
            <a:endParaRPr lang="es-ES_tradnl" sz="2200" dirty="0"/>
          </a:p>
          <a:p>
            <a:r>
              <a:rPr lang="es-ES_tradnl" sz="2200" dirty="0" smtClean="0"/>
              <a:t>Calcula valores agregados sobre grupos de soluciones (grupos de tripletas)  utilizando un conjunto de funciones.</a:t>
            </a:r>
          </a:p>
          <a:p>
            <a:r>
              <a:rPr lang="en-US" sz="2200" dirty="0" err="1" smtClean="0"/>
              <a:t>Funciones</a:t>
            </a:r>
            <a:r>
              <a:rPr lang="en-US" sz="2200" dirty="0" smtClean="0"/>
              <a:t>: COUNT</a:t>
            </a:r>
            <a:r>
              <a:rPr lang="en-US" sz="2200" dirty="0"/>
              <a:t>, SUM, AVG, MIN, MAX, </a:t>
            </a:r>
            <a:r>
              <a:rPr lang="en-US" sz="2200" dirty="0" smtClean="0"/>
              <a:t>SAMPLE</a:t>
            </a:r>
            <a:r>
              <a:rPr lang="en-US" sz="2200" dirty="0" smtClean="0"/>
              <a:t>…</a:t>
            </a:r>
            <a:endParaRPr lang="es-ES_tradnl" sz="2200" dirty="0" smtClean="0"/>
          </a:p>
          <a:p>
            <a:r>
              <a:rPr lang="es-ES_tradnl" sz="2200" dirty="0" smtClean="0"/>
              <a:t>Los resultados se agrupan en </a:t>
            </a:r>
            <a:r>
              <a:rPr lang="es-ES_tradnl" sz="2200" b="1" dirty="0" smtClean="0"/>
              <a:t>grupos</a:t>
            </a:r>
            <a:r>
              <a:rPr lang="es-ES_tradnl" sz="2200" dirty="0" smtClean="0"/>
              <a:t> basados en la expresión en la clausula GROUP BY.</a:t>
            </a:r>
          </a:p>
          <a:p>
            <a:r>
              <a:rPr lang="es-ES_tradnl" sz="2200" dirty="0" smtClean="0"/>
              <a:t>Evalúa las funciones de agregación (en la sentencia SELECT) para obtener </a:t>
            </a:r>
            <a:r>
              <a:rPr lang="es-ES_tradnl" sz="2200" b="1" dirty="0" smtClean="0"/>
              <a:t>un resultado por grupo</a:t>
            </a:r>
            <a:r>
              <a:rPr lang="es-ES_tradnl" sz="2200" dirty="0" smtClean="0"/>
              <a:t>. </a:t>
            </a:r>
            <a:endParaRPr lang="en-US" sz="2200" dirty="0" smtClean="0"/>
          </a:p>
          <a:p>
            <a:r>
              <a:rPr lang="es-ES" sz="2200" b="1" dirty="0" smtClean="0"/>
              <a:t>Filtra</a:t>
            </a:r>
            <a:r>
              <a:rPr lang="es-ES" sz="2200" dirty="0" smtClean="0"/>
              <a:t> los resultados agregados  vía la HAVING clausula</a:t>
            </a:r>
            <a:endParaRPr lang="es-ES_tradnl" dirty="0" smtClean="0"/>
          </a:p>
          <a:p>
            <a:pPr lvl="0"/>
            <a:endParaRPr lang="es-ES" dirty="0" smtClean="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1747197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9</a:t>
            </a:r>
            <a:endParaRPr lang="es-ES" dirty="0"/>
          </a:p>
        </p:txBody>
      </p:sp>
      <p:sp>
        <p:nvSpPr>
          <p:cNvPr id="3" name="Marcador de contenido 2"/>
          <p:cNvSpPr>
            <a:spLocks noGrp="1"/>
          </p:cNvSpPr>
          <p:nvPr>
            <p:ph idx="1"/>
          </p:nvPr>
        </p:nvSpPr>
        <p:spPr>
          <a:xfrm>
            <a:off x="3869268" y="864108"/>
            <a:ext cx="7315200" cy="5460492"/>
          </a:xfrm>
        </p:spPr>
        <p:txBody>
          <a:bodyPr>
            <a:normAutofit/>
          </a:bodyPr>
          <a:lstStyle/>
          <a:p>
            <a:r>
              <a:rPr lang="es-ES" dirty="0" smtClean="0"/>
              <a:t>Ejemplo 8: </a:t>
            </a:r>
            <a:r>
              <a:rPr lang="es-ES" dirty="0"/>
              <a:t>Ejemplo </a:t>
            </a:r>
            <a:r>
              <a:rPr lang="es-ES" dirty="0" smtClean="0"/>
              <a:t>de agregados</a:t>
            </a:r>
            <a:endParaRPr lang="es-ES" dirty="0"/>
          </a:p>
          <a:p>
            <a:r>
              <a:rPr lang="es-ES" dirty="0" smtClean="0"/>
              <a:t>Data: Grafo de editoriales</a:t>
            </a:r>
          </a:p>
          <a:p>
            <a:r>
              <a:rPr lang="es-ES_tradnl" dirty="0" smtClean="0"/>
              <a:t>Query</a:t>
            </a:r>
            <a:r>
              <a:rPr lang="es-ES_tradnl" b="1" dirty="0" smtClean="0"/>
              <a:t>: </a:t>
            </a:r>
            <a:endParaRPr lang="en-US" b="1" dirty="0"/>
          </a:p>
          <a:p>
            <a:pPr marL="502920" lvl="1" indent="0">
              <a:buNone/>
            </a:pPr>
            <a:r>
              <a:rPr lang="en-US" sz="2000" dirty="0"/>
              <a:t>PREFIX  &lt;http://books.example/&gt;</a:t>
            </a:r>
          </a:p>
          <a:p>
            <a:pPr marL="502920" lvl="1" indent="0">
              <a:buNone/>
            </a:pPr>
            <a:r>
              <a:rPr lang="en-US" sz="2000" dirty="0"/>
              <a:t>SELECT (SUM(?</a:t>
            </a:r>
            <a:r>
              <a:rPr lang="en-US" sz="2000" dirty="0" err="1"/>
              <a:t>lprice</a:t>
            </a:r>
            <a:r>
              <a:rPr lang="en-US" sz="2000" dirty="0"/>
              <a:t>) AS ?</a:t>
            </a:r>
            <a:r>
              <a:rPr lang="en-US" sz="2000" dirty="0" err="1"/>
              <a:t>totalPrice</a:t>
            </a:r>
            <a:r>
              <a:rPr lang="en-US" sz="2000" dirty="0"/>
              <a:t>)</a:t>
            </a:r>
          </a:p>
          <a:p>
            <a:pPr marL="502920" lvl="1" indent="0">
              <a:buNone/>
            </a:pPr>
            <a:r>
              <a:rPr lang="en-US" sz="2000" dirty="0"/>
              <a:t>WHERE {</a:t>
            </a:r>
          </a:p>
          <a:p>
            <a:pPr marL="502920" lvl="1" indent="0">
              <a:buNone/>
            </a:pPr>
            <a:r>
              <a:rPr lang="en-US" sz="2000" dirty="0"/>
              <a:t>  ?org :affiliates ?</a:t>
            </a:r>
            <a:r>
              <a:rPr lang="en-US" sz="2000" dirty="0" err="1"/>
              <a:t>auth</a:t>
            </a:r>
            <a:r>
              <a:rPr lang="en-US" sz="2000" dirty="0"/>
              <a:t> .</a:t>
            </a:r>
          </a:p>
          <a:p>
            <a:pPr marL="502920" lvl="1" indent="0">
              <a:buNone/>
            </a:pPr>
            <a:r>
              <a:rPr lang="en-US" sz="2000" dirty="0"/>
              <a:t>  ?</a:t>
            </a:r>
            <a:r>
              <a:rPr lang="en-US" sz="2000" dirty="0" err="1"/>
              <a:t>auth</a:t>
            </a:r>
            <a:r>
              <a:rPr lang="en-US" sz="2000" dirty="0"/>
              <a:t> :</a:t>
            </a:r>
            <a:r>
              <a:rPr lang="en-US" sz="2000" dirty="0" err="1"/>
              <a:t>writesBook</a:t>
            </a:r>
            <a:r>
              <a:rPr lang="en-US" sz="2000" dirty="0"/>
              <a:t> ?book .</a:t>
            </a:r>
          </a:p>
          <a:p>
            <a:pPr marL="502920" lvl="1" indent="0">
              <a:buNone/>
            </a:pPr>
            <a:r>
              <a:rPr lang="en-US" sz="2000" dirty="0"/>
              <a:t>  ?book :price ?</a:t>
            </a:r>
            <a:r>
              <a:rPr lang="en-US" sz="2000" dirty="0" err="1"/>
              <a:t>lprice</a:t>
            </a:r>
            <a:r>
              <a:rPr lang="en-US" sz="2000" dirty="0"/>
              <a:t> .</a:t>
            </a:r>
          </a:p>
          <a:p>
            <a:pPr marL="502920" lvl="1" indent="0">
              <a:buNone/>
            </a:pPr>
            <a:r>
              <a:rPr lang="en-US" sz="2000" dirty="0"/>
              <a:t>}</a:t>
            </a:r>
          </a:p>
          <a:p>
            <a:pPr marL="502920" lvl="1" indent="0">
              <a:buNone/>
            </a:pPr>
            <a:r>
              <a:rPr lang="en-US" sz="2000" dirty="0"/>
              <a:t>GROUP BY ?org</a:t>
            </a:r>
          </a:p>
          <a:p>
            <a:pPr marL="502920" lvl="1" indent="0">
              <a:buNone/>
            </a:pPr>
            <a:r>
              <a:rPr lang="en-US" sz="2000" dirty="0"/>
              <a:t>HAVING </a:t>
            </a:r>
            <a:r>
              <a:rPr lang="en-US" sz="2000" dirty="0"/>
              <a:t>(?</a:t>
            </a:r>
            <a:r>
              <a:rPr lang="en-US" sz="2000" dirty="0" err="1"/>
              <a:t>totalPrice</a:t>
            </a:r>
            <a:r>
              <a:rPr lang="en-US" sz="2000" dirty="0"/>
              <a:t> </a:t>
            </a:r>
            <a:r>
              <a:rPr lang="en-US" sz="2000" dirty="0" smtClean="0"/>
              <a:t> &gt; </a:t>
            </a:r>
            <a:r>
              <a:rPr lang="en-US" sz="2000" dirty="0"/>
              <a:t>10)</a:t>
            </a:r>
          </a:p>
          <a:p>
            <a:r>
              <a:rPr lang="es-ES" dirty="0" smtClean="0"/>
              <a:t>Dara como resultado el objeto buscado:</a:t>
            </a:r>
            <a:endParaRPr lang="es-ES_tradnl" dirty="0"/>
          </a:p>
          <a:p>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17019824"/>
              </p:ext>
            </p:extLst>
          </p:nvPr>
        </p:nvGraphicFramePr>
        <p:xfrm>
          <a:off x="3868738" y="5715317"/>
          <a:ext cx="7315200" cy="624840"/>
        </p:xfrm>
        <a:graphic>
          <a:graphicData uri="http://schemas.openxmlformats.org/drawingml/2006/table">
            <a:tbl>
              <a:tblPr/>
              <a:tblGrid>
                <a:gridCol w="7315200"/>
              </a:tblGrid>
              <a:tr h="0">
                <a:tc>
                  <a:txBody>
                    <a:bodyPr/>
                    <a:lstStyle/>
                    <a:p>
                      <a:pPr algn="l" fontAlgn="t"/>
                      <a:r>
                        <a:rPr lang="en-US" b="1">
                          <a:effectLst/>
                          <a:latin typeface="Trebuchet MS"/>
                        </a:rPr>
                        <a:t>TotalPrice</a:t>
                      </a:r>
                    </a:p>
                  </a:txBody>
                  <a:tcPr marL="47625" marR="47625" marT="19050" marB="190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r>
              <a:tr h="0">
                <a:tc>
                  <a:txBody>
                    <a:bodyPr/>
                    <a:lstStyle/>
                    <a:p>
                      <a:pPr algn="l" fontAlgn="t"/>
                      <a:r>
                        <a:rPr lang="en-US" u="sng" dirty="0">
                          <a:solidFill>
                            <a:srgbClr val="0863AD"/>
                          </a:solidFill>
                          <a:effectLst/>
                          <a:hlinkClick r:id="rId3"/>
                        </a:rPr>
                        <a:t>21</a:t>
                      </a:r>
                      <a:endParaRPr lang="en-US" dirty="0">
                        <a:effectLst/>
                      </a:endParaRPr>
                    </a:p>
                  </a:txBody>
                  <a:tcPr marL="47625" marR="47625" marT="19050" marB="190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36865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a:t>
            </a:r>
            <a:r>
              <a:rPr lang="es-ES" dirty="0" err="1" smtClean="0"/>
              <a:t>Updates</a:t>
            </a:r>
            <a:endParaRPr lang="es-ES" dirty="0"/>
          </a:p>
        </p:txBody>
      </p:sp>
      <p:sp>
        <p:nvSpPr>
          <p:cNvPr id="3" name="Marcador de contenido 2"/>
          <p:cNvSpPr>
            <a:spLocks noGrp="1"/>
          </p:cNvSpPr>
          <p:nvPr>
            <p:ph idx="1"/>
          </p:nvPr>
        </p:nvSpPr>
        <p:spPr>
          <a:xfrm>
            <a:off x="3708400" y="901700"/>
            <a:ext cx="7315200" cy="2501900"/>
          </a:xfrm>
        </p:spPr>
        <p:txBody>
          <a:bodyPr>
            <a:normAutofit/>
          </a:bodyPr>
          <a:lstStyle/>
          <a:p>
            <a:r>
              <a:rPr lang="es-ES_tradnl" sz="2200" dirty="0" smtClean="0"/>
              <a:t>SPARQL 1.1 admite dos </a:t>
            </a:r>
            <a:r>
              <a:rPr lang="es-ES_tradnl" sz="2200" dirty="0" err="1" smtClean="0"/>
              <a:t>categorias</a:t>
            </a:r>
            <a:r>
              <a:rPr lang="es-ES_tradnl" sz="2200" dirty="0" smtClean="0"/>
              <a:t> de “</a:t>
            </a:r>
            <a:r>
              <a:rPr lang="es-ES_tradnl" sz="2200" dirty="0" err="1" smtClean="0"/>
              <a:t>updates</a:t>
            </a:r>
            <a:r>
              <a:rPr lang="es-ES_tradnl" sz="2200" dirty="0" smtClean="0"/>
              <a:t>”:</a:t>
            </a:r>
          </a:p>
          <a:p>
            <a:pPr lvl="1"/>
            <a:r>
              <a:rPr lang="es-ES_tradnl" dirty="0" smtClean="0"/>
              <a:t>Actualizaciones de un grafo (</a:t>
            </a:r>
            <a:r>
              <a:rPr lang="es-ES_tradnl" dirty="0" err="1" smtClean="0"/>
              <a:t>updates</a:t>
            </a:r>
            <a:r>
              <a:rPr lang="es-ES_tradnl" dirty="0" smtClean="0"/>
              <a:t>)</a:t>
            </a:r>
          </a:p>
          <a:p>
            <a:pPr lvl="1"/>
            <a:r>
              <a:rPr lang="es-ES_tradnl" dirty="0" smtClean="0"/>
              <a:t>Gestión de grafos</a:t>
            </a:r>
          </a:p>
          <a:p>
            <a:r>
              <a:rPr lang="es-ES_tradnl" dirty="0" smtClean="0"/>
              <a:t>“SPARQL </a:t>
            </a:r>
            <a:r>
              <a:rPr lang="es-ES_tradnl" dirty="0" err="1" smtClean="0"/>
              <a:t>update</a:t>
            </a:r>
            <a:r>
              <a:rPr lang="es-ES_tradnl" dirty="0" smtClean="0"/>
              <a:t>” proporciona las siguientes operaciones para actualizar un grafo</a:t>
            </a:r>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691" t="19270" r="18107" b="21875"/>
          <a:stretch/>
        </p:blipFill>
        <p:spPr bwMode="auto">
          <a:xfrm>
            <a:off x="3886200" y="3091438"/>
            <a:ext cx="7137400" cy="3622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4652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Ejemplo de tripletas: Grafo de libros</a:t>
            </a:r>
            <a:endParaRPr lang="es-ES" dirty="0"/>
          </a:p>
        </p:txBody>
      </p:sp>
      <p:sp>
        <p:nvSpPr>
          <p:cNvPr id="3" name="Marcador de contenido 2"/>
          <p:cNvSpPr>
            <a:spLocks noGrp="1"/>
          </p:cNvSpPr>
          <p:nvPr>
            <p:ph idx="1"/>
          </p:nvPr>
        </p:nvSpPr>
        <p:spPr>
          <a:xfrm>
            <a:off x="3869268" y="864108"/>
            <a:ext cx="7315200" cy="5523992"/>
          </a:xfrm>
        </p:spPr>
        <p:txBody>
          <a:bodyPr>
            <a:normAutofit/>
          </a:bodyPr>
          <a:lstStyle/>
          <a:p>
            <a:pPr marL="0" indent="0">
              <a:buNone/>
            </a:pPr>
            <a:r>
              <a:rPr lang="fr-FR" sz="1800" dirty="0"/>
              <a:t>@</a:t>
            </a:r>
            <a:r>
              <a:rPr lang="fr-FR" sz="1800" dirty="0" err="1"/>
              <a:t>prefix</a:t>
            </a:r>
            <a:r>
              <a:rPr lang="fr-FR" sz="1800" dirty="0"/>
              <a:t> dc:   &lt;http://purl.org/dc/elements/1.1/&gt; </a:t>
            </a:r>
            <a:r>
              <a:rPr lang="fr-FR" sz="1800" dirty="0" smtClean="0"/>
              <a:t>.</a:t>
            </a:r>
          </a:p>
          <a:p>
            <a:pPr marL="0" indent="0">
              <a:buNone/>
            </a:pPr>
            <a:r>
              <a:rPr lang="fr-FR" sz="1800" dirty="0"/>
              <a:t>@</a:t>
            </a:r>
            <a:r>
              <a:rPr lang="fr-FR" sz="1800" dirty="0" err="1"/>
              <a:t>prefix</a:t>
            </a:r>
            <a:r>
              <a:rPr lang="fr-FR" sz="1800" dirty="0"/>
              <a:t> ns:   &lt;http://example.org/ns#&gt; </a:t>
            </a:r>
            <a:r>
              <a:rPr lang="fr-FR" sz="1800" dirty="0" smtClean="0"/>
              <a:t>.</a:t>
            </a:r>
            <a:endParaRPr lang="fr-FR" sz="1800" dirty="0"/>
          </a:p>
          <a:p>
            <a:pPr marL="0" indent="0">
              <a:buNone/>
            </a:pPr>
            <a:r>
              <a:rPr lang="fr-FR" sz="1800" dirty="0"/>
              <a:t>@</a:t>
            </a:r>
            <a:r>
              <a:rPr lang="fr-FR" sz="1800" dirty="0" err="1"/>
              <a:t>prefix</a:t>
            </a:r>
            <a:r>
              <a:rPr lang="fr-FR" sz="1800" dirty="0"/>
              <a:t> ex2:  &lt;http://example.org/book/&gt; .</a:t>
            </a:r>
          </a:p>
          <a:p>
            <a:pPr marL="0" indent="0">
              <a:buNone/>
            </a:pPr>
            <a:endParaRPr lang="en-US" sz="1800" dirty="0" smtClean="0"/>
          </a:p>
          <a:p>
            <a:pPr marL="0" indent="0">
              <a:buNone/>
            </a:pPr>
            <a:r>
              <a:rPr lang="en-US" sz="1800" dirty="0" smtClean="0"/>
              <a:t>ex2:book1  </a:t>
            </a:r>
            <a:r>
              <a:rPr lang="en-US" sz="1800" dirty="0" err="1"/>
              <a:t>dc:title</a:t>
            </a:r>
            <a:r>
              <a:rPr lang="en-US" sz="1800" dirty="0"/>
              <a:t>  "SPARQL Tutorial" .</a:t>
            </a:r>
          </a:p>
          <a:p>
            <a:pPr marL="0" indent="0">
              <a:buNone/>
            </a:pPr>
            <a:r>
              <a:rPr lang="en-US" sz="1800" dirty="0"/>
              <a:t>ex2:book1  ex2:price  42 .</a:t>
            </a:r>
          </a:p>
          <a:p>
            <a:pPr marL="0" indent="0">
              <a:buNone/>
            </a:pPr>
            <a:r>
              <a:rPr lang="en-US" sz="1800" dirty="0"/>
              <a:t>ex2:book2  </a:t>
            </a:r>
            <a:r>
              <a:rPr lang="en-US" sz="1800" dirty="0" err="1"/>
              <a:t>dc:title</a:t>
            </a:r>
            <a:r>
              <a:rPr lang="en-US" sz="1800" dirty="0"/>
              <a:t>  "The Semantic Web" .</a:t>
            </a:r>
          </a:p>
          <a:p>
            <a:pPr marL="0" indent="0">
              <a:buNone/>
            </a:pPr>
            <a:r>
              <a:rPr lang="en-US" sz="1800" dirty="0"/>
              <a:t>ex2:book2  ex2:price  23 .</a:t>
            </a:r>
            <a:endParaRPr lang="es-ES_tradnl" sz="1800"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3301744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Motivación</a:t>
            </a:r>
            <a:endParaRPr lang="es-ES"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65045" y="2165265"/>
            <a:ext cx="3048000" cy="2767330"/>
          </a:xfrm>
          <a:prstGeom prst="rect">
            <a:avLst/>
          </a:prstGeom>
        </p:spPr>
      </p:pic>
    </p:spTree>
    <p:extLst>
      <p:ext uri="{BB962C8B-B14F-4D97-AF65-F5344CB8AC3E}">
        <p14:creationId xmlns:p14="http://schemas.microsoft.com/office/powerpoint/2010/main" val="1097884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10</a:t>
            </a:r>
            <a:endParaRPr lang="es-ES" dirty="0"/>
          </a:p>
        </p:txBody>
      </p:sp>
      <p:sp>
        <p:nvSpPr>
          <p:cNvPr id="3" name="Marcador de contenido 2"/>
          <p:cNvSpPr>
            <a:spLocks noGrp="1"/>
          </p:cNvSpPr>
          <p:nvPr>
            <p:ph idx="1"/>
          </p:nvPr>
        </p:nvSpPr>
        <p:spPr>
          <a:xfrm>
            <a:off x="3869268" y="864108"/>
            <a:ext cx="7315200" cy="5460492"/>
          </a:xfrm>
        </p:spPr>
        <p:txBody>
          <a:bodyPr>
            <a:normAutofit/>
          </a:bodyPr>
          <a:lstStyle/>
          <a:p>
            <a:r>
              <a:rPr lang="es-ES" dirty="0" smtClean="0"/>
              <a:t>Ejemplo 9: </a:t>
            </a:r>
            <a:r>
              <a:rPr lang="es-ES" dirty="0"/>
              <a:t>Ejemplo </a:t>
            </a:r>
            <a:r>
              <a:rPr lang="es-ES" dirty="0" smtClean="0"/>
              <a:t>de UPDATE (INSERT)</a:t>
            </a:r>
            <a:endParaRPr lang="es-ES" dirty="0"/>
          </a:p>
          <a:p>
            <a:r>
              <a:rPr lang="es-ES" dirty="0" smtClean="0"/>
              <a:t>Data: Grafo de libros</a:t>
            </a:r>
          </a:p>
          <a:p>
            <a:r>
              <a:rPr lang="es-ES_tradnl" dirty="0" smtClean="0"/>
              <a:t>Query</a:t>
            </a:r>
            <a:r>
              <a:rPr lang="es-ES_tradnl" dirty="0"/>
              <a:t>: (no soportado por el </a:t>
            </a:r>
            <a:r>
              <a:rPr lang="es-ES_tradnl" dirty="0" err="1"/>
              <a:t>windows</a:t>
            </a:r>
            <a:r>
              <a:rPr lang="es-ES_tradnl" dirty="0"/>
              <a:t> </a:t>
            </a:r>
            <a:r>
              <a:rPr lang="es-ES_tradnl" dirty="0" err="1"/>
              <a:t>client</a:t>
            </a:r>
            <a:r>
              <a:rPr lang="es-ES_tradnl" dirty="0"/>
              <a:t>)</a:t>
            </a:r>
            <a:endParaRPr lang="en-US" dirty="0"/>
          </a:p>
          <a:p>
            <a:pPr marL="502920" lvl="1" indent="0">
              <a:buNone/>
            </a:pPr>
            <a:r>
              <a:rPr lang="en-US" sz="2000" dirty="0"/>
              <a:t>PREFIX dc: &lt;http://purl.org/dc/elements/1.1/&gt;</a:t>
            </a:r>
          </a:p>
          <a:p>
            <a:pPr marL="502920" lvl="1" indent="0">
              <a:buNone/>
            </a:pPr>
            <a:r>
              <a:rPr lang="en-US" sz="2000" dirty="0"/>
              <a:t>INSERT DATA</a:t>
            </a:r>
          </a:p>
          <a:p>
            <a:pPr marL="502920" lvl="1" indent="0">
              <a:buNone/>
            </a:pPr>
            <a:r>
              <a:rPr lang="en-US" sz="2000" dirty="0"/>
              <a:t>{ </a:t>
            </a:r>
          </a:p>
          <a:p>
            <a:pPr marL="502920" lvl="1" indent="0">
              <a:buNone/>
            </a:pPr>
            <a:r>
              <a:rPr lang="en-US" sz="2000" dirty="0"/>
              <a:t>  </a:t>
            </a:r>
            <a:r>
              <a:rPr lang="en-US" sz="2000" dirty="0" smtClean="0"/>
              <a:t>&lt;</a:t>
            </a:r>
            <a:r>
              <a:rPr lang="fr-FR" sz="2000" dirty="0"/>
              <a:t>http://</a:t>
            </a:r>
            <a:r>
              <a:rPr lang="fr-FR" sz="2000" dirty="0" smtClean="0"/>
              <a:t>example.org/book/book3</a:t>
            </a:r>
            <a:r>
              <a:rPr lang="en-US" sz="2000" dirty="0" smtClean="0"/>
              <a:t>&gt; </a:t>
            </a:r>
            <a:r>
              <a:rPr lang="en-US" sz="2000" dirty="0" err="1"/>
              <a:t>dc:title</a:t>
            </a:r>
            <a:r>
              <a:rPr lang="en-US" sz="2000" dirty="0"/>
              <a:t> "A new book" ;</a:t>
            </a:r>
          </a:p>
          <a:p>
            <a:pPr marL="502920" lvl="1" indent="0">
              <a:buNone/>
            </a:pPr>
            <a:r>
              <a:rPr lang="en-US" sz="2000" dirty="0"/>
              <a:t>                         </a:t>
            </a:r>
            <a:r>
              <a:rPr lang="en-US" sz="2000" dirty="0" err="1"/>
              <a:t>dc:creator</a:t>
            </a:r>
            <a:r>
              <a:rPr lang="en-US" sz="2000" dirty="0"/>
              <a:t> "</a:t>
            </a:r>
            <a:r>
              <a:rPr lang="en-US" sz="2000" dirty="0" err="1"/>
              <a:t>A.N.Other</a:t>
            </a:r>
            <a:r>
              <a:rPr lang="en-US" sz="2000" dirty="0"/>
              <a:t>" .</a:t>
            </a:r>
          </a:p>
          <a:p>
            <a:pPr marL="502920" lvl="1" indent="0">
              <a:buNone/>
            </a:pPr>
            <a:r>
              <a:rPr lang="en-US" sz="2000" dirty="0" smtClean="0"/>
              <a:t>}</a:t>
            </a:r>
          </a:p>
          <a:p>
            <a:r>
              <a:rPr lang="es-ES" dirty="0" smtClean="0"/>
              <a:t>Dara como resultado:</a:t>
            </a:r>
            <a:endParaRPr lang="es-ES_tradnl" dirty="0"/>
          </a:p>
          <a:p>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3502531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Ejemplo de tripletas: Grafo de libros</a:t>
            </a:r>
            <a:endParaRPr lang="es-ES" dirty="0"/>
          </a:p>
        </p:txBody>
      </p:sp>
      <p:sp>
        <p:nvSpPr>
          <p:cNvPr id="3" name="Marcador de contenido 2"/>
          <p:cNvSpPr>
            <a:spLocks noGrp="1"/>
          </p:cNvSpPr>
          <p:nvPr>
            <p:ph idx="1"/>
          </p:nvPr>
        </p:nvSpPr>
        <p:spPr>
          <a:xfrm>
            <a:off x="3869268" y="864108"/>
            <a:ext cx="7315200" cy="5523992"/>
          </a:xfrm>
        </p:spPr>
        <p:txBody>
          <a:bodyPr>
            <a:normAutofit/>
          </a:bodyPr>
          <a:lstStyle/>
          <a:p>
            <a:pPr marL="0" indent="0">
              <a:buNone/>
            </a:pPr>
            <a:r>
              <a:rPr lang="fr-FR" sz="1800" dirty="0"/>
              <a:t>@</a:t>
            </a:r>
            <a:r>
              <a:rPr lang="fr-FR" sz="1800" dirty="0" err="1"/>
              <a:t>prefix</a:t>
            </a:r>
            <a:r>
              <a:rPr lang="fr-FR" sz="1800" dirty="0"/>
              <a:t> dc:   &lt;http://purl.org/dc/elements/1.1/&gt; </a:t>
            </a:r>
            <a:r>
              <a:rPr lang="fr-FR" sz="1800" dirty="0" smtClean="0"/>
              <a:t>.</a:t>
            </a:r>
          </a:p>
          <a:p>
            <a:pPr marL="0" indent="0">
              <a:buNone/>
            </a:pPr>
            <a:r>
              <a:rPr lang="fr-FR" sz="1800" dirty="0"/>
              <a:t>@</a:t>
            </a:r>
            <a:r>
              <a:rPr lang="fr-FR" sz="1800" dirty="0" err="1"/>
              <a:t>prefix</a:t>
            </a:r>
            <a:r>
              <a:rPr lang="fr-FR" sz="1800" dirty="0"/>
              <a:t> ns:   &lt;http://example.org/ns#&gt; </a:t>
            </a:r>
            <a:r>
              <a:rPr lang="fr-FR" sz="1800" dirty="0" smtClean="0"/>
              <a:t>.</a:t>
            </a:r>
            <a:endParaRPr lang="fr-FR" sz="1800" dirty="0"/>
          </a:p>
          <a:p>
            <a:pPr marL="0" indent="0">
              <a:buNone/>
            </a:pPr>
            <a:r>
              <a:rPr lang="fr-FR" sz="1800" dirty="0"/>
              <a:t>@</a:t>
            </a:r>
            <a:r>
              <a:rPr lang="fr-FR" sz="1800" dirty="0" err="1"/>
              <a:t>prefix</a:t>
            </a:r>
            <a:r>
              <a:rPr lang="fr-FR" sz="1800" dirty="0"/>
              <a:t> ex2:  &lt;http://example.org/book/&gt; .</a:t>
            </a:r>
          </a:p>
          <a:p>
            <a:pPr marL="0" indent="0">
              <a:buNone/>
            </a:pPr>
            <a:endParaRPr lang="en-US" sz="1800" dirty="0" smtClean="0"/>
          </a:p>
          <a:p>
            <a:pPr marL="0" indent="0">
              <a:buNone/>
            </a:pPr>
            <a:r>
              <a:rPr lang="en-US" sz="1800" dirty="0" smtClean="0"/>
              <a:t>ex2:book1  </a:t>
            </a:r>
            <a:r>
              <a:rPr lang="en-US" sz="1800" dirty="0" err="1"/>
              <a:t>dc:title</a:t>
            </a:r>
            <a:r>
              <a:rPr lang="en-US" sz="1800" dirty="0"/>
              <a:t>  "SPARQL Tutorial" .</a:t>
            </a:r>
          </a:p>
          <a:p>
            <a:pPr marL="0" indent="0">
              <a:buNone/>
            </a:pPr>
            <a:r>
              <a:rPr lang="en-US" sz="1800" dirty="0"/>
              <a:t>ex2:book1  ex2:price  42 .</a:t>
            </a:r>
          </a:p>
          <a:p>
            <a:pPr marL="0" indent="0">
              <a:buNone/>
            </a:pPr>
            <a:r>
              <a:rPr lang="en-US" sz="1800" dirty="0"/>
              <a:t>ex2:book2  </a:t>
            </a:r>
            <a:r>
              <a:rPr lang="en-US" sz="1800" dirty="0" err="1"/>
              <a:t>dc:title</a:t>
            </a:r>
            <a:r>
              <a:rPr lang="en-US" sz="1800" dirty="0"/>
              <a:t>  "The Semantic Web" .</a:t>
            </a:r>
          </a:p>
          <a:p>
            <a:pPr marL="0" indent="0">
              <a:buNone/>
            </a:pPr>
            <a:r>
              <a:rPr lang="en-US" sz="1800" dirty="0"/>
              <a:t>ex2:book2  ex2:price  23 </a:t>
            </a:r>
            <a:r>
              <a:rPr lang="en-US" sz="1800" dirty="0" smtClean="0"/>
              <a:t>.</a:t>
            </a:r>
          </a:p>
          <a:p>
            <a:pPr marL="0" indent="0">
              <a:buNone/>
            </a:pPr>
            <a:r>
              <a:rPr lang="en-US" sz="1800" b="1" dirty="0" smtClean="0"/>
              <a:t>ex2:book3  </a:t>
            </a:r>
            <a:r>
              <a:rPr lang="en-US" sz="1800" b="1" dirty="0" err="1"/>
              <a:t>dc:title</a:t>
            </a:r>
            <a:r>
              <a:rPr lang="en-US" sz="1800" b="1" dirty="0"/>
              <a:t>  </a:t>
            </a:r>
            <a:r>
              <a:rPr lang="en-US" sz="1800" b="1" dirty="0" smtClean="0"/>
              <a:t>“A new book" </a:t>
            </a:r>
            <a:r>
              <a:rPr lang="en-US" sz="1800" b="1" dirty="0"/>
              <a:t>.</a:t>
            </a:r>
          </a:p>
          <a:p>
            <a:pPr marL="0" indent="0">
              <a:buNone/>
            </a:pPr>
            <a:r>
              <a:rPr lang="en-US" sz="1800" b="1" dirty="0" smtClean="0"/>
              <a:t>ex2:book3  </a:t>
            </a:r>
            <a:r>
              <a:rPr lang="en-US" sz="1800" b="1" dirty="0" err="1" smtClean="0"/>
              <a:t>dc:creator</a:t>
            </a:r>
            <a:r>
              <a:rPr lang="en-US" sz="1800" b="1" dirty="0" smtClean="0"/>
              <a:t>  “</a:t>
            </a:r>
            <a:r>
              <a:rPr lang="en-US" sz="1800" b="1" dirty="0" err="1" smtClean="0"/>
              <a:t>A.N.Other</a:t>
            </a:r>
            <a:r>
              <a:rPr lang="en-US" sz="1800" b="1" dirty="0" smtClean="0"/>
              <a:t>” </a:t>
            </a:r>
            <a:r>
              <a:rPr lang="en-US" sz="1800" b="1" dirty="0"/>
              <a:t>.</a:t>
            </a:r>
          </a:p>
          <a:p>
            <a:pPr marL="0" indent="0">
              <a:buNone/>
            </a:pPr>
            <a:endParaRPr lang="es-ES_tradnl" sz="1800"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30679252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Query 11</a:t>
            </a:r>
            <a:endParaRPr lang="es-ES" dirty="0"/>
          </a:p>
        </p:txBody>
      </p:sp>
      <p:sp>
        <p:nvSpPr>
          <p:cNvPr id="3" name="Marcador de contenido 2"/>
          <p:cNvSpPr>
            <a:spLocks noGrp="1"/>
          </p:cNvSpPr>
          <p:nvPr>
            <p:ph idx="1"/>
          </p:nvPr>
        </p:nvSpPr>
        <p:spPr>
          <a:xfrm>
            <a:off x="3869268" y="864108"/>
            <a:ext cx="7315200" cy="5460492"/>
          </a:xfrm>
        </p:spPr>
        <p:txBody>
          <a:bodyPr>
            <a:normAutofit/>
          </a:bodyPr>
          <a:lstStyle/>
          <a:p>
            <a:r>
              <a:rPr lang="es-ES" dirty="0" smtClean="0"/>
              <a:t>Ejemplo 10: </a:t>
            </a:r>
            <a:r>
              <a:rPr lang="es-ES" dirty="0"/>
              <a:t>Ejemplo </a:t>
            </a:r>
            <a:r>
              <a:rPr lang="es-ES" dirty="0" smtClean="0"/>
              <a:t>de UPDATE (DELETE)</a:t>
            </a:r>
            <a:endParaRPr lang="es-ES" dirty="0"/>
          </a:p>
          <a:p>
            <a:r>
              <a:rPr lang="es-ES" dirty="0" smtClean="0"/>
              <a:t>Data: Grafo de libros</a:t>
            </a:r>
          </a:p>
          <a:p>
            <a:r>
              <a:rPr lang="es-ES_tradnl" dirty="0" smtClean="0"/>
              <a:t>Query</a:t>
            </a:r>
            <a:r>
              <a:rPr lang="es-ES_tradnl" dirty="0"/>
              <a:t>: (no soportado por el </a:t>
            </a:r>
            <a:r>
              <a:rPr lang="es-ES_tradnl" dirty="0" err="1"/>
              <a:t>windows</a:t>
            </a:r>
            <a:r>
              <a:rPr lang="es-ES_tradnl" dirty="0"/>
              <a:t> </a:t>
            </a:r>
            <a:r>
              <a:rPr lang="es-ES_tradnl" dirty="0" err="1"/>
              <a:t>client</a:t>
            </a:r>
            <a:r>
              <a:rPr lang="es-ES_tradnl" dirty="0"/>
              <a:t>)</a:t>
            </a:r>
            <a:endParaRPr lang="en-US" dirty="0"/>
          </a:p>
          <a:p>
            <a:pPr marL="502920" lvl="1" indent="0">
              <a:buNone/>
            </a:pPr>
            <a:r>
              <a:rPr lang="en-US" sz="2000" dirty="0"/>
              <a:t>PREFIX dc: &lt;http://purl.org/dc/elements/1.1/&gt;</a:t>
            </a:r>
          </a:p>
          <a:p>
            <a:pPr marL="502920" lvl="1" indent="0">
              <a:buNone/>
            </a:pPr>
            <a:r>
              <a:rPr lang="en-US" sz="2000" dirty="0" smtClean="0"/>
              <a:t>DELETE </a:t>
            </a:r>
            <a:r>
              <a:rPr lang="en-US" sz="2000" dirty="0"/>
              <a:t>DATA</a:t>
            </a:r>
          </a:p>
          <a:p>
            <a:pPr marL="502920" lvl="1" indent="0">
              <a:buNone/>
            </a:pPr>
            <a:r>
              <a:rPr lang="en-US" sz="2000" dirty="0"/>
              <a:t>{ </a:t>
            </a:r>
          </a:p>
          <a:p>
            <a:pPr marL="502920" lvl="1" indent="0">
              <a:buNone/>
            </a:pPr>
            <a:r>
              <a:rPr lang="en-US" sz="2000" dirty="0"/>
              <a:t>  </a:t>
            </a:r>
            <a:r>
              <a:rPr lang="en-US" sz="2000" dirty="0" smtClean="0"/>
              <a:t>&lt;</a:t>
            </a:r>
            <a:r>
              <a:rPr lang="fr-FR" sz="2000" dirty="0"/>
              <a:t>http://</a:t>
            </a:r>
            <a:r>
              <a:rPr lang="fr-FR" sz="2000" dirty="0" smtClean="0"/>
              <a:t>example.org/book/book3</a:t>
            </a:r>
            <a:r>
              <a:rPr lang="en-US" sz="2000" dirty="0" smtClean="0"/>
              <a:t>&gt; </a:t>
            </a:r>
            <a:r>
              <a:rPr lang="en-US" sz="2000" dirty="0" err="1"/>
              <a:t>dc:title</a:t>
            </a:r>
            <a:r>
              <a:rPr lang="en-US" sz="2000" dirty="0"/>
              <a:t> "A new book" </a:t>
            </a:r>
            <a:r>
              <a:rPr lang="en-US" sz="2000" dirty="0" smtClean="0"/>
              <a:t>.</a:t>
            </a:r>
            <a:endParaRPr lang="en-US" sz="2000" dirty="0"/>
          </a:p>
          <a:p>
            <a:pPr marL="502920" lvl="1" indent="0">
              <a:buNone/>
            </a:pPr>
            <a:r>
              <a:rPr lang="en-US" sz="2000" dirty="0" smtClean="0"/>
              <a:t>}</a:t>
            </a:r>
          </a:p>
          <a:p>
            <a:r>
              <a:rPr lang="es-ES" dirty="0" smtClean="0"/>
              <a:t>Dara como resultado:</a:t>
            </a:r>
            <a:endParaRPr lang="es-ES_tradnl" dirty="0"/>
          </a:p>
          <a:p>
            <a:endParaRPr lang="es-ES_tradnl"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3659718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SPARQL: Ejemplo de tripletas: Grafo de libros</a:t>
            </a:r>
            <a:endParaRPr lang="es-ES" dirty="0"/>
          </a:p>
        </p:txBody>
      </p:sp>
      <p:sp>
        <p:nvSpPr>
          <p:cNvPr id="3" name="Marcador de contenido 2"/>
          <p:cNvSpPr>
            <a:spLocks noGrp="1"/>
          </p:cNvSpPr>
          <p:nvPr>
            <p:ph idx="1"/>
          </p:nvPr>
        </p:nvSpPr>
        <p:spPr>
          <a:xfrm>
            <a:off x="3869268" y="864108"/>
            <a:ext cx="7315200" cy="5523992"/>
          </a:xfrm>
        </p:spPr>
        <p:txBody>
          <a:bodyPr>
            <a:normAutofit/>
          </a:bodyPr>
          <a:lstStyle/>
          <a:p>
            <a:pPr marL="0" indent="0">
              <a:buNone/>
            </a:pPr>
            <a:r>
              <a:rPr lang="fr-FR" sz="1800" dirty="0"/>
              <a:t>@</a:t>
            </a:r>
            <a:r>
              <a:rPr lang="fr-FR" sz="1800" dirty="0" err="1"/>
              <a:t>prefix</a:t>
            </a:r>
            <a:r>
              <a:rPr lang="fr-FR" sz="1800" dirty="0"/>
              <a:t> dc:   &lt;http://purl.org/dc/elements/1.1/&gt; </a:t>
            </a:r>
            <a:r>
              <a:rPr lang="fr-FR" sz="1800" dirty="0" smtClean="0"/>
              <a:t>.</a:t>
            </a:r>
          </a:p>
          <a:p>
            <a:pPr marL="0" indent="0">
              <a:buNone/>
            </a:pPr>
            <a:r>
              <a:rPr lang="fr-FR" sz="1800" dirty="0"/>
              <a:t>@</a:t>
            </a:r>
            <a:r>
              <a:rPr lang="fr-FR" sz="1800" dirty="0" err="1"/>
              <a:t>prefix</a:t>
            </a:r>
            <a:r>
              <a:rPr lang="fr-FR" sz="1800" dirty="0"/>
              <a:t> ns:   &lt;http://example.org/ns#&gt; </a:t>
            </a:r>
            <a:r>
              <a:rPr lang="fr-FR" sz="1800" dirty="0" smtClean="0"/>
              <a:t>.</a:t>
            </a:r>
            <a:endParaRPr lang="fr-FR" sz="1800" dirty="0"/>
          </a:p>
          <a:p>
            <a:pPr marL="0" indent="0">
              <a:buNone/>
            </a:pPr>
            <a:r>
              <a:rPr lang="fr-FR" sz="1800" dirty="0"/>
              <a:t>@</a:t>
            </a:r>
            <a:r>
              <a:rPr lang="fr-FR" sz="1800" dirty="0" err="1"/>
              <a:t>prefix</a:t>
            </a:r>
            <a:r>
              <a:rPr lang="fr-FR" sz="1800" dirty="0"/>
              <a:t> ex2:  &lt;http://example.org/book/&gt; .</a:t>
            </a:r>
          </a:p>
          <a:p>
            <a:pPr marL="0" indent="0">
              <a:buNone/>
            </a:pPr>
            <a:endParaRPr lang="en-US" sz="1800" dirty="0" smtClean="0"/>
          </a:p>
          <a:p>
            <a:pPr marL="0" indent="0">
              <a:buNone/>
            </a:pPr>
            <a:r>
              <a:rPr lang="en-US" sz="1800" dirty="0" smtClean="0"/>
              <a:t>ex2:book1  </a:t>
            </a:r>
            <a:r>
              <a:rPr lang="en-US" sz="1800" dirty="0" err="1"/>
              <a:t>dc:title</a:t>
            </a:r>
            <a:r>
              <a:rPr lang="en-US" sz="1800" dirty="0"/>
              <a:t>  "SPARQL Tutorial" .</a:t>
            </a:r>
          </a:p>
          <a:p>
            <a:pPr marL="0" indent="0">
              <a:buNone/>
            </a:pPr>
            <a:r>
              <a:rPr lang="en-US" sz="1800" dirty="0"/>
              <a:t>ex2:book1  ex2:price  42 .</a:t>
            </a:r>
          </a:p>
          <a:p>
            <a:pPr marL="0" indent="0">
              <a:buNone/>
            </a:pPr>
            <a:r>
              <a:rPr lang="en-US" sz="1800" dirty="0"/>
              <a:t>ex2:book2  </a:t>
            </a:r>
            <a:r>
              <a:rPr lang="en-US" sz="1800" dirty="0" err="1"/>
              <a:t>dc:title</a:t>
            </a:r>
            <a:r>
              <a:rPr lang="en-US" sz="1800" dirty="0"/>
              <a:t>  "The Semantic Web" .</a:t>
            </a:r>
          </a:p>
          <a:p>
            <a:pPr marL="0" indent="0">
              <a:buNone/>
            </a:pPr>
            <a:r>
              <a:rPr lang="en-US" sz="1800" dirty="0"/>
              <a:t>ex2:book2  ex2:price  23 </a:t>
            </a:r>
            <a:r>
              <a:rPr lang="en-US" sz="1800" dirty="0" smtClean="0"/>
              <a:t>.</a:t>
            </a:r>
          </a:p>
          <a:p>
            <a:pPr marL="0" indent="0">
              <a:buNone/>
            </a:pPr>
            <a:r>
              <a:rPr lang="en-US" sz="1800" b="1" dirty="0" smtClean="0"/>
              <a:t>ex2:book3  </a:t>
            </a:r>
            <a:r>
              <a:rPr lang="en-US" sz="1800" b="1" dirty="0" err="1" smtClean="0"/>
              <a:t>dc:creator</a:t>
            </a:r>
            <a:r>
              <a:rPr lang="en-US" sz="1800" b="1" dirty="0" smtClean="0"/>
              <a:t>  “</a:t>
            </a:r>
            <a:r>
              <a:rPr lang="en-US" sz="1800" b="1" dirty="0" err="1" smtClean="0"/>
              <a:t>A.N.Other</a:t>
            </a:r>
            <a:r>
              <a:rPr lang="en-US" sz="1800" b="1" dirty="0" smtClean="0"/>
              <a:t>” </a:t>
            </a:r>
            <a:r>
              <a:rPr lang="en-US" sz="1800" b="1" dirty="0"/>
              <a:t>.</a:t>
            </a:r>
          </a:p>
          <a:p>
            <a:pPr marL="0" indent="0">
              <a:buNone/>
            </a:pPr>
            <a:endParaRPr lang="es-ES_tradnl" sz="1800" dirty="0" smtClean="0"/>
          </a:p>
          <a:p>
            <a:pPr lvl="0"/>
            <a:endParaRPr lang="es-ES" dirty="0" smtClean="0"/>
          </a:p>
        </p:txBody>
      </p:sp>
      <p:pic>
        <p:nvPicPr>
          <p:cNvPr id="4" name="0 Imagen"/>
          <p:cNvPicPr/>
          <p:nvPr/>
        </p:nvPicPr>
        <p:blipFill>
          <a:blip r:embed="rId2"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948081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Ejercicios</a:t>
            </a:r>
            <a:endParaRPr lang="en-US" dirty="0"/>
          </a:p>
        </p:txBody>
      </p:sp>
      <p:sp>
        <p:nvSpPr>
          <p:cNvPr id="3" name="Content Placeholder 2"/>
          <p:cNvSpPr>
            <a:spLocks noGrp="1"/>
          </p:cNvSpPr>
          <p:nvPr>
            <p:ph idx="1"/>
          </p:nvPr>
        </p:nvSpPr>
        <p:spPr/>
        <p:txBody>
          <a:bodyPr>
            <a:normAutofit/>
          </a:bodyPr>
          <a:lstStyle/>
          <a:p>
            <a:r>
              <a:rPr lang="es-ES_tradnl" dirty="0" smtClean="0"/>
              <a:t>Ejercicio </a:t>
            </a:r>
            <a:r>
              <a:rPr lang="es-ES_tradnl" dirty="0" smtClean="0"/>
              <a:t>3_5: </a:t>
            </a:r>
            <a:r>
              <a:rPr lang="es-ES_tradnl" dirty="0" smtClean="0"/>
              <a:t>AGREGADOS: Cual es el libro mas caro? (grafo libros)</a:t>
            </a:r>
          </a:p>
          <a:p>
            <a:r>
              <a:rPr lang="es-ES_tradnl" dirty="0" smtClean="0"/>
              <a:t>Ejercicio </a:t>
            </a:r>
            <a:r>
              <a:rPr lang="es-ES_tradnl" dirty="0" smtClean="0"/>
              <a:t>3_6: </a:t>
            </a:r>
            <a:r>
              <a:rPr lang="es-ES_tradnl" dirty="0" smtClean="0"/>
              <a:t>UPDATE </a:t>
            </a:r>
            <a:r>
              <a:rPr lang="es-ES" dirty="0" smtClean="0"/>
              <a:t>(</a:t>
            </a:r>
            <a:r>
              <a:rPr lang="es-ES" dirty="0"/>
              <a:t>CLEAR, CREATE, LOAD</a:t>
            </a:r>
            <a:r>
              <a:rPr lang="es-ES" dirty="0" smtClean="0"/>
              <a:t>): (grafo películas)</a:t>
            </a:r>
            <a:endParaRPr lang="es-ES_tradnl" dirty="0" smtClean="0"/>
          </a:p>
          <a:p>
            <a:pPr lvl="1"/>
            <a:r>
              <a:rPr lang="es-ES_tradnl" dirty="0" smtClean="0"/>
              <a:t>Añade un nuevo libro: </a:t>
            </a:r>
            <a:r>
              <a:rPr lang="es-ES_tradnl" dirty="0"/>
              <a:t>nombre instancia “http://</a:t>
            </a:r>
            <a:r>
              <a:rPr lang="es-ES_tradnl" dirty="0" smtClean="0"/>
              <a:t>example.org/film/graph4” “</a:t>
            </a:r>
            <a:r>
              <a:rPr lang="es-ES_tradnl" dirty="0" err="1" smtClean="0"/>
              <a:t>foaf:name</a:t>
            </a:r>
            <a:r>
              <a:rPr lang="es-ES_tradnl" dirty="0" smtClean="0"/>
              <a:t>” y la película que </a:t>
            </a:r>
            <a:r>
              <a:rPr lang="es-ES_tradnl" dirty="0" err="1" smtClean="0"/>
              <a:t>querais</a:t>
            </a:r>
            <a:r>
              <a:rPr lang="es-ES_tradnl" dirty="0" smtClean="0"/>
              <a:t>.</a:t>
            </a:r>
            <a:endParaRPr lang="es-ES_tradnl" dirty="0"/>
          </a:p>
          <a:p>
            <a:pPr lvl="1"/>
            <a:r>
              <a:rPr lang="es-ES_tradnl" dirty="0" smtClean="0"/>
              <a:t>Elimina </a:t>
            </a:r>
            <a:r>
              <a:rPr lang="es-ES_tradnl" dirty="0" smtClean="0"/>
              <a:t>el grafo 1 </a:t>
            </a:r>
            <a:r>
              <a:rPr lang="es-ES_tradnl" dirty="0" smtClean="0"/>
              <a:t>(</a:t>
            </a:r>
            <a:r>
              <a:rPr lang="es-ES_tradnl" dirty="0" err="1" smtClean="0"/>
              <a:t>uri</a:t>
            </a:r>
            <a:r>
              <a:rPr lang="es-ES_tradnl" dirty="0" smtClean="0"/>
              <a:t>: http</a:t>
            </a:r>
            <a:r>
              <a:rPr lang="es-ES_tradnl" dirty="0"/>
              <a:t>://example.org/film/g1 </a:t>
            </a:r>
            <a:r>
              <a:rPr lang="es-ES_tradnl" dirty="0" smtClean="0"/>
              <a:t>) del </a:t>
            </a:r>
            <a:r>
              <a:rPr lang="es-ES_tradnl" dirty="0" smtClean="0"/>
              <a:t>dataset de </a:t>
            </a:r>
            <a:r>
              <a:rPr lang="es-ES_tradnl" dirty="0" smtClean="0"/>
              <a:t>películas (</a:t>
            </a:r>
            <a:r>
              <a:rPr lang="es-ES_tradnl" dirty="0" err="1" smtClean="0"/>
              <a:t>clear</a:t>
            </a:r>
            <a:r>
              <a:rPr lang="es-ES_tradnl" dirty="0" smtClean="0"/>
              <a:t> </a:t>
            </a:r>
            <a:r>
              <a:rPr lang="es-ES_tradnl" dirty="0" err="1" smtClean="0"/>
              <a:t>graph</a:t>
            </a:r>
            <a:r>
              <a:rPr lang="es-ES_tradnl" dirty="0" smtClean="0"/>
              <a:t>) </a:t>
            </a:r>
            <a:endParaRPr lang="es-ES_tradnl" dirty="0" smtClean="0"/>
          </a:p>
          <a:p>
            <a:pPr lvl="1"/>
            <a:r>
              <a:rPr lang="es-ES_tradnl" dirty="0" smtClean="0"/>
              <a:t>Comprueba que se ha </a:t>
            </a:r>
            <a:r>
              <a:rPr lang="es-ES_tradnl" dirty="0" smtClean="0"/>
              <a:t>borrado (de 26 tripletas y 2 grafos nombrados pasa a 14 tripletas y 1 grafo nombrado)</a:t>
            </a:r>
            <a:endParaRPr lang="es-ES_tradnl" dirty="0" smtClean="0"/>
          </a:p>
        </p:txBody>
      </p:sp>
    </p:spTree>
    <p:extLst>
      <p:ext uri="{BB962C8B-B14F-4D97-AF65-F5344CB8AC3E}">
        <p14:creationId xmlns:p14="http://schemas.microsoft.com/office/powerpoint/2010/main" val="837671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Referencias</a:t>
            </a:r>
            <a:endParaRPr lang="es-ES" dirty="0"/>
          </a:p>
        </p:txBody>
      </p:sp>
      <p:sp>
        <p:nvSpPr>
          <p:cNvPr id="3" name="Marcador de contenido 2"/>
          <p:cNvSpPr>
            <a:spLocks noGrp="1"/>
          </p:cNvSpPr>
          <p:nvPr>
            <p:ph idx="1"/>
          </p:nvPr>
        </p:nvSpPr>
        <p:spPr/>
        <p:txBody>
          <a:bodyPr>
            <a:normAutofit/>
          </a:bodyPr>
          <a:lstStyle/>
          <a:p>
            <a:r>
              <a:rPr lang="es-ES" sz="2400" dirty="0">
                <a:hlinkClick r:id="rId2"/>
              </a:rPr>
              <a:t>http://www.w3.org/RDF/Validator</a:t>
            </a:r>
            <a:r>
              <a:rPr lang="es-ES" sz="2400" dirty="0" smtClean="0">
                <a:hlinkClick r:id="rId2"/>
              </a:rPr>
              <a:t>/</a:t>
            </a:r>
            <a:endParaRPr lang="es-ES" sz="2400" dirty="0" smtClean="0"/>
          </a:p>
          <a:p>
            <a:r>
              <a:rPr lang="es-ES" dirty="0">
                <a:hlinkClick r:id="rId3"/>
              </a:rPr>
              <a:t>http://www.w3.org/TR/2010/WD-sparql11-query-20100601/#</a:t>
            </a:r>
            <a:r>
              <a:rPr lang="es-ES" dirty="0" smtClean="0">
                <a:hlinkClick r:id="rId3"/>
              </a:rPr>
              <a:t>aggregates</a:t>
            </a:r>
            <a:endParaRPr lang="es-ES" dirty="0" smtClean="0"/>
          </a:p>
          <a:p>
            <a:r>
              <a:rPr lang="es-ES" dirty="0">
                <a:hlinkClick r:id="rId4"/>
              </a:rPr>
              <a:t>http://www.w3.org/2009/Talks/0615-qbe</a:t>
            </a:r>
            <a:r>
              <a:rPr lang="es-ES" dirty="0" smtClean="0">
                <a:hlinkClick r:id="rId4"/>
              </a:rPr>
              <a:t>/</a:t>
            </a:r>
            <a:endParaRPr lang="es-ES" dirty="0" smtClean="0"/>
          </a:p>
          <a:p>
            <a:r>
              <a:rPr lang="es-ES">
                <a:hlinkClick r:id="rId5"/>
              </a:rPr>
              <a:t>http://prefix.cc</a:t>
            </a:r>
            <a:r>
              <a:rPr lang="es-ES" smtClean="0">
                <a:hlinkClick r:id="rId5"/>
              </a:rPr>
              <a:t>/</a:t>
            </a:r>
            <a:endParaRPr lang="es-ES" smtClean="0"/>
          </a:p>
          <a:p>
            <a:endParaRPr lang="es-ES" sz="2000" dirty="0"/>
          </a:p>
        </p:txBody>
      </p:sp>
    </p:spTree>
    <p:extLst>
      <p:ext uri="{BB962C8B-B14F-4D97-AF65-F5344CB8AC3E}">
        <p14:creationId xmlns:p14="http://schemas.microsoft.com/office/powerpoint/2010/main" val="1661623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Motivación</a:t>
            </a:r>
            <a:endParaRPr lang="es-ES" dirty="0"/>
          </a:p>
        </p:txBody>
      </p:sp>
      <p:sp>
        <p:nvSpPr>
          <p:cNvPr id="3" name="Marcador de contenido 2"/>
          <p:cNvSpPr>
            <a:spLocks noGrp="1"/>
          </p:cNvSpPr>
          <p:nvPr>
            <p:ph idx="1"/>
          </p:nvPr>
        </p:nvSpPr>
        <p:spPr>
          <a:xfrm>
            <a:off x="3869268" y="528827"/>
            <a:ext cx="7315200" cy="5727741"/>
          </a:xfrm>
        </p:spPr>
        <p:txBody>
          <a:bodyPr>
            <a:normAutofit fontScale="92500" lnSpcReduction="20000"/>
          </a:bodyPr>
          <a:lstStyle/>
          <a:p>
            <a:r>
              <a:rPr lang="es-ES" dirty="0"/>
              <a:t>P</a:t>
            </a:r>
            <a:r>
              <a:rPr lang="es-ES" dirty="0" smtClean="0"/>
              <a:t>ara </a:t>
            </a:r>
            <a:r>
              <a:rPr lang="es-ES" dirty="0"/>
              <a:t>hacer </a:t>
            </a:r>
            <a:r>
              <a:rPr lang="es-ES" dirty="0" err="1" smtClean="0"/>
              <a:t>queries</a:t>
            </a:r>
            <a:r>
              <a:rPr lang="es-ES" dirty="0" smtClean="0"/>
              <a:t> a </a:t>
            </a:r>
            <a:r>
              <a:rPr lang="es-ES" dirty="0"/>
              <a:t>RDF necesitamos un lenguaje de consulta similar a </a:t>
            </a:r>
            <a:r>
              <a:rPr lang="es-ES" dirty="0" smtClean="0"/>
              <a:t>SQL</a:t>
            </a:r>
            <a:endParaRPr lang="es-ES" dirty="0"/>
          </a:p>
          <a:p>
            <a:endParaRPr lang="es-ES" dirty="0" smtClean="0"/>
          </a:p>
          <a:p>
            <a:endParaRPr lang="es-ES" dirty="0" smtClean="0"/>
          </a:p>
          <a:p>
            <a:pPr marL="502920" lvl="1" indent="0">
              <a:buNone/>
            </a:pPr>
            <a:endParaRPr lang="es-ES" dirty="0" smtClean="0"/>
          </a:p>
          <a:p>
            <a:pPr marL="502920" lvl="1" indent="0">
              <a:buNone/>
            </a:pPr>
            <a:endParaRPr lang="es-ES" dirty="0"/>
          </a:p>
          <a:p>
            <a:pPr marL="502920" lvl="1" indent="0">
              <a:buNone/>
            </a:pPr>
            <a:endParaRPr lang="es-ES" dirty="0" smtClean="0"/>
          </a:p>
          <a:p>
            <a:pPr marL="502920" lvl="1" indent="0">
              <a:buNone/>
            </a:pPr>
            <a:endParaRPr lang="es-ES" dirty="0"/>
          </a:p>
          <a:p>
            <a:pPr marL="502920" lvl="1" indent="0">
              <a:buNone/>
            </a:pPr>
            <a:endParaRPr lang="es-ES" dirty="0" smtClean="0"/>
          </a:p>
          <a:p>
            <a:endParaRPr lang="es-ES" dirty="0" smtClean="0"/>
          </a:p>
          <a:p>
            <a:r>
              <a:rPr lang="es-ES" dirty="0" smtClean="0"/>
              <a:t>Soportado por las </a:t>
            </a:r>
            <a:r>
              <a:rPr lang="es-ES" dirty="0" err="1" smtClean="0"/>
              <a:t>API’s</a:t>
            </a:r>
            <a:r>
              <a:rPr lang="es-ES" dirty="0" smtClean="0"/>
              <a:t> y </a:t>
            </a:r>
            <a:r>
              <a:rPr lang="es-ES" dirty="0" err="1" smtClean="0"/>
              <a:t>triplestores</a:t>
            </a:r>
            <a:r>
              <a:rPr lang="es-ES" dirty="0" smtClean="0"/>
              <a:t> mas relevantes: Jena, </a:t>
            </a:r>
            <a:r>
              <a:rPr lang="es-ES" dirty="0" err="1" smtClean="0"/>
              <a:t>Sesame</a:t>
            </a:r>
            <a:r>
              <a:rPr lang="es-ES" dirty="0" smtClean="0"/>
              <a:t>, Virtuoso, </a:t>
            </a:r>
            <a:r>
              <a:rPr lang="es-ES" dirty="0" err="1" smtClean="0"/>
              <a:t>Fuseki</a:t>
            </a:r>
            <a:endParaRPr lang="es-ES" dirty="0"/>
          </a:p>
          <a:p>
            <a:r>
              <a:rPr lang="es-ES" dirty="0" smtClean="0"/>
              <a:t>Sintaxis derivada de SQL y diseñado para recuperar datos partiendo de </a:t>
            </a:r>
            <a:r>
              <a:rPr lang="es-ES" dirty="0" err="1" smtClean="0"/>
              <a:t>ontologias</a:t>
            </a:r>
            <a:r>
              <a:rPr lang="es-ES" dirty="0" smtClean="0"/>
              <a:t>.</a:t>
            </a:r>
          </a:p>
          <a:p>
            <a:r>
              <a:rPr lang="es-ES" dirty="0"/>
              <a:t>SPARQL </a:t>
            </a:r>
            <a:r>
              <a:rPr lang="es-ES" dirty="0" smtClean="0"/>
              <a:t>incorpora </a:t>
            </a:r>
            <a:r>
              <a:rPr lang="es-ES" dirty="0"/>
              <a:t>funciones para recuperar </a:t>
            </a:r>
            <a:r>
              <a:rPr lang="es-ES" dirty="0" smtClean="0"/>
              <a:t>información, pero </a:t>
            </a:r>
            <a:r>
              <a:rPr lang="es-ES" dirty="0" err="1" smtClean="0"/>
              <a:t>tambien</a:t>
            </a:r>
            <a:r>
              <a:rPr lang="es-ES" dirty="0" smtClean="0"/>
              <a:t> incluyen </a:t>
            </a:r>
            <a:r>
              <a:rPr lang="es-ES" dirty="0"/>
              <a:t>operaciones para el mantenimiento (creación, modificación y borrado) de </a:t>
            </a:r>
            <a:r>
              <a:rPr lang="es-ES" dirty="0" smtClean="0"/>
              <a:t>datos</a:t>
            </a:r>
          </a:p>
          <a:p>
            <a:r>
              <a:rPr lang="es-ES" dirty="0" smtClean="0"/>
              <a:t>SPARQL es un lenguaje de consulta y un protocolo (métodos para transmitir consultas SPARQL a un servicio que procesa SPARQL y este devolver resultados, todo via HTTP)</a:t>
            </a:r>
            <a:endParaRPr lang="es-ES" dirty="0"/>
          </a:p>
          <a:p>
            <a:pPr marL="502920" lvl="1" indent="0">
              <a:buNone/>
            </a:pPr>
            <a:endParaRPr lang="es-ES" dirty="0" smtClean="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779" t="31458" r="31596" b="45625"/>
          <a:stretch/>
        </p:blipFill>
        <p:spPr bwMode="auto">
          <a:xfrm>
            <a:off x="4443797" y="1053772"/>
            <a:ext cx="5958840" cy="221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90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Nociones básicas</a:t>
            </a:r>
            <a:endParaRPr lang="es-ES" dirty="0"/>
          </a:p>
        </p:txBody>
      </p:sp>
      <p:sp>
        <p:nvSpPr>
          <p:cNvPr id="3" name="Marcador de contenido 2"/>
          <p:cNvSpPr>
            <a:spLocks noGrp="1"/>
          </p:cNvSpPr>
          <p:nvPr>
            <p:ph idx="1"/>
          </p:nvPr>
        </p:nvSpPr>
        <p:spPr>
          <a:xfrm>
            <a:off x="3775406" y="393700"/>
            <a:ext cx="7315200" cy="5962834"/>
          </a:xfrm>
        </p:spPr>
        <p:txBody>
          <a:bodyPr>
            <a:normAutofit/>
          </a:bodyPr>
          <a:lstStyle/>
          <a:p>
            <a:pPr lvl="0"/>
            <a:r>
              <a:rPr lang="es-ES" sz="1900" dirty="0" smtClean="0"/>
              <a:t>“</a:t>
            </a:r>
            <a:r>
              <a:rPr lang="es-ES" sz="1900" dirty="0" err="1"/>
              <a:t>graph</a:t>
            </a:r>
            <a:r>
              <a:rPr lang="es-ES" sz="1900" dirty="0"/>
              <a:t> </a:t>
            </a:r>
            <a:r>
              <a:rPr lang="es-ES" sz="1900" dirty="0" err="1"/>
              <a:t>pattern</a:t>
            </a:r>
            <a:r>
              <a:rPr lang="es-ES" sz="1900" dirty="0"/>
              <a:t>” </a:t>
            </a:r>
            <a:r>
              <a:rPr lang="es-ES" sz="1900" dirty="0" err="1" smtClean="0"/>
              <a:t>matching</a:t>
            </a:r>
            <a:r>
              <a:rPr lang="es-ES" sz="1900" dirty="0" smtClean="0"/>
              <a:t> </a:t>
            </a:r>
            <a:r>
              <a:rPr lang="es-ES" sz="1900" dirty="0" smtClean="0">
                <a:sym typeface="Wingdings" panose="05000000000000000000" pitchFamily="2" charset="2"/>
              </a:rPr>
              <a:t> </a:t>
            </a:r>
            <a:r>
              <a:rPr lang="es-ES" sz="1900" dirty="0" smtClean="0"/>
              <a:t>buscar conjuntos de tripletas (</a:t>
            </a:r>
            <a:r>
              <a:rPr lang="es-ES" sz="1900" dirty="0" err="1" smtClean="0"/>
              <a:t>subgrafos</a:t>
            </a:r>
            <a:r>
              <a:rPr lang="es-ES" sz="1900" dirty="0" smtClean="0"/>
              <a:t>) que </a:t>
            </a:r>
            <a:r>
              <a:rPr lang="es-ES" sz="1900" dirty="0"/>
              <a:t>encajen en </a:t>
            </a:r>
            <a:r>
              <a:rPr lang="es-ES" sz="1900" dirty="0" smtClean="0"/>
              <a:t>el </a:t>
            </a:r>
            <a:r>
              <a:rPr lang="es-ES" sz="1900" dirty="0"/>
              <a:t>patrón especificado en la clausula </a:t>
            </a:r>
            <a:r>
              <a:rPr lang="es-ES" sz="1900" dirty="0" smtClean="0"/>
              <a:t>WHERE</a:t>
            </a:r>
            <a:r>
              <a:rPr lang="es-ES" sz="1900" dirty="0" smtClean="0"/>
              <a:t>.</a:t>
            </a:r>
          </a:p>
          <a:p>
            <a:pPr lvl="0"/>
            <a:r>
              <a:rPr lang="es-ES" sz="1900" dirty="0" smtClean="0"/>
              <a:t>Seleccionar del </a:t>
            </a:r>
            <a:r>
              <a:rPr lang="es-ES" sz="1900" dirty="0" err="1" smtClean="0"/>
              <a:t>subgrafo</a:t>
            </a:r>
            <a:r>
              <a:rPr lang="es-ES" sz="1900" dirty="0" smtClean="0"/>
              <a:t> las partes que especificadas en la clausula SELECT</a:t>
            </a:r>
            <a:endParaRPr lang="es-ES" sz="1900" dirty="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Tree>
    <p:extLst>
      <p:ext uri="{BB962C8B-B14F-4D97-AF65-F5344CB8AC3E}">
        <p14:creationId xmlns:p14="http://schemas.microsoft.com/office/powerpoint/2010/main" val="164627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2896682" cy="4601183"/>
          </a:xfrm>
        </p:spPr>
        <p:txBody>
          <a:bodyPr/>
          <a:lstStyle/>
          <a:p>
            <a:r>
              <a:rPr lang="es-ES" dirty="0" smtClean="0"/>
              <a:t>Ejemplo de </a:t>
            </a:r>
            <a:r>
              <a:rPr lang="es-ES" dirty="0" err="1" smtClean="0"/>
              <a:t>queries</a:t>
            </a:r>
            <a:r>
              <a:rPr lang="es-ES" dirty="0" smtClean="0"/>
              <a:t>/patrones</a:t>
            </a:r>
            <a:endParaRPr lang="es-ES" dirty="0"/>
          </a:p>
        </p:txBody>
      </p:sp>
      <p:sp>
        <p:nvSpPr>
          <p:cNvPr id="3" name="Marcador de contenido 2"/>
          <p:cNvSpPr>
            <a:spLocks noGrp="1"/>
          </p:cNvSpPr>
          <p:nvPr>
            <p:ph idx="1"/>
          </p:nvPr>
        </p:nvSpPr>
        <p:spPr>
          <a:xfrm>
            <a:off x="3869268" y="528827"/>
            <a:ext cx="7315200" cy="6063022"/>
          </a:xfrm>
        </p:spPr>
        <p:txBody>
          <a:bodyPr>
            <a:normAutofit/>
          </a:bodyPr>
          <a:lstStyle/>
          <a:p>
            <a:endParaRPr lang="es-ES" dirty="0" smtClean="0"/>
          </a:p>
          <a:p>
            <a:endParaRPr lang="es-ES" dirty="0" smtClean="0"/>
          </a:p>
          <a:p>
            <a:pPr marL="502920" lvl="1" indent="0">
              <a:buNone/>
            </a:pPr>
            <a:endParaRPr lang="es-ES" dirty="0" smtClean="0"/>
          </a:p>
          <a:p>
            <a:pPr marL="502920" lvl="1" indent="0">
              <a:buNone/>
            </a:pPr>
            <a:endParaRPr lang="es-ES" dirty="0"/>
          </a:p>
          <a:p>
            <a:pPr marL="502920" lvl="1" indent="0">
              <a:buNone/>
            </a:pPr>
            <a:endParaRPr lang="es-ES" dirty="0" smtClean="0"/>
          </a:p>
          <a:p>
            <a:pPr marL="502920" lvl="1" indent="0">
              <a:buNone/>
            </a:pPr>
            <a:endParaRPr lang="es-ES" dirty="0" smtClean="0"/>
          </a:p>
          <a:p>
            <a:endParaRPr lang="es-ES" dirty="0" smtClean="0"/>
          </a:p>
          <a:p>
            <a:r>
              <a:rPr lang="es-ES" dirty="0" smtClean="0"/>
              <a:t>Consulta: </a:t>
            </a:r>
            <a:r>
              <a:rPr lang="es-ES" dirty="0" smtClean="0"/>
              <a:t>Dame el recuso de cual Pedro es </a:t>
            </a:r>
            <a:r>
              <a:rPr lang="es-ES" dirty="0" smtClean="0"/>
              <a:t>hijo</a:t>
            </a:r>
          </a:p>
          <a:p>
            <a:pPr marL="182880" lvl="2">
              <a:spcBef>
                <a:spcPts val="1200"/>
              </a:spcBef>
              <a:spcAft>
                <a:spcPts val="0"/>
              </a:spcAft>
            </a:pPr>
            <a:r>
              <a:rPr lang="es-ES" sz="2000" dirty="0"/>
              <a:t>Patrón: WHERE( </a:t>
            </a:r>
            <a:r>
              <a:rPr lang="es-ES" sz="2000" b="1" dirty="0"/>
              <a:t>?s </a:t>
            </a:r>
            <a:r>
              <a:rPr lang="es-ES_tradnl" sz="2000" dirty="0" err="1"/>
              <a:t>example:tieneHijo</a:t>
            </a:r>
            <a:r>
              <a:rPr lang="en-US" sz="2000" dirty="0"/>
              <a:t> </a:t>
            </a:r>
            <a:r>
              <a:rPr lang="es-ES" sz="2000" dirty="0"/>
              <a:t> </a:t>
            </a:r>
            <a:r>
              <a:rPr lang="es-ES" sz="2000" dirty="0" err="1"/>
              <a:t>example:Pedro</a:t>
            </a:r>
            <a:r>
              <a:rPr lang="es-ES" sz="2000" dirty="0"/>
              <a:t>)</a:t>
            </a:r>
          </a:p>
          <a:p>
            <a:endParaRPr lang="es-ES" dirty="0" smtClean="0"/>
          </a:p>
          <a:p>
            <a:pPr marL="502920" lvl="1" indent="0">
              <a:buNone/>
            </a:pPr>
            <a:endParaRPr lang="es-ES" dirty="0"/>
          </a:p>
          <a:p>
            <a:pPr marL="502920" lvl="1" indent="0">
              <a:buNone/>
            </a:pPr>
            <a:endParaRPr lang="es-ES" dirty="0" smtClean="0"/>
          </a:p>
          <a:p>
            <a:r>
              <a:rPr lang="es-ES" dirty="0" smtClean="0"/>
              <a:t>Resultado</a:t>
            </a:r>
            <a:r>
              <a:rPr lang="es-ES" dirty="0" smtClean="0"/>
              <a:t>: </a:t>
            </a:r>
            <a:r>
              <a:rPr lang="es-ES" dirty="0" smtClean="0"/>
              <a:t> </a:t>
            </a:r>
          </a:p>
          <a:p>
            <a:pPr marL="0" lvl="2" indent="0">
              <a:spcBef>
                <a:spcPts val="1200"/>
              </a:spcBef>
              <a:spcAft>
                <a:spcPts val="0"/>
              </a:spcAft>
              <a:buNone/>
            </a:pPr>
            <a:r>
              <a:rPr lang="es-ES" sz="2000" dirty="0" smtClean="0"/>
              <a:t>	(</a:t>
            </a:r>
            <a:r>
              <a:rPr lang="es-ES" sz="2000" dirty="0" err="1"/>
              <a:t>example:Juan</a:t>
            </a:r>
            <a:r>
              <a:rPr lang="es-ES" sz="2000" dirty="0"/>
              <a:t>  </a:t>
            </a:r>
            <a:r>
              <a:rPr lang="es-ES" sz="2000" dirty="0" err="1"/>
              <a:t>example:tieneHijo</a:t>
            </a:r>
            <a:r>
              <a:rPr lang="es-ES" sz="2000" dirty="0"/>
              <a:t> </a:t>
            </a:r>
            <a:r>
              <a:rPr lang="es-ES" sz="2000" dirty="0" err="1" smtClean="0"/>
              <a:t>example:Pedro</a:t>
            </a:r>
            <a:r>
              <a:rPr lang="es-ES" sz="2000" dirty="0" smtClean="0"/>
              <a:t>)</a:t>
            </a:r>
            <a:endParaRPr lang="es-ES" sz="2000" dirty="0"/>
          </a:p>
          <a:p>
            <a:pPr marL="914400" lvl="4" indent="0">
              <a:spcBef>
                <a:spcPts val="1200"/>
              </a:spcBef>
              <a:spcAft>
                <a:spcPts val="0"/>
              </a:spcAft>
              <a:buNone/>
            </a:pPr>
            <a:r>
              <a:rPr lang="es-ES" sz="2000" dirty="0" smtClean="0"/>
              <a:t>s = </a:t>
            </a:r>
            <a:r>
              <a:rPr lang="es-ES_tradnl" sz="2000" dirty="0" err="1" smtClean="0"/>
              <a:t>example:Juan</a:t>
            </a:r>
            <a:endParaRPr lang="en-US" sz="2000" dirty="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Oval 5"/>
          <p:cNvSpPr/>
          <p:nvPr/>
        </p:nvSpPr>
        <p:spPr>
          <a:xfrm>
            <a:off x="6926694" y="757446"/>
            <a:ext cx="1560111"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a:t>
            </a:r>
            <a:r>
              <a:rPr lang="es-ES_tradnl" sz="1200" dirty="0" err="1"/>
              <a:t>J</a:t>
            </a:r>
            <a:r>
              <a:rPr lang="es-ES_tradnl" sz="1200" dirty="0" err="1" smtClean="0"/>
              <a:t>uan</a:t>
            </a:r>
            <a:endParaRPr lang="en-US" sz="1200" dirty="0"/>
          </a:p>
        </p:txBody>
      </p:sp>
      <p:sp>
        <p:nvSpPr>
          <p:cNvPr id="7" name="Oval 6"/>
          <p:cNvSpPr/>
          <p:nvPr/>
        </p:nvSpPr>
        <p:spPr>
          <a:xfrm>
            <a:off x="9613864" y="779986"/>
            <a:ext cx="1714559" cy="711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example:Pedro</a:t>
            </a:r>
            <a:endParaRPr lang="en-US" sz="1200" dirty="0"/>
          </a:p>
        </p:txBody>
      </p:sp>
      <p:sp>
        <p:nvSpPr>
          <p:cNvPr id="8" name="Oval 7"/>
          <p:cNvSpPr/>
          <p:nvPr/>
        </p:nvSpPr>
        <p:spPr>
          <a:xfrm>
            <a:off x="3783772" y="757446"/>
            <a:ext cx="2072640" cy="755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example:Valparaiso</a:t>
            </a:r>
            <a:endParaRPr lang="en-US" sz="1200" dirty="0"/>
          </a:p>
        </p:txBody>
      </p:sp>
      <p:sp>
        <p:nvSpPr>
          <p:cNvPr id="9" name="Rounded Rectangle 8"/>
          <p:cNvSpPr/>
          <p:nvPr/>
        </p:nvSpPr>
        <p:spPr>
          <a:xfrm>
            <a:off x="6948163" y="2437732"/>
            <a:ext cx="1517174" cy="5828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smtClean="0">
                <a:solidFill>
                  <a:schemeClr val="tx2">
                    <a:lumMod val="75000"/>
                  </a:schemeClr>
                </a:solidFill>
              </a:rPr>
              <a:t>1945-02-01</a:t>
            </a:r>
            <a:endParaRPr lang="en-US" sz="1200" dirty="0">
              <a:solidFill>
                <a:schemeClr val="tx2">
                  <a:lumMod val="75000"/>
                </a:schemeClr>
              </a:solidFill>
            </a:endParaRPr>
          </a:p>
        </p:txBody>
      </p:sp>
      <p:cxnSp>
        <p:nvCxnSpPr>
          <p:cNvPr id="10" name="Straight Arrow Connector 9"/>
          <p:cNvCxnSpPr>
            <a:stCxn id="6" idx="6"/>
            <a:endCxn id="7" idx="2"/>
          </p:cNvCxnSpPr>
          <p:nvPr/>
        </p:nvCxnSpPr>
        <p:spPr>
          <a:xfrm flipV="1">
            <a:off x="8486805" y="1135922"/>
            <a:ext cx="1127059" cy="2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3118" y="963517"/>
            <a:ext cx="807712" cy="461665"/>
          </a:xfrm>
          <a:prstGeom prst="rect">
            <a:avLst/>
          </a:prstGeom>
          <a:solidFill>
            <a:schemeClr val="bg1"/>
          </a:solidFill>
        </p:spPr>
        <p:txBody>
          <a:bodyPr wrap="square" rtlCol="0">
            <a:spAutoFit/>
          </a:bodyPr>
          <a:lstStyle/>
          <a:p>
            <a:r>
              <a:rPr lang="es-ES_tradnl" sz="1200" dirty="0" err="1" smtClean="0"/>
              <a:t>example:tieneHijo</a:t>
            </a:r>
            <a:endParaRPr lang="en-US" sz="1200" dirty="0"/>
          </a:p>
        </p:txBody>
      </p:sp>
      <p:cxnSp>
        <p:nvCxnSpPr>
          <p:cNvPr id="12" name="Straight Arrow Connector 11"/>
          <p:cNvCxnSpPr>
            <a:stCxn id="6" idx="2"/>
            <a:endCxn id="8" idx="6"/>
          </p:cNvCxnSpPr>
          <p:nvPr/>
        </p:nvCxnSpPr>
        <p:spPr>
          <a:xfrm flipH="1" flipV="1">
            <a:off x="5856412" y="1135298"/>
            <a:ext cx="1070282" cy="3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32466" y="958543"/>
            <a:ext cx="771112" cy="461665"/>
          </a:xfrm>
          <a:prstGeom prst="rect">
            <a:avLst/>
          </a:prstGeom>
          <a:solidFill>
            <a:schemeClr val="bg1"/>
          </a:solidFill>
        </p:spPr>
        <p:txBody>
          <a:bodyPr wrap="square" rtlCol="0">
            <a:spAutoFit/>
          </a:bodyPr>
          <a:lstStyle/>
          <a:p>
            <a:r>
              <a:rPr lang="es-ES_tradnl" sz="1200" dirty="0" err="1" smtClean="0"/>
              <a:t>example:viveEn</a:t>
            </a:r>
            <a:endParaRPr lang="en-US" sz="1200" dirty="0"/>
          </a:p>
        </p:txBody>
      </p:sp>
      <p:cxnSp>
        <p:nvCxnSpPr>
          <p:cNvPr id="14" name="Straight Arrow Connector 13"/>
          <p:cNvCxnSpPr>
            <a:stCxn id="6" idx="4"/>
            <a:endCxn id="9" idx="0"/>
          </p:cNvCxnSpPr>
          <p:nvPr/>
        </p:nvCxnSpPr>
        <p:spPr>
          <a:xfrm>
            <a:off x="7706750" y="1519446"/>
            <a:ext cx="0" cy="91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9600" y="1840089"/>
            <a:ext cx="1853518" cy="276999"/>
          </a:xfrm>
          <a:prstGeom prst="rect">
            <a:avLst/>
          </a:prstGeom>
          <a:solidFill>
            <a:schemeClr val="bg1"/>
          </a:solidFill>
        </p:spPr>
        <p:txBody>
          <a:bodyPr wrap="square" rtlCol="0">
            <a:spAutoFit/>
          </a:bodyPr>
          <a:lstStyle/>
          <a:p>
            <a:r>
              <a:rPr lang="es-ES_tradnl" sz="1200" dirty="0" err="1" smtClean="0"/>
              <a:t>example:fechaNacimiento</a:t>
            </a:r>
            <a:endParaRPr lang="en-US" sz="1200" dirty="0"/>
          </a:p>
        </p:txBody>
      </p:sp>
      <p:sp>
        <p:nvSpPr>
          <p:cNvPr id="47" name="Oval 46"/>
          <p:cNvSpPr/>
          <p:nvPr/>
        </p:nvSpPr>
        <p:spPr>
          <a:xfrm>
            <a:off x="5629969" y="4259786"/>
            <a:ext cx="1243131" cy="7394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3200" dirty="0">
                <a:solidFill>
                  <a:schemeClr val="tx2">
                    <a:lumMod val="75000"/>
                  </a:schemeClr>
                </a:solidFill>
              </a:rPr>
              <a:t>?</a:t>
            </a:r>
            <a:endParaRPr lang="en-US" sz="3200" dirty="0">
              <a:solidFill>
                <a:schemeClr val="tx2">
                  <a:lumMod val="75000"/>
                </a:schemeClr>
              </a:solidFill>
            </a:endParaRPr>
          </a:p>
        </p:txBody>
      </p:sp>
      <p:sp>
        <p:nvSpPr>
          <p:cNvPr id="48" name="Oval 47"/>
          <p:cNvSpPr/>
          <p:nvPr/>
        </p:nvSpPr>
        <p:spPr>
          <a:xfrm>
            <a:off x="8317139" y="4259786"/>
            <a:ext cx="1714559" cy="711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example:Pedro</a:t>
            </a:r>
            <a:endParaRPr lang="en-US" sz="1200" dirty="0"/>
          </a:p>
        </p:txBody>
      </p:sp>
      <p:cxnSp>
        <p:nvCxnSpPr>
          <p:cNvPr id="49" name="Straight Arrow Connector 48"/>
          <p:cNvCxnSpPr>
            <a:stCxn id="47" idx="6"/>
            <a:endCxn id="48" idx="2"/>
          </p:cNvCxnSpPr>
          <p:nvPr/>
        </p:nvCxnSpPr>
        <p:spPr>
          <a:xfrm flipV="1">
            <a:off x="6873100" y="4615722"/>
            <a:ext cx="1444039" cy="13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01293" y="4443317"/>
            <a:ext cx="807712" cy="461665"/>
          </a:xfrm>
          <a:prstGeom prst="rect">
            <a:avLst/>
          </a:prstGeom>
          <a:solidFill>
            <a:schemeClr val="bg1"/>
          </a:solidFill>
        </p:spPr>
        <p:txBody>
          <a:bodyPr wrap="square" rtlCol="0">
            <a:spAutoFit/>
          </a:bodyPr>
          <a:lstStyle/>
          <a:p>
            <a:r>
              <a:rPr lang="es-ES_tradnl" sz="1200" dirty="0" err="1" smtClean="0"/>
              <a:t>example:tieneHijo</a:t>
            </a:r>
            <a:endParaRPr lang="en-US" sz="1200" dirty="0"/>
          </a:p>
        </p:txBody>
      </p:sp>
      <p:sp>
        <p:nvSpPr>
          <p:cNvPr id="5" name="Rounded Rectangle 4"/>
          <p:cNvSpPr/>
          <p:nvPr/>
        </p:nvSpPr>
        <p:spPr>
          <a:xfrm>
            <a:off x="3594100" y="419100"/>
            <a:ext cx="7962923" cy="2730500"/>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0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2896682" cy="4601183"/>
          </a:xfrm>
        </p:spPr>
        <p:txBody>
          <a:bodyPr/>
          <a:lstStyle/>
          <a:p>
            <a:r>
              <a:rPr lang="es-ES" dirty="0" smtClean="0"/>
              <a:t>Ejemplo de </a:t>
            </a:r>
            <a:r>
              <a:rPr lang="es-ES" dirty="0" err="1" smtClean="0"/>
              <a:t>queries</a:t>
            </a:r>
            <a:r>
              <a:rPr lang="es-ES" dirty="0" smtClean="0"/>
              <a:t>/patrones</a:t>
            </a:r>
            <a:endParaRPr lang="es-ES" dirty="0"/>
          </a:p>
        </p:txBody>
      </p:sp>
      <p:sp>
        <p:nvSpPr>
          <p:cNvPr id="3" name="Marcador de contenido 2"/>
          <p:cNvSpPr>
            <a:spLocks noGrp="1"/>
          </p:cNvSpPr>
          <p:nvPr>
            <p:ph idx="1"/>
          </p:nvPr>
        </p:nvSpPr>
        <p:spPr>
          <a:xfrm>
            <a:off x="3869268" y="528827"/>
            <a:ext cx="7315200" cy="6063022"/>
          </a:xfrm>
        </p:spPr>
        <p:txBody>
          <a:bodyPr>
            <a:normAutofit/>
          </a:bodyPr>
          <a:lstStyle/>
          <a:p>
            <a:endParaRPr lang="es-ES" dirty="0" smtClean="0"/>
          </a:p>
          <a:p>
            <a:endParaRPr lang="es-ES" dirty="0" smtClean="0"/>
          </a:p>
          <a:p>
            <a:pPr marL="502920" lvl="1" indent="0">
              <a:buNone/>
            </a:pPr>
            <a:endParaRPr lang="es-ES" dirty="0" smtClean="0"/>
          </a:p>
          <a:p>
            <a:pPr marL="502920" lvl="1" indent="0">
              <a:buNone/>
            </a:pPr>
            <a:endParaRPr lang="es-ES" dirty="0"/>
          </a:p>
          <a:p>
            <a:pPr marL="502920" lvl="1" indent="0">
              <a:buNone/>
            </a:pPr>
            <a:endParaRPr lang="es-ES" dirty="0" smtClean="0"/>
          </a:p>
          <a:p>
            <a:pPr marL="502920" lvl="1" indent="0">
              <a:buNone/>
            </a:pPr>
            <a:endParaRPr lang="es-ES" dirty="0" smtClean="0"/>
          </a:p>
          <a:p>
            <a:r>
              <a:rPr lang="es-ES" dirty="0" smtClean="0"/>
              <a:t>Consulta: </a:t>
            </a:r>
            <a:r>
              <a:rPr lang="es-ES" dirty="0" smtClean="0"/>
              <a:t>Dame </a:t>
            </a:r>
            <a:r>
              <a:rPr lang="es-ES" dirty="0" smtClean="0"/>
              <a:t>toda la información de Juan</a:t>
            </a:r>
          </a:p>
          <a:p>
            <a:r>
              <a:rPr lang="es-ES" sz="2000" dirty="0" smtClean="0"/>
              <a:t>Patrón</a:t>
            </a:r>
            <a:r>
              <a:rPr lang="es-ES" sz="2000" dirty="0"/>
              <a:t>: WHERE( </a:t>
            </a:r>
            <a:r>
              <a:rPr lang="es-ES" sz="2000" dirty="0" err="1"/>
              <a:t>example:Juan</a:t>
            </a:r>
            <a:r>
              <a:rPr lang="es-ES" sz="2000" dirty="0"/>
              <a:t> </a:t>
            </a:r>
            <a:r>
              <a:rPr lang="es-ES" sz="2000" b="1" dirty="0"/>
              <a:t>?p ?o </a:t>
            </a:r>
            <a:r>
              <a:rPr lang="es-ES" sz="2000" dirty="0"/>
              <a:t>)</a:t>
            </a:r>
          </a:p>
          <a:p>
            <a:pPr marL="502920" lvl="1" indent="0">
              <a:buNone/>
            </a:pPr>
            <a:endParaRPr lang="es-ES" dirty="0"/>
          </a:p>
          <a:p>
            <a:pPr marL="502920" lvl="1" indent="0">
              <a:buNone/>
            </a:pPr>
            <a:endParaRPr lang="es-ES" dirty="0" smtClean="0"/>
          </a:p>
          <a:p>
            <a:pPr lvl="1"/>
            <a:endParaRPr lang="es-ES" dirty="0" smtClean="0"/>
          </a:p>
          <a:p>
            <a:r>
              <a:rPr lang="es-ES" dirty="0" smtClean="0"/>
              <a:t>Resultado</a:t>
            </a:r>
            <a:r>
              <a:rPr lang="es-ES" dirty="0" smtClean="0"/>
              <a:t>: </a:t>
            </a:r>
            <a:r>
              <a:rPr lang="es-ES" dirty="0" smtClean="0"/>
              <a:t> </a:t>
            </a:r>
            <a:r>
              <a:rPr lang="es-ES" dirty="0"/>
              <a:t>El resultado en este caso son varias tripletas:</a:t>
            </a:r>
          </a:p>
          <a:p>
            <a:pPr marL="960120" lvl="2" indent="0">
              <a:buNone/>
            </a:pPr>
            <a:r>
              <a:rPr lang="es-ES" sz="1900" dirty="0" smtClean="0"/>
              <a:t>(</a:t>
            </a:r>
            <a:r>
              <a:rPr lang="es-ES" sz="1900" dirty="0" err="1"/>
              <a:t>example:Juan</a:t>
            </a:r>
            <a:r>
              <a:rPr lang="es-ES" sz="1900" dirty="0"/>
              <a:t>  </a:t>
            </a:r>
            <a:r>
              <a:rPr lang="es-ES" sz="1900" dirty="0" err="1"/>
              <a:t>example:tieneHijo</a:t>
            </a:r>
            <a:r>
              <a:rPr lang="es-ES" sz="1900" dirty="0"/>
              <a:t> </a:t>
            </a:r>
            <a:r>
              <a:rPr lang="es-ES" sz="1900" dirty="0" err="1"/>
              <a:t>example:Pedro</a:t>
            </a:r>
            <a:r>
              <a:rPr lang="es-ES" sz="1900" dirty="0"/>
              <a:t>)</a:t>
            </a:r>
          </a:p>
          <a:p>
            <a:pPr marL="960120" lvl="2" indent="0">
              <a:buNone/>
            </a:pPr>
            <a:r>
              <a:rPr lang="es-ES" sz="1900" dirty="0"/>
              <a:t>(</a:t>
            </a:r>
            <a:r>
              <a:rPr lang="es-ES" sz="1900" dirty="0" err="1"/>
              <a:t>example:Juan</a:t>
            </a:r>
            <a:r>
              <a:rPr lang="es-ES" sz="1900" dirty="0"/>
              <a:t>  </a:t>
            </a:r>
            <a:r>
              <a:rPr lang="es-ES" sz="1900" dirty="0" err="1"/>
              <a:t>example:viveEn</a:t>
            </a:r>
            <a:r>
              <a:rPr lang="es-ES" sz="1900" dirty="0"/>
              <a:t> </a:t>
            </a:r>
            <a:r>
              <a:rPr lang="es-ES" sz="1900" dirty="0" err="1"/>
              <a:t>example:Valparaiso</a:t>
            </a:r>
            <a:r>
              <a:rPr lang="es-ES" sz="1900" dirty="0"/>
              <a:t>)</a:t>
            </a:r>
          </a:p>
          <a:p>
            <a:pPr marL="960120" lvl="2" indent="0">
              <a:buNone/>
            </a:pPr>
            <a:r>
              <a:rPr lang="es-ES" sz="1900" dirty="0"/>
              <a:t>(</a:t>
            </a:r>
            <a:r>
              <a:rPr lang="es-ES" sz="1900" dirty="0" err="1"/>
              <a:t>example:Juan</a:t>
            </a:r>
            <a:r>
              <a:rPr lang="es-ES" sz="1900" dirty="0"/>
              <a:t>  </a:t>
            </a:r>
            <a:r>
              <a:rPr lang="es-ES" sz="1900" dirty="0" err="1"/>
              <a:t>example:fechaNacimiento</a:t>
            </a:r>
            <a:r>
              <a:rPr lang="es-ES" sz="1900" dirty="0"/>
              <a:t> </a:t>
            </a:r>
            <a:r>
              <a:rPr lang="es-ES_tradnl" sz="1900" dirty="0"/>
              <a:t>1945-02-01</a:t>
            </a:r>
            <a:r>
              <a:rPr lang="es-ES" sz="1900" dirty="0"/>
              <a:t>)</a:t>
            </a:r>
            <a:endParaRPr lang="es-ES" sz="1900" b="1" dirty="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Oval 5"/>
          <p:cNvSpPr/>
          <p:nvPr/>
        </p:nvSpPr>
        <p:spPr>
          <a:xfrm>
            <a:off x="6926694" y="439946"/>
            <a:ext cx="1560111"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a:t>
            </a:r>
            <a:r>
              <a:rPr lang="es-ES_tradnl" sz="1200" dirty="0" err="1"/>
              <a:t>J</a:t>
            </a:r>
            <a:r>
              <a:rPr lang="es-ES_tradnl" sz="1200" dirty="0" err="1" smtClean="0"/>
              <a:t>uan</a:t>
            </a:r>
            <a:endParaRPr lang="en-US" sz="1200" dirty="0"/>
          </a:p>
        </p:txBody>
      </p:sp>
      <p:sp>
        <p:nvSpPr>
          <p:cNvPr id="7" name="Oval 6"/>
          <p:cNvSpPr/>
          <p:nvPr/>
        </p:nvSpPr>
        <p:spPr>
          <a:xfrm>
            <a:off x="9613864" y="462486"/>
            <a:ext cx="1714559" cy="711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example:Pedro</a:t>
            </a:r>
            <a:endParaRPr lang="en-US" sz="1200" dirty="0"/>
          </a:p>
        </p:txBody>
      </p:sp>
      <p:sp>
        <p:nvSpPr>
          <p:cNvPr id="8" name="Oval 7"/>
          <p:cNvSpPr/>
          <p:nvPr/>
        </p:nvSpPr>
        <p:spPr>
          <a:xfrm>
            <a:off x="3783772" y="439946"/>
            <a:ext cx="2072640" cy="755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example:Valparaiso</a:t>
            </a:r>
            <a:endParaRPr lang="en-US" sz="1200" dirty="0"/>
          </a:p>
        </p:txBody>
      </p:sp>
      <p:sp>
        <p:nvSpPr>
          <p:cNvPr id="9" name="Rounded Rectangle 8"/>
          <p:cNvSpPr/>
          <p:nvPr/>
        </p:nvSpPr>
        <p:spPr>
          <a:xfrm>
            <a:off x="6948163" y="2120232"/>
            <a:ext cx="1517174" cy="5828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smtClean="0">
                <a:solidFill>
                  <a:schemeClr val="tx2">
                    <a:lumMod val="75000"/>
                  </a:schemeClr>
                </a:solidFill>
              </a:rPr>
              <a:t>1945-02-01</a:t>
            </a:r>
            <a:endParaRPr lang="en-US" sz="1200" dirty="0">
              <a:solidFill>
                <a:schemeClr val="tx2">
                  <a:lumMod val="75000"/>
                </a:schemeClr>
              </a:solidFill>
            </a:endParaRPr>
          </a:p>
        </p:txBody>
      </p:sp>
      <p:cxnSp>
        <p:nvCxnSpPr>
          <p:cNvPr id="10" name="Straight Arrow Connector 9"/>
          <p:cNvCxnSpPr>
            <a:stCxn id="6" idx="6"/>
            <a:endCxn id="7" idx="2"/>
          </p:cNvCxnSpPr>
          <p:nvPr/>
        </p:nvCxnSpPr>
        <p:spPr>
          <a:xfrm flipV="1">
            <a:off x="8486805" y="818422"/>
            <a:ext cx="1127059" cy="2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3118" y="646017"/>
            <a:ext cx="807712" cy="461665"/>
          </a:xfrm>
          <a:prstGeom prst="rect">
            <a:avLst/>
          </a:prstGeom>
          <a:solidFill>
            <a:schemeClr val="bg1"/>
          </a:solidFill>
        </p:spPr>
        <p:txBody>
          <a:bodyPr wrap="square" rtlCol="0">
            <a:spAutoFit/>
          </a:bodyPr>
          <a:lstStyle/>
          <a:p>
            <a:r>
              <a:rPr lang="es-ES_tradnl" sz="1200" dirty="0" err="1" smtClean="0"/>
              <a:t>example:tieneHijo</a:t>
            </a:r>
            <a:endParaRPr lang="en-US" sz="1200" dirty="0"/>
          </a:p>
        </p:txBody>
      </p:sp>
      <p:cxnSp>
        <p:nvCxnSpPr>
          <p:cNvPr id="12" name="Straight Arrow Connector 11"/>
          <p:cNvCxnSpPr>
            <a:stCxn id="6" idx="2"/>
            <a:endCxn id="8" idx="6"/>
          </p:cNvCxnSpPr>
          <p:nvPr/>
        </p:nvCxnSpPr>
        <p:spPr>
          <a:xfrm flipH="1" flipV="1">
            <a:off x="5856412" y="817798"/>
            <a:ext cx="1070282" cy="3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32466" y="641043"/>
            <a:ext cx="771112" cy="461665"/>
          </a:xfrm>
          <a:prstGeom prst="rect">
            <a:avLst/>
          </a:prstGeom>
          <a:solidFill>
            <a:schemeClr val="bg1"/>
          </a:solidFill>
        </p:spPr>
        <p:txBody>
          <a:bodyPr wrap="square" rtlCol="0">
            <a:spAutoFit/>
          </a:bodyPr>
          <a:lstStyle/>
          <a:p>
            <a:r>
              <a:rPr lang="es-ES_tradnl" sz="1200" dirty="0" err="1" smtClean="0"/>
              <a:t>example:viveEn</a:t>
            </a:r>
            <a:endParaRPr lang="en-US" sz="1200" dirty="0"/>
          </a:p>
        </p:txBody>
      </p:sp>
      <p:cxnSp>
        <p:nvCxnSpPr>
          <p:cNvPr id="14" name="Straight Arrow Connector 13"/>
          <p:cNvCxnSpPr>
            <a:stCxn id="6" idx="4"/>
            <a:endCxn id="9" idx="0"/>
          </p:cNvCxnSpPr>
          <p:nvPr/>
        </p:nvCxnSpPr>
        <p:spPr>
          <a:xfrm>
            <a:off x="7706750" y="1201946"/>
            <a:ext cx="0" cy="91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9600" y="1522589"/>
            <a:ext cx="1853518" cy="276999"/>
          </a:xfrm>
          <a:prstGeom prst="rect">
            <a:avLst/>
          </a:prstGeom>
          <a:solidFill>
            <a:schemeClr val="bg1"/>
          </a:solidFill>
        </p:spPr>
        <p:txBody>
          <a:bodyPr wrap="square" rtlCol="0">
            <a:spAutoFit/>
          </a:bodyPr>
          <a:lstStyle/>
          <a:p>
            <a:r>
              <a:rPr lang="es-ES_tradnl" sz="1200" dirty="0" err="1" smtClean="0"/>
              <a:t>example:fechaNacimiento</a:t>
            </a:r>
            <a:endParaRPr lang="en-US" sz="1200" dirty="0"/>
          </a:p>
        </p:txBody>
      </p:sp>
      <p:sp>
        <p:nvSpPr>
          <p:cNvPr id="47" name="Oval 46"/>
          <p:cNvSpPr/>
          <p:nvPr/>
        </p:nvSpPr>
        <p:spPr>
          <a:xfrm>
            <a:off x="8204699" y="3918744"/>
            <a:ext cx="964701" cy="47377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3200" dirty="0">
                <a:solidFill>
                  <a:schemeClr val="tx2">
                    <a:lumMod val="75000"/>
                  </a:schemeClr>
                </a:solidFill>
              </a:rPr>
              <a:t>?</a:t>
            </a:r>
            <a:endParaRPr lang="en-US" sz="3200" dirty="0">
              <a:solidFill>
                <a:schemeClr val="tx2">
                  <a:lumMod val="75000"/>
                </a:schemeClr>
              </a:solidFill>
            </a:endParaRPr>
          </a:p>
        </p:txBody>
      </p:sp>
      <p:sp>
        <p:nvSpPr>
          <p:cNvPr id="48" name="Oval 47"/>
          <p:cNvSpPr/>
          <p:nvPr/>
        </p:nvSpPr>
        <p:spPr>
          <a:xfrm>
            <a:off x="4772689" y="3846081"/>
            <a:ext cx="1714559" cy="711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a:t>
            </a:r>
            <a:r>
              <a:rPr lang="es-ES_tradnl" sz="1200" dirty="0" smtClean="0"/>
              <a:t>: Juan</a:t>
            </a:r>
            <a:endParaRPr lang="en-US" sz="1200" dirty="0"/>
          </a:p>
        </p:txBody>
      </p:sp>
      <p:sp>
        <p:nvSpPr>
          <p:cNvPr id="5" name="Rounded Rectangle 4"/>
          <p:cNvSpPr/>
          <p:nvPr/>
        </p:nvSpPr>
        <p:spPr>
          <a:xfrm>
            <a:off x="3594100" y="101600"/>
            <a:ext cx="7962923" cy="2730500"/>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48" idx="6"/>
            <a:endCxn id="47" idx="2"/>
          </p:cNvCxnSpPr>
          <p:nvPr/>
        </p:nvCxnSpPr>
        <p:spPr>
          <a:xfrm flipV="1">
            <a:off x="6487248" y="4155630"/>
            <a:ext cx="1717451" cy="46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05522" y="4045745"/>
            <a:ext cx="1106578" cy="276999"/>
          </a:xfrm>
          <a:prstGeom prst="rect">
            <a:avLst/>
          </a:prstGeom>
          <a:solidFill>
            <a:schemeClr val="accent6">
              <a:lumMod val="20000"/>
              <a:lumOff val="80000"/>
            </a:schemeClr>
          </a:solidFill>
        </p:spPr>
        <p:txBody>
          <a:bodyPr wrap="square" rtlCol="0">
            <a:spAutoFit/>
          </a:bodyPr>
          <a:lstStyle/>
          <a:p>
            <a:r>
              <a:rPr lang="es-ES_tradnl" sz="1200" dirty="0" smtClean="0"/>
              <a:t>            ?</a:t>
            </a:r>
            <a:endParaRPr lang="en-US" sz="1200" dirty="0"/>
          </a:p>
        </p:txBody>
      </p:sp>
    </p:spTree>
    <p:extLst>
      <p:ext uri="{BB962C8B-B14F-4D97-AF65-F5344CB8AC3E}">
        <p14:creationId xmlns:p14="http://schemas.microsoft.com/office/powerpoint/2010/main" val="21592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a:t>
            </a:r>
            <a:r>
              <a:rPr lang="es-ES" dirty="0" err="1" smtClean="0"/>
              <a:t>queries</a:t>
            </a:r>
            <a:r>
              <a:rPr lang="es-ES" dirty="0" smtClean="0"/>
              <a:t>/patrones</a:t>
            </a:r>
            <a:endParaRPr lang="es-ES" dirty="0"/>
          </a:p>
        </p:txBody>
      </p:sp>
      <p:sp>
        <p:nvSpPr>
          <p:cNvPr id="3" name="Marcador de contenido 2"/>
          <p:cNvSpPr>
            <a:spLocks noGrp="1"/>
          </p:cNvSpPr>
          <p:nvPr>
            <p:ph idx="1"/>
          </p:nvPr>
        </p:nvSpPr>
        <p:spPr>
          <a:xfrm>
            <a:off x="3594100" y="528827"/>
            <a:ext cx="8128000" cy="5727741"/>
          </a:xfrm>
        </p:spPr>
        <p:txBody>
          <a:bodyPr>
            <a:normAutofit lnSpcReduction="10000"/>
          </a:bodyPr>
          <a:lstStyle/>
          <a:p>
            <a:endParaRPr lang="es-ES" dirty="0" smtClean="0"/>
          </a:p>
          <a:p>
            <a:endParaRPr lang="es-ES" dirty="0" smtClean="0"/>
          </a:p>
          <a:p>
            <a:pPr marL="502920" lvl="1" indent="0">
              <a:buNone/>
            </a:pPr>
            <a:endParaRPr lang="es-ES" dirty="0" smtClean="0"/>
          </a:p>
          <a:p>
            <a:pPr marL="502920" lvl="1" indent="0">
              <a:buNone/>
            </a:pPr>
            <a:endParaRPr lang="es-ES" dirty="0" smtClean="0"/>
          </a:p>
          <a:p>
            <a:pPr marL="502920" lvl="1" indent="0">
              <a:buNone/>
            </a:pPr>
            <a:endParaRPr lang="es-ES" dirty="0" smtClean="0"/>
          </a:p>
          <a:p>
            <a:endParaRPr lang="es-ES" dirty="0" smtClean="0"/>
          </a:p>
          <a:p>
            <a:endParaRPr lang="es-ES" dirty="0"/>
          </a:p>
          <a:p>
            <a:r>
              <a:rPr lang="es-ES" dirty="0" smtClean="0"/>
              <a:t>Consulta: Dame la fecha de nacimiento del papa de Pedro</a:t>
            </a:r>
          </a:p>
          <a:p>
            <a:r>
              <a:rPr lang="es-ES" dirty="0" smtClean="0"/>
              <a:t>Patrón</a:t>
            </a:r>
            <a:r>
              <a:rPr lang="es-ES" dirty="0"/>
              <a:t>: </a:t>
            </a:r>
            <a:endParaRPr lang="es-ES" dirty="0" smtClean="0"/>
          </a:p>
          <a:p>
            <a:pPr marL="0" indent="0">
              <a:buNone/>
            </a:pPr>
            <a:r>
              <a:rPr lang="es-ES" dirty="0" smtClean="0"/>
              <a:t>WHERE</a:t>
            </a:r>
            <a:r>
              <a:rPr lang="es-ES" dirty="0"/>
              <a:t>( </a:t>
            </a:r>
            <a:r>
              <a:rPr lang="es-ES_tradnl" dirty="0" smtClean="0"/>
              <a:t>?s </a:t>
            </a:r>
            <a:r>
              <a:rPr lang="es-ES_tradnl" dirty="0" err="1" smtClean="0"/>
              <a:t>ex:tieneHijo</a:t>
            </a:r>
            <a:r>
              <a:rPr lang="en-US" dirty="0" smtClean="0"/>
              <a:t> </a:t>
            </a:r>
            <a:r>
              <a:rPr lang="es-ES" dirty="0" smtClean="0"/>
              <a:t> </a:t>
            </a:r>
            <a:r>
              <a:rPr lang="es-ES" dirty="0" err="1" smtClean="0"/>
              <a:t>ex:Juan</a:t>
            </a:r>
            <a:r>
              <a:rPr lang="es-ES" dirty="0" smtClean="0"/>
              <a:t>.</a:t>
            </a:r>
          </a:p>
          <a:p>
            <a:pPr marL="0" indent="0">
              <a:buNone/>
            </a:pPr>
            <a:r>
              <a:rPr lang="es-ES" dirty="0"/>
              <a:t>	</a:t>
            </a:r>
            <a:r>
              <a:rPr lang="es-ES" dirty="0" smtClean="0"/>
              <a:t>?s </a:t>
            </a:r>
            <a:r>
              <a:rPr lang="es-ES" dirty="0" err="1" smtClean="0"/>
              <a:t>ex:fechaNacimiento</a:t>
            </a:r>
            <a:r>
              <a:rPr lang="es-ES" dirty="0" smtClean="0"/>
              <a:t> ?o)</a:t>
            </a:r>
            <a:endParaRPr lang="es-ES" dirty="0"/>
          </a:p>
          <a:p>
            <a:pPr marL="502920" lvl="1" indent="0">
              <a:buNone/>
            </a:pPr>
            <a:endParaRPr lang="es-ES" dirty="0" smtClean="0"/>
          </a:p>
          <a:p>
            <a:r>
              <a:rPr lang="es-ES" dirty="0" smtClean="0"/>
              <a:t>Resultado: </a:t>
            </a:r>
          </a:p>
          <a:p>
            <a:pPr marL="0" indent="0">
              <a:buNone/>
            </a:pPr>
            <a:r>
              <a:rPr lang="es-ES" dirty="0"/>
              <a:t>	</a:t>
            </a:r>
            <a:r>
              <a:rPr lang="es-ES" sz="1800" dirty="0" smtClean="0"/>
              <a:t>s = </a:t>
            </a:r>
            <a:r>
              <a:rPr lang="es-ES" sz="1800" dirty="0" err="1" smtClean="0"/>
              <a:t>ex:Juan</a:t>
            </a:r>
            <a:endParaRPr lang="es-ES" sz="1800" dirty="0" smtClean="0"/>
          </a:p>
          <a:p>
            <a:pPr marL="0" indent="0">
              <a:buNone/>
            </a:pPr>
            <a:r>
              <a:rPr lang="es-ES" sz="1800" dirty="0"/>
              <a:t>	</a:t>
            </a:r>
            <a:r>
              <a:rPr lang="es-ES" sz="1800" dirty="0" smtClean="0"/>
              <a:t>o= </a:t>
            </a:r>
            <a:r>
              <a:rPr lang="es-ES_tradnl" sz="1800" dirty="0" smtClean="0"/>
              <a:t>“</a:t>
            </a:r>
            <a:r>
              <a:rPr lang="es-ES_tradnl" sz="1800" dirty="0" smtClean="0">
                <a:solidFill>
                  <a:schemeClr val="tx2">
                    <a:lumMod val="75000"/>
                  </a:schemeClr>
                </a:solidFill>
              </a:rPr>
              <a:t>1945-02-01”</a:t>
            </a:r>
            <a:endParaRPr lang="en-US" sz="1800" dirty="0"/>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10907667" y="6037838"/>
            <a:ext cx="1298712" cy="1108022"/>
          </a:xfrm>
          <a:prstGeom prst="rect">
            <a:avLst/>
          </a:prstGeom>
        </p:spPr>
      </p:pic>
      <p:sp>
        <p:nvSpPr>
          <p:cNvPr id="6" name="Oval 5"/>
          <p:cNvSpPr/>
          <p:nvPr/>
        </p:nvSpPr>
        <p:spPr>
          <a:xfrm>
            <a:off x="6926694" y="617746"/>
            <a:ext cx="1560111"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a:t>
            </a:r>
            <a:r>
              <a:rPr lang="es-ES_tradnl" sz="1200" dirty="0" err="1"/>
              <a:t>J</a:t>
            </a:r>
            <a:r>
              <a:rPr lang="es-ES_tradnl" sz="1200" dirty="0" err="1" smtClean="0"/>
              <a:t>uan</a:t>
            </a:r>
            <a:endParaRPr lang="en-US" sz="1200" dirty="0"/>
          </a:p>
        </p:txBody>
      </p:sp>
      <p:sp>
        <p:nvSpPr>
          <p:cNvPr id="7" name="Oval 6"/>
          <p:cNvSpPr/>
          <p:nvPr/>
        </p:nvSpPr>
        <p:spPr>
          <a:xfrm>
            <a:off x="9613864" y="640286"/>
            <a:ext cx="1714559" cy="711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example:Pedro</a:t>
            </a:r>
            <a:endParaRPr lang="en-US" sz="1200" dirty="0"/>
          </a:p>
        </p:txBody>
      </p:sp>
      <p:sp>
        <p:nvSpPr>
          <p:cNvPr id="8" name="Oval 7"/>
          <p:cNvSpPr/>
          <p:nvPr/>
        </p:nvSpPr>
        <p:spPr>
          <a:xfrm>
            <a:off x="3783772" y="617746"/>
            <a:ext cx="2072640" cy="755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example:Valparaiso</a:t>
            </a:r>
            <a:endParaRPr lang="en-US" sz="1200" dirty="0"/>
          </a:p>
        </p:txBody>
      </p:sp>
      <p:sp>
        <p:nvSpPr>
          <p:cNvPr id="9" name="Rounded Rectangle 8"/>
          <p:cNvSpPr/>
          <p:nvPr/>
        </p:nvSpPr>
        <p:spPr>
          <a:xfrm>
            <a:off x="6948163" y="2298032"/>
            <a:ext cx="1517174" cy="5828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smtClean="0">
                <a:solidFill>
                  <a:schemeClr val="tx2">
                    <a:lumMod val="75000"/>
                  </a:schemeClr>
                </a:solidFill>
              </a:rPr>
              <a:t>1945-02-01</a:t>
            </a:r>
            <a:endParaRPr lang="en-US" sz="1200" dirty="0">
              <a:solidFill>
                <a:schemeClr val="tx2">
                  <a:lumMod val="75000"/>
                </a:schemeClr>
              </a:solidFill>
            </a:endParaRPr>
          </a:p>
        </p:txBody>
      </p:sp>
      <p:cxnSp>
        <p:nvCxnSpPr>
          <p:cNvPr id="10" name="Straight Arrow Connector 9"/>
          <p:cNvCxnSpPr>
            <a:stCxn id="6" idx="6"/>
            <a:endCxn id="7" idx="2"/>
          </p:cNvCxnSpPr>
          <p:nvPr/>
        </p:nvCxnSpPr>
        <p:spPr>
          <a:xfrm flipV="1">
            <a:off x="8486805" y="996222"/>
            <a:ext cx="1127059" cy="2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3118" y="823817"/>
            <a:ext cx="807712" cy="461665"/>
          </a:xfrm>
          <a:prstGeom prst="rect">
            <a:avLst/>
          </a:prstGeom>
          <a:solidFill>
            <a:schemeClr val="bg1"/>
          </a:solidFill>
        </p:spPr>
        <p:txBody>
          <a:bodyPr wrap="square" rtlCol="0">
            <a:spAutoFit/>
          </a:bodyPr>
          <a:lstStyle/>
          <a:p>
            <a:r>
              <a:rPr lang="es-ES_tradnl" sz="1200" dirty="0" err="1" smtClean="0"/>
              <a:t>example:tieneHijo</a:t>
            </a:r>
            <a:endParaRPr lang="en-US" sz="1200" dirty="0"/>
          </a:p>
        </p:txBody>
      </p:sp>
      <p:cxnSp>
        <p:nvCxnSpPr>
          <p:cNvPr id="12" name="Straight Arrow Connector 11"/>
          <p:cNvCxnSpPr>
            <a:stCxn id="6" idx="2"/>
            <a:endCxn id="8" idx="6"/>
          </p:cNvCxnSpPr>
          <p:nvPr/>
        </p:nvCxnSpPr>
        <p:spPr>
          <a:xfrm flipH="1" flipV="1">
            <a:off x="5856412" y="995598"/>
            <a:ext cx="1070282" cy="3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32466" y="818843"/>
            <a:ext cx="771112" cy="461665"/>
          </a:xfrm>
          <a:prstGeom prst="rect">
            <a:avLst/>
          </a:prstGeom>
          <a:solidFill>
            <a:schemeClr val="bg1"/>
          </a:solidFill>
        </p:spPr>
        <p:txBody>
          <a:bodyPr wrap="square" rtlCol="0">
            <a:spAutoFit/>
          </a:bodyPr>
          <a:lstStyle/>
          <a:p>
            <a:r>
              <a:rPr lang="es-ES_tradnl" sz="1200" dirty="0" err="1" smtClean="0"/>
              <a:t>example:viveEn</a:t>
            </a:r>
            <a:endParaRPr lang="en-US" sz="1200" dirty="0"/>
          </a:p>
        </p:txBody>
      </p:sp>
      <p:cxnSp>
        <p:nvCxnSpPr>
          <p:cNvPr id="14" name="Straight Arrow Connector 13"/>
          <p:cNvCxnSpPr>
            <a:stCxn id="6" idx="4"/>
            <a:endCxn id="9" idx="0"/>
          </p:cNvCxnSpPr>
          <p:nvPr/>
        </p:nvCxnSpPr>
        <p:spPr>
          <a:xfrm>
            <a:off x="7706750" y="1379746"/>
            <a:ext cx="0" cy="91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9600" y="1700389"/>
            <a:ext cx="1853518" cy="276999"/>
          </a:xfrm>
          <a:prstGeom prst="rect">
            <a:avLst/>
          </a:prstGeom>
          <a:solidFill>
            <a:schemeClr val="bg1"/>
          </a:solidFill>
        </p:spPr>
        <p:txBody>
          <a:bodyPr wrap="square" rtlCol="0">
            <a:spAutoFit/>
          </a:bodyPr>
          <a:lstStyle/>
          <a:p>
            <a:r>
              <a:rPr lang="es-ES_tradnl" sz="1200" dirty="0" err="1" smtClean="0"/>
              <a:t>example:fechaNacimiento</a:t>
            </a:r>
            <a:endParaRPr lang="en-US" sz="1200" dirty="0"/>
          </a:p>
        </p:txBody>
      </p:sp>
      <p:sp>
        <p:nvSpPr>
          <p:cNvPr id="23" name="Oval 22"/>
          <p:cNvSpPr/>
          <p:nvPr/>
        </p:nvSpPr>
        <p:spPr>
          <a:xfrm>
            <a:off x="7912100" y="3602246"/>
            <a:ext cx="1082705" cy="76200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dirty="0" smtClean="0">
                <a:solidFill>
                  <a:schemeClr val="tx1"/>
                </a:solidFill>
              </a:rPr>
              <a:t>?</a:t>
            </a:r>
            <a:endParaRPr lang="en-US" sz="2000" dirty="0">
              <a:solidFill>
                <a:schemeClr val="tx1"/>
              </a:solidFill>
            </a:endParaRPr>
          </a:p>
        </p:txBody>
      </p:sp>
      <p:sp>
        <p:nvSpPr>
          <p:cNvPr id="24" name="Oval 23"/>
          <p:cNvSpPr/>
          <p:nvPr/>
        </p:nvSpPr>
        <p:spPr>
          <a:xfrm>
            <a:off x="10121864" y="3624786"/>
            <a:ext cx="1714559" cy="711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smtClean="0"/>
              <a:t>example:Pedro</a:t>
            </a:r>
            <a:endParaRPr lang="en-US" sz="1200" dirty="0"/>
          </a:p>
        </p:txBody>
      </p:sp>
      <p:sp>
        <p:nvSpPr>
          <p:cNvPr id="25" name="Rounded Rectangle 24"/>
          <p:cNvSpPr/>
          <p:nvPr/>
        </p:nvSpPr>
        <p:spPr>
          <a:xfrm>
            <a:off x="7912099" y="5282532"/>
            <a:ext cx="1061237" cy="58287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solidFill>
                  <a:schemeClr val="tx2">
                    <a:lumMod val="75000"/>
                  </a:schemeClr>
                </a:solidFill>
              </a:rPr>
              <a:t>?</a:t>
            </a:r>
            <a:endParaRPr lang="en-US" dirty="0">
              <a:solidFill>
                <a:schemeClr val="tx2">
                  <a:lumMod val="75000"/>
                </a:schemeClr>
              </a:solidFill>
            </a:endParaRPr>
          </a:p>
        </p:txBody>
      </p:sp>
      <p:cxnSp>
        <p:nvCxnSpPr>
          <p:cNvPr id="26" name="Straight Arrow Connector 25"/>
          <p:cNvCxnSpPr>
            <a:stCxn id="23" idx="6"/>
            <a:endCxn id="24" idx="2"/>
          </p:cNvCxnSpPr>
          <p:nvPr/>
        </p:nvCxnSpPr>
        <p:spPr>
          <a:xfrm flipV="1">
            <a:off x="8994805" y="3980722"/>
            <a:ext cx="1127059" cy="2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71118" y="3808317"/>
            <a:ext cx="807712" cy="461665"/>
          </a:xfrm>
          <a:prstGeom prst="rect">
            <a:avLst/>
          </a:prstGeom>
          <a:solidFill>
            <a:schemeClr val="bg1"/>
          </a:solidFill>
        </p:spPr>
        <p:txBody>
          <a:bodyPr wrap="square" rtlCol="0">
            <a:spAutoFit/>
          </a:bodyPr>
          <a:lstStyle/>
          <a:p>
            <a:r>
              <a:rPr lang="es-ES_tradnl" sz="1200" dirty="0" err="1" smtClean="0"/>
              <a:t>example:tieneHijo</a:t>
            </a:r>
            <a:endParaRPr lang="en-US" sz="1200" dirty="0"/>
          </a:p>
        </p:txBody>
      </p:sp>
      <p:cxnSp>
        <p:nvCxnSpPr>
          <p:cNvPr id="28" name="Straight Arrow Connector 27"/>
          <p:cNvCxnSpPr>
            <a:stCxn id="23" idx="4"/>
            <a:endCxn id="25" idx="0"/>
          </p:cNvCxnSpPr>
          <p:nvPr/>
        </p:nvCxnSpPr>
        <p:spPr>
          <a:xfrm flipH="1">
            <a:off x="8442718" y="4364246"/>
            <a:ext cx="10735" cy="91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84300" y="4684889"/>
            <a:ext cx="1853518" cy="276999"/>
          </a:xfrm>
          <a:prstGeom prst="rect">
            <a:avLst/>
          </a:prstGeom>
          <a:solidFill>
            <a:schemeClr val="bg1"/>
          </a:solidFill>
        </p:spPr>
        <p:txBody>
          <a:bodyPr wrap="square" rtlCol="0">
            <a:spAutoFit/>
          </a:bodyPr>
          <a:lstStyle/>
          <a:p>
            <a:r>
              <a:rPr lang="es-ES_tradnl" sz="1200" dirty="0" err="1" smtClean="0"/>
              <a:t>example:fechaNacimiento</a:t>
            </a:r>
            <a:endParaRPr lang="en-US" sz="1200" dirty="0"/>
          </a:p>
        </p:txBody>
      </p:sp>
      <p:sp>
        <p:nvSpPr>
          <p:cNvPr id="22" name="Rounded Rectangle 21"/>
          <p:cNvSpPr/>
          <p:nvPr/>
        </p:nvSpPr>
        <p:spPr>
          <a:xfrm>
            <a:off x="3594100" y="279400"/>
            <a:ext cx="7962923" cy="2730500"/>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343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Marco</Template>
  <TotalTime>0</TotalTime>
  <Words>2366</Words>
  <Application>Microsoft Office PowerPoint</Application>
  <PresentationFormat>Custom</PresentationFormat>
  <Paragraphs>532</Paragraphs>
  <Slides>45</Slides>
  <Notes>17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Marco</vt:lpstr>
      <vt:lpstr>SPARQL </vt:lpstr>
      <vt:lpstr>Índice e Introducción</vt:lpstr>
      <vt:lpstr>Índice</vt:lpstr>
      <vt:lpstr>SPARQL: Motivación</vt:lpstr>
      <vt:lpstr>Motivación</vt:lpstr>
      <vt:lpstr>Nociones básicas</vt:lpstr>
      <vt:lpstr>Ejemplo de queries/patrones</vt:lpstr>
      <vt:lpstr>Ejemplo de queries/patrones</vt:lpstr>
      <vt:lpstr>Ejemplo de queries/patrones</vt:lpstr>
      <vt:lpstr>Nociones básicas</vt:lpstr>
      <vt:lpstr>Nociones básicas</vt:lpstr>
      <vt:lpstr>Nociones básicas</vt:lpstr>
      <vt:lpstr>Nociones básicas</vt:lpstr>
      <vt:lpstr>Nociones básicas</vt:lpstr>
      <vt:lpstr>Nociones básicas</vt:lpstr>
      <vt:lpstr>SPARQL: Anatomía de una query</vt:lpstr>
      <vt:lpstr>SPARQL: Elementos básicos</vt:lpstr>
      <vt:lpstr>SPARQL 1.0</vt:lpstr>
      <vt:lpstr>SPARQL: SELECT</vt:lpstr>
      <vt:lpstr>SPARQL: Query 1</vt:lpstr>
      <vt:lpstr>SPARQL: Query 2</vt:lpstr>
      <vt:lpstr>SPARQL: CONSTRUCT</vt:lpstr>
      <vt:lpstr>SPARQL: Query 3</vt:lpstr>
      <vt:lpstr>SPARQL: ASK </vt:lpstr>
      <vt:lpstr>SPARQL: Query 4</vt:lpstr>
      <vt:lpstr>SPARQL: FILTERS</vt:lpstr>
      <vt:lpstr>SPARQL: Query 5</vt:lpstr>
      <vt:lpstr>SPARQL: Otras sentencias</vt:lpstr>
      <vt:lpstr>SPARQL1.0: Ejercicios</vt:lpstr>
      <vt:lpstr>SPARQL: Querying RDF Datasets</vt:lpstr>
      <vt:lpstr>SPARQL: FROM NAMED y GRAPH</vt:lpstr>
      <vt:lpstr>SPARQL: Query 6</vt:lpstr>
      <vt:lpstr>SPARQL: Query 7</vt:lpstr>
      <vt:lpstr>SPARQL: Query 8</vt:lpstr>
      <vt:lpstr>SPARQL 1.1</vt:lpstr>
      <vt:lpstr>SPARQL: Aggregates</vt:lpstr>
      <vt:lpstr>SPARQL: Query 9</vt:lpstr>
      <vt:lpstr>SPARQL: Updates</vt:lpstr>
      <vt:lpstr>SPARQL: Ejemplo de tripletas: Grafo de libros</vt:lpstr>
      <vt:lpstr>SPARQL: Query 10</vt:lpstr>
      <vt:lpstr>SPARQL: Ejemplo de tripletas: Grafo de libros</vt:lpstr>
      <vt:lpstr>SPARQL: Query 11</vt:lpstr>
      <vt:lpstr>SPARQL: Ejemplo de tripletas: Grafo de libros</vt:lpstr>
      <vt:lpstr>Ejercicios</vt:lpstr>
      <vt:lpstr>Referencias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Máster en Business Analytics y Big Data</dc:title>
  <dc:creator>elena.garcia</dc:creator>
  <cp:lastModifiedBy>Sanguino Gonzalez, Maria Angeles</cp:lastModifiedBy>
  <cp:revision>461</cp:revision>
  <dcterms:created xsi:type="dcterms:W3CDTF">2014-11-13T11:19:44Z</dcterms:created>
  <dcterms:modified xsi:type="dcterms:W3CDTF">2015-09-04T09:13:12Z</dcterms:modified>
</cp:coreProperties>
</file>