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62" r:id="rId3"/>
    <p:sldId id="263" r:id="rId4"/>
    <p:sldId id="280" r:id="rId5"/>
    <p:sldId id="266" r:id="rId6"/>
    <p:sldId id="278" r:id="rId7"/>
    <p:sldId id="282" r:id="rId8"/>
    <p:sldId id="268" r:id="rId9"/>
    <p:sldId id="274" r:id="rId10"/>
    <p:sldId id="281" r:id="rId11"/>
    <p:sldId id="277" r:id="rId12"/>
    <p:sldId id="264" r:id="rId13"/>
    <p:sldId id="275" r:id="rId14"/>
    <p:sldId id="272" r:id="rId15"/>
    <p:sldId id="270" r:id="rId16"/>
    <p:sldId id="276" r:id="rId17"/>
    <p:sldId id="271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9" autoAdjust="0"/>
    <p:restoredTop sz="96448" autoAdjust="0"/>
  </p:normalViewPr>
  <p:slideViewPr>
    <p:cSldViewPr snapToGrid="0">
      <p:cViewPr>
        <p:scale>
          <a:sx n="75" d="100"/>
          <a:sy n="75" d="100"/>
        </p:scale>
        <p:origin x="-76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A2127-83CB-49F2-A87F-36A57D2B1825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09079-9D58-4C3D-9CBD-628B3B9F3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79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http://microformats.org/wiki/Main_Page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89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http://microformats.org/wiki/Main_Page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89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89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http://microformats.org/wiki/Main_Page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89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89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04/09/2015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900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04/09/2015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2079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04/09/2015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07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04/09/2015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986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04/09/2015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084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04/09/2015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5215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04/09/2015</a:t>
            </a:fld>
            <a:endParaRPr lang="es-E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305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04/09/2015</a:t>
            </a:fld>
            <a:endParaRPr lang="es-E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986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04/09/2015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3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04/09/2015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525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04/09/2015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686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F3E23DD-F6B0-4BC8-BCD3-684E7645B94D}" type="datetimeFigureOut">
              <a:rPr lang="es-ES" smtClean="0"/>
              <a:t>04/09/2015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671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chema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12/pyRdfa/Overview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schema.org/acceptsReservations" TargetMode="External"/><Relationship Id="rId3" Type="http://schemas.openxmlformats.org/officeDocument/2006/relationships/hyperlink" Target="http://schema.org/Event" TargetMode="External"/><Relationship Id="rId7" Type="http://schemas.openxmlformats.org/officeDocument/2006/relationships/hyperlink" Target="http://schema.org/Restaurant" TargetMode="External"/><Relationship Id="rId12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chema.org/Person" TargetMode="External"/><Relationship Id="rId11" Type="http://schemas.openxmlformats.org/officeDocument/2006/relationships/image" Target="../media/image1.png"/><Relationship Id="rId5" Type="http://schemas.openxmlformats.org/officeDocument/2006/relationships/hyperlink" Target="http://schema.org/Product" TargetMode="External"/><Relationship Id="rId10" Type="http://schemas.openxmlformats.org/officeDocument/2006/relationships/hyperlink" Target="http://schema.org/openingHours" TargetMode="External"/><Relationship Id="rId4" Type="http://schemas.openxmlformats.org/officeDocument/2006/relationships/hyperlink" Target="http://schema.org/endDate" TargetMode="External"/><Relationship Id="rId9" Type="http://schemas.openxmlformats.org/officeDocument/2006/relationships/hyperlink" Target="http://schema.org/menu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" TargetMode="External"/><Relationship Id="rId2" Type="http://schemas.openxmlformats.org/officeDocument/2006/relationships/hyperlink" Target="http://www.imdb.com/title/tt0117500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ogp.m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RDF en HTML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sz="2400" dirty="0"/>
              <a:t>Edición 2014 / 2015</a:t>
            </a:r>
            <a:endParaRPr lang="es-ES" dirty="0"/>
          </a:p>
        </p:txBody>
      </p:sp>
      <p:pic>
        <p:nvPicPr>
          <p:cNvPr id="4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758" y="1714691"/>
            <a:ext cx="3048000" cy="276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1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Microdata</a:t>
            </a:r>
            <a:r>
              <a:rPr lang="es-ES" dirty="0" smtClean="0"/>
              <a:t> y </a:t>
            </a:r>
            <a:r>
              <a:rPr lang="es-ES" dirty="0" err="1" smtClean="0"/>
              <a:t>RDFa</a:t>
            </a:r>
            <a:endParaRPr lang="es-ES" dirty="0"/>
          </a:p>
        </p:txBody>
      </p:sp>
      <p:pic>
        <p:nvPicPr>
          <p:cNvPr id="4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5" y="2165265"/>
            <a:ext cx="3048000" cy="276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4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 err="1" smtClean="0"/>
              <a:t>Microdata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05768" y="406908"/>
            <a:ext cx="7315200" cy="5630930"/>
          </a:xfrm>
        </p:spPr>
        <p:txBody>
          <a:bodyPr>
            <a:normAutofit/>
          </a:bodyPr>
          <a:lstStyle/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Nuevos atributos sobre HTML5 </a:t>
            </a:r>
            <a:r>
              <a:rPr lang="es-ES_tradnl" dirty="0" err="1" smtClean="0"/>
              <a:t>tag</a:t>
            </a:r>
            <a:r>
              <a:rPr lang="es-ES_tradnl" dirty="0" smtClean="0"/>
              <a:t> para describir la información (los </a:t>
            </a:r>
            <a:r>
              <a:rPr lang="es-ES_tradnl" dirty="0" err="1" smtClean="0"/>
              <a:t>items</a:t>
            </a:r>
            <a:r>
              <a:rPr lang="es-ES_tradnl" dirty="0" smtClean="0"/>
              <a:t>) que esta contenida en el </a:t>
            </a:r>
            <a:r>
              <a:rPr lang="es-ES_tradnl" dirty="0" err="1" smtClean="0"/>
              <a:t>tag</a:t>
            </a:r>
            <a:r>
              <a:rPr lang="es-ES_tradnl" dirty="0" smtClean="0"/>
              <a:t>.</a:t>
            </a:r>
          </a:p>
          <a:p>
            <a:r>
              <a:rPr lang="es-ES_tradnl" u="sng" dirty="0" smtClean="0"/>
              <a:t>Usan nuevos atributos HTML5</a:t>
            </a:r>
            <a:r>
              <a:rPr lang="es-ES_tradnl" dirty="0" smtClean="0"/>
              <a:t>: </a:t>
            </a:r>
          </a:p>
          <a:p>
            <a:pPr lvl="1"/>
            <a:r>
              <a:rPr lang="es-ES_tradnl" dirty="0" err="1" smtClean="0"/>
              <a:t>itemscope</a:t>
            </a:r>
            <a:r>
              <a:rPr lang="es-ES_tradnl" dirty="0" smtClean="0"/>
              <a:t>: para definir el bloque que describe un </a:t>
            </a:r>
            <a:r>
              <a:rPr lang="es-ES_tradnl" dirty="0" err="1" smtClean="0"/>
              <a:t>item</a:t>
            </a:r>
            <a:r>
              <a:rPr lang="es-ES_tradnl" dirty="0" smtClean="0"/>
              <a:t>.</a:t>
            </a:r>
          </a:p>
          <a:p>
            <a:pPr lvl="1"/>
            <a:r>
              <a:rPr lang="es-ES_tradnl" dirty="0" err="1" smtClean="0"/>
              <a:t>itemid</a:t>
            </a:r>
            <a:r>
              <a:rPr lang="es-ES_tradnl" dirty="0" smtClean="0"/>
              <a:t>: para darle un identificador al </a:t>
            </a:r>
            <a:r>
              <a:rPr lang="es-ES_tradnl" dirty="0" err="1" smtClean="0"/>
              <a:t>item</a:t>
            </a:r>
            <a:endParaRPr lang="es-ES_tradnl" dirty="0" smtClean="0"/>
          </a:p>
          <a:p>
            <a:pPr lvl="1"/>
            <a:r>
              <a:rPr lang="en-US" dirty="0" err="1"/>
              <a:t>itemtype</a:t>
            </a:r>
            <a:r>
              <a:rPr lang="en-US" dirty="0"/>
              <a:t>: para </a:t>
            </a:r>
            <a:r>
              <a:rPr lang="en-US" dirty="0" err="1" smtClean="0"/>
              <a:t>especificar</a:t>
            </a:r>
            <a:r>
              <a:rPr lang="en-US" dirty="0" smtClean="0"/>
              <a:t> </a:t>
            </a:r>
            <a:r>
              <a:rPr lang="en-US" dirty="0"/>
              <a:t>el </a:t>
            </a:r>
            <a:r>
              <a:rPr lang="en-US" dirty="0" err="1"/>
              <a:t>tipo</a:t>
            </a:r>
            <a:r>
              <a:rPr lang="en-US" dirty="0"/>
              <a:t> del </a:t>
            </a:r>
            <a:r>
              <a:rPr lang="en-US" dirty="0" smtClean="0"/>
              <a:t>item</a:t>
            </a:r>
            <a:endParaRPr lang="es-ES_tradnl" dirty="0" smtClean="0"/>
          </a:p>
          <a:p>
            <a:pPr lvl="1"/>
            <a:r>
              <a:rPr lang="es-ES_tradnl" dirty="0" err="1" smtClean="0"/>
              <a:t>itemprop</a:t>
            </a:r>
            <a:r>
              <a:rPr lang="es-ES_tradnl" dirty="0" smtClean="0"/>
              <a:t>: para describir el </a:t>
            </a:r>
            <a:r>
              <a:rPr lang="es-ES_tradnl" dirty="0" err="1" smtClean="0"/>
              <a:t>item</a:t>
            </a:r>
            <a:r>
              <a:rPr lang="es-ES_tradnl" dirty="0"/>
              <a:t> </a:t>
            </a:r>
            <a:r>
              <a:rPr lang="es-ES_tradnl" dirty="0" smtClean="0"/>
              <a:t>con ciertas propiedades</a:t>
            </a:r>
            <a:endParaRPr lang="es-ES_tradnl" dirty="0"/>
          </a:p>
          <a:p>
            <a:r>
              <a:rPr lang="es-ES_tradnl" dirty="0" smtClean="0"/>
              <a:t>Ejemplos:</a:t>
            </a:r>
          </a:p>
          <a:p>
            <a:pPr lvl="1"/>
            <a:r>
              <a:rPr lang="es-ES_tradnl" dirty="0" err="1" smtClean="0"/>
              <a:t>itemtype</a:t>
            </a:r>
            <a:r>
              <a:rPr lang="es-ES_tradnl" dirty="0" smtClean="0"/>
              <a:t>=“http://schema.org/</a:t>
            </a:r>
            <a:r>
              <a:rPr lang="es-ES_tradnl" dirty="0" err="1" smtClean="0"/>
              <a:t>Event</a:t>
            </a:r>
            <a:r>
              <a:rPr lang="es-ES_tradnl" dirty="0" smtClean="0"/>
              <a:t>”</a:t>
            </a:r>
          </a:p>
          <a:p>
            <a:pPr lvl="1"/>
            <a:r>
              <a:rPr lang="es-ES_tradnl" dirty="0" err="1" smtClean="0"/>
              <a:t>itemprop</a:t>
            </a:r>
            <a:r>
              <a:rPr lang="es-ES_tradnl" dirty="0" smtClean="0"/>
              <a:t>=“</a:t>
            </a:r>
            <a:r>
              <a:rPr lang="es-ES_tradnl" dirty="0" err="1" smtClean="0"/>
              <a:t>name</a:t>
            </a:r>
            <a:r>
              <a:rPr lang="es-ES_tradnl" dirty="0" smtClean="0"/>
              <a:t>”</a:t>
            </a:r>
            <a:endParaRPr lang="es-ES_tradnl" dirty="0"/>
          </a:p>
          <a:p>
            <a:pPr lvl="1"/>
            <a:r>
              <a:rPr lang="es-ES_tradnl" dirty="0" err="1" smtClean="0"/>
              <a:t>itemprop</a:t>
            </a:r>
            <a:r>
              <a:rPr lang="es-ES_tradnl" dirty="0" smtClean="0"/>
              <a:t>=“</a:t>
            </a:r>
            <a:r>
              <a:rPr lang="es-ES_tradnl" dirty="0" err="1" smtClean="0"/>
              <a:t>description</a:t>
            </a:r>
            <a:r>
              <a:rPr lang="es-ES_tradnl" dirty="0" smtClean="0"/>
              <a:t>”</a:t>
            </a:r>
            <a:endParaRPr lang="es-ES_tradnl" dirty="0"/>
          </a:p>
          <a:p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 smtClean="0"/>
          </a:p>
        </p:txBody>
      </p:sp>
      <p:pic>
        <p:nvPicPr>
          <p:cNvPr id="4" name="0 Imag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667" y="6037838"/>
            <a:ext cx="1298712" cy="1108022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9956800" y="2455068"/>
            <a:ext cx="155448" cy="457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724" y="2209800"/>
            <a:ext cx="1729549" cy="1150936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9" t="11719" r="37140" b="76562"/>
          <a:stretch/>
        </p:blipFill>
        <p:spPr bwMode="auto">
          <a:xfrm>
            <a:off x="3611515" y="4590038"/>
            <a:ext cx="8128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732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RDFa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53659" y="577346"/>
            <a:ext cx="7315200" cy="5823454"/>
          </a:xfrm>
        </p:spPr>
        <p:txBody>
          <a:bodyPr>
            <a:normAutofit fontScale="92500" lnSpcReduction="20000"/>
          </a:bodyPr>
          <a:lstStyle/>
          <a:p>
            <a:r>
              <a:rPr lang="es-ES_tradnl" dirty="0"/>
              <a:t>Meter “RDF </a:t>
            </a:r>
            <a:r>
              <a:rPr lang="es-ES_tradnl" dirty="0" err="1"/>
              <a:t>statements</a:t>
            </a:r>
            <a:r>
              <a:rPr lang="es-ES_tradnl" dirty="0"/>
              <a:t>” </a:t>
            </a:r>
            <a:r>
              <a:rPr lang="es-ES" dirty="0" smtClean="0"/>
              <a:t>en atributos para expresar </a:t>
            </a:r>
            <a:r>
              <a:rPr lang="es-ES" dirty="0"/>
              <a:t>datos legibles por </a:t>
            </a:r>
            <a:r>
              <a:rPr lang="es-ES" dirty="0" smtClean="0"/>
              <a:t>máquina.</a:t>
            </a:r>
          </a:p>
          <a:p>
            <a:r>
              <a:rPr lang="es-ES" dirty="0" smtClean="0"/>
              <a:t>Aunque se suelen encontrar en el elemento “meta” y “link” también puede aparecer en otros elementos.</a:t>
            </a:r>
            <a:endParaRPr lang="es-ES_tradnl" dirty="0" smtClean="0"/>
          </a:p>
          <a:p>
            <a:r>
              <a:rPr lang="es-ES_tradnl" dirty="0" smtClean="0"/>
              <a:t>Usan </a:t>
            </a:r>
            <a:r>
              <a:rPr lang="es-ES_tradnl" u="sng" dirty="0" smtClean="0"/>
              <a:t>nuevos atributos de HTML</a:t>
            </a:r>
            <a:r>
              <a:rPr lang="es-ES_tradnl" dirty="0"/>
              <a:t>:</a:t>
            </a:r>
            <a:r>
              <a:rPr lang="es-ES_tradnl" dirty="0" smtClean="0"/>
              <a:t> </a:t>
            </a:r>
          </a:p>
          <a:p>
            <a:pPr lvl="1"/>
            <a:r>
              <a:rPr lang="en-US" dirty="0" smtClean="0"/>
              <a:t>vocab: </a:t>
            </a:r>
            <a:r>
              <a:rPr lang="en-US" dirty="0">
                <a:sym typeface="Wingdings" panose="05000000000000000000" pitchFamily="2" charset="2"/>
              </a:rPr>
              <a:t>p</a:t>
            </a:r>
            <a:r>
              <a:rPr lang="en-US" dirty="0" smtClean="0">
                <a:sym typeface="Wingdings" panose="05000000000000000000" pitchFamily="2" charset="2"/>
              </a:rPr>
              <a:t>ara </a:t>
            </a:r>
            <a:r>
              <a:rPr lang="en-US" dirty="0" err="1" smtClean="0">
                <a:sym typeface="Wingdings" panose="05000000000000000000" pitchFamily="2" charset="2"/>
              </a:rPr>
              <a:t>indicar</a:t>
            </a:r>
            <a:r>
              <a:rPr lang="en-US" dirty="0" smtClean="0">
                <a:sym typeface="Wingdings" panose="05000000000000000000" pitchFamily="2" charset="2"/>
              </a:rPr>
              <a:t> el </a:t>
            </a:r>
            <a:r>
              <a:rPr lang="en-US" dirty="0" err="1" smtClean="0">
                <a:sym typeface="Wingdings" panose="05000000000000000000" pitchFamily="2" charset="2"/>
              </a:rPr>
              <a:t>vocabulario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usado</a:t>
            </a:r>
            <a:r>
              <a:rPr lang="en-US" dirty="0" smtClean="0">
                <a:sym typeface="Wingdings" panose="05000000000000000000" pitchFamily="2" charset="2"/>
              </a:rPr>
              <a:t> para la </a:t>
            </a:r>
            <a:r>
              <a:rPr lang="en-US" dirty="0" err="1" smtClean="0">
                <a:sym typeface="Wingdings" panose="05000000000000000000" pitchFamily="2" charset="2"/>
              </a:rPr>
              <a:t>descripcion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s-ES_tradnl" dirty="0" err="1"/>
              <a:t>p</a:t>
            </a:r>
            <a:r>
              <a:rPr lang="es-ES_tradnl" dirty="0" err="1" smtClean="0"/>
              <a:t>refix</a:t>
            </a:r>
            <a:r>
              <a:rPr lang="es-ES_tradnl" dirty="0" smtClean="0"/>
              <a:t>:</a:t>
            </a:r>
            <a:r>
              <a:rPr lang="es-ES_tradnl" dirty="0" smtClean="0">
                <a:sym typeface="Wingdings" panose="05000000000000000000" pitchFamily="2" charset="2"/>
              </a:rPr>
              <a:t> </a:t>
            </a:r>
            <a:r>
              <a:rPr lang="es-ES_tradnl" dirty="0">
                <a:sym typeface="Wingdings" panose="05000000000000000000" pitchFamily="2" charset="2"/>
              </a:rPr>
              <a:t>para indicar </a:t>
            </a:r>
            <a:r>
              <a:rPr lang="es-ES_tradnl" dirty="0" smtClean="0">
                <a:sym typeface="Wingdings" panose="05000000000000000000" pitchFamily="2" charset="2"/>
              </a:rPr>
              <a:t>prefijos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/>
              <a:t>typeof</a:t>
            </a:r>
            <a:r>
              <a:rPr lang="en-US" dirty="0"/>
              <a:t>: </a:t>
            </a:r>
            <a:r>
              <a:rPr lang="es-ES_tradnl" dirty="0" smtClean="0">
                <a:sym typeface="Wingdings" panose="05000000000000000000" pitchFamily="2" charset="2"/>
              </a:rPr>
              <a:t>para especificar el tipo del </a:t>
            </a:r>
            <a:r>
              <a:rPr lang="es-ES_tradnl" dirty="0" err="1" smtClean="0">
                <a:sym typeface="Wingdings" panose="05000000000000000000" pitchFamily="2" charset="2"/>
              </a:rPr>
              <a:t>item</a:t>
            </a:r>
            <a:r>
              <a:rPr lang="es-ES_tradnl" dirty="0" smtClean="0">
                <a:sym typeface="Wingdings" panose="05000000000000000000" pitchFamily="2" charset="2"/>
              </a:rPr>
              <a:t> a describir.</a:t>
            </a:r>
          </a:p>
          <a:p>
            <a:pPr lvl="1"/>
            <a:r>
              <a:rPr lang="es-ES_tradnl" dirty="0" err="1"/>
              <a:t>p</a:t>
            </a:r>
            <a:r>
              <a:rPr lang="es-ES_tradnl" dirty="0" err="1" smtClean="0"/>
              <a:t>roperty</a:t>
            </a:r>
            <a:r>
              <a:rPr lang="es-ES_tradnl" b="1" dirty="0" smtClean="0"/>
              <a:t>: </a:t>
            </a:r>
            <a:r>
              <a:rPr lang="es-ES_tradnl" dirty="0" smtClean="0">
                <a:sym typeface="Wingdings" panose="05000000000000000000" pitchFamily="2" charset="2"/>
              </a:rPr>
              <a:t>para especificar propiedades del </a:t>
            </a:r>
            <a:r>
              <a:rPr lang="es-ES_tradnl" dirty="0" err="1" smtClean="0">
                <a:sym typeface="Wingdings" panose="05000000000000000000" pitchFamily="2" charset="2"/>
              </a:rPr>
              <a:t>item</a:t>
            </a:r>
            <a:r>
              <a:rPr lang="es-ES_tradnl" dirty="0" smtClean="0">
                <a:sym typeface="Wingdings" panose="05000000000000000000" pitchFamily="2" charset="2"/>
              </a:rPr>
              <a:t> a describir</a:t>
            </a:r>
          </a:p>
          <a:p>
            <a:pPr lvl="1"/>
            <a:r>
              <a:rPr lang="es-ES_tradnl" dirty="0" smtClean="0"/>
              <a:t>resource: </a:t>
            </a:r>
            <a:r>
              <a:rPr lang="es-ES_tradnl" dirty="0" smtClean="0">
                <a:sym typeface="Wingdings" panose="05000000000000000000" pitchFamily="2" charset="2"/>
              </a:rPr>
              <a:t>para </a:t>
            </a:r>
            <a:r>
              <a:rPr lang="es-ES_tradnl" dirty="0">
                <a:sym typeface="Wingdings" panose="05000000000000000000" pitchFamily="2" charset="2"/>
              </a:rPr>
              <a:t>marcar una cosa como un recurso y luego hacer referencia a ella en el documento</a:t>
            </a:r>
            <a:r>
              <a:rPr lang="es-ES_tradnl" dirty="0" smtClean="0">
                <a:sym typeface="Wingdings" panose="05000000000000000000" pitchFamily="2" charset="2"/>
              </a:rPr>
              <a:t>.</a:t>
            </a:r>
          </a:p>
          <a:p>
            <a:r>
              <a:rPr lang="es-ES_tradnl" dirty="0"/>
              <a:t>El contenido se puede meter:</a:t>
            </a:r>
          </a:p>
          <a:p>
            <a:pPr lvl="1"/>
            <a:r>
              <a:rPr lang="en-US" dirty="0"/>
              <a:t>&lt;title property="</a:t>
            </a:r>
            <a:r>
              <a:rPr lang="en-US" dirty="0" err="1"/>
              <a:t>dc:title</a:t>
            </a:r>
            <a:r>
              <a:rPr lang="en-US" dirty="0"/>
              <a:t>"&gt;Sample page annotated with </a:t>
            </a:r>
            <a:r>
              <a:rPr lang="en-US" dirty="0" err="1"/>
              <a:t>RDFa</a:t>
            </a:r>
            <a:r>
              <a:rPr lang="en-US" dirty="0"/>
              <a:t> 1.1&lt;/title&gt; </a:t>
            </a:r>
          </a:p>
          <a:p>
            <a:pPr lvl="1"/>
            <a:r>
              <a:rPr lang="it-IT" dirty="0"/>
              <a:t>&lt;meta </a:t>
            </a:r>
            <a:r>
              <a:rPr lang="it-IT" dirty="0" err="1"/>
              <a:t>property</a:t>
            </a:r>
            <a:r>
              <a:rPr lang="it-IT" dirty="0"/>
              <a:t>="</a:t>
            </a:r>
            <a:r>
              <a:rPr lang="it-IT" dirty="0" err="1"/>
              <a:t>dc:creator</a:t>
            </a:r>
            <a:r>
              <a:rPr lang="it-IT" dirty="0"/>
              <a:t>" </a:t>
            </a:r>
            <a:r>
              <a:rPr lang="it-IT" dirty="0" err="1"/>
              <a:t>content</a:t>
            </a:r>
            <a:r>
              <a:rPr lang="it-IT" dirty="0"/>
              <a:t>="Irene Celino" /&gt; </a:t>
            </a:r>
            <a:endParaRPr lang="es-ES_tradnl" dirty="0" smtClean="0">
              <a:sym typeface="Wingdings" panose="05000000000000000000" pitchFamily="2" charset="2"/>
            </a:endParaRPr>
          </a:p>
          <a:p>
            <a:r>
              <a:rPr lang="es-ES_tradnl" dirty="0" smtClean="0">
                <a:sym typeface="Wingdings" panose="05000000000000000000" pitchFamily="2" charset="2"/>
              </a:rPr>
              <a:t>Ejemplos:</a:t>
            </a:r>
          </a:p>
          <a:p>
            <a:pPr lvl="1"/>
            <a:r>
              <a:rPr lang="en-US" dirty="0"/>
              <a:t>vocab=</a:t>
            </a:r>
            <a:r>
              <a:rPr lang="en-US" dirty="0">
                <a:hlinkClick r:id="rId2"/>
              </a:rPr>
              <a:t>http://schema.org/</a:t>
            </a:r>
            <a:endParaRPr lang="en-US" dirty="0"/>
          </a:p>
          <a:p>
            <a:pPr lvl="1"/>
            <a:r>
              <a:rPr lang="en-US" dirty="0" err="1"/>
              <a:t>typeof</a:t>
            </a:r>
            <a:r>
              <a:rPr lang="en-US" dirty="0"/>
              <a:t>="Person“</a:t>
            </a:r>
          </a:p>
          <a:p>
            <a:pPr lvl="1"/>
            <a:r>
              <a:rPr lang="en-US" dirty="0"/>
              <a:t>property="</a:t>
            </a:r>
            <a:r>
              <a:rPr lang="en-US" dirty="0" smtClean="0"/>
              <a:t>name“</a:t>
            </a:r>
          </a:p>
          <a:p>
            <a:pPr lvl="1"/>
            <a:r>
              <a:rPr lang="en-US" dirty="0"/>
              <a:t>resource="#</a:t>
            </a:r>
            <a:r>
              <a:rPr lang="en-US" dirty="0" err="1"/>
              <a:t>manu</a:t>
            </a:r>
            <a:r>
              <a:rPr lang="en-US" dirty="0"/>
              <a:t>“</a:t>
            </a:r>
          </a:p>
          <a:p>
            <a:pPr lvl="1"/>
            <a:r>
              <a:rPr lang="en-US" dirty="0"/>
              <a:t>prefix="</a:t>
            </a:r>
            <a:r>
              <a:rPr lang="en-US" dirty="0" err="1"/>
              <a:t>ov</a:t>
            </a:r>
            <a:r>
              <a:rPr lang="en-US" dirty="0"/>
              <a:t>: http://open.vocab.org/terms/"</a:t>
            </a:r>
          </a:p>
          <a:p>
            <a:pPr lvl="1"/>
            <a:endParaRPr lang="es-ES_tradnl" dirty="0" smtClean="0">
              <a:sym typeface="Wingdings" panose="05000000000000000000" pitchFamily="2" charset="2"/>
            </a:endParaRPr>
          </a:p>
        </p:txBody>
      </p:sp>
      <p:pic>
        <p:nvPicPr>
          <p:cNvPr id="4" name="0 Imag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667" y="6037838"/>
            <a:ext cx="1298712" cy="110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47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RDFa</a:t>
            </a:r>
            <a:endParaRPr lang="es-ES" dirty="0"/>
          </a:p>
        </p:txBody>
      </p:sp>
      <p:pic>
        <p:nvPicPr>
          <p:cNvPr id="4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667" y="6037838"/>
            <a:ext cx="1298712" cy="1108022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17" r="39190" b="15147"/>
          <a:stretch/>
        </p:blipFill>
        <p:spPr bwMode="auto">
          <a:xfrm>
            <a:off x="3644923" y="1130300"/>
            <a:ext cx="7912100" cy="502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0001" y="611306"/>
            <a:ext cx="74390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Describiendo a Joaquín </a:t>
            </a:r>
            <a:r>
              <a:rPr lang="es-ES" dirty="0"/>
              <a:t>S</a:t>
            </a:r>
            <a:r>
              <a:rPr lang="es-ES" dirty="0" smtClean="0"/>
              <a:t>abina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9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RDFa</a:t>
            </a:r>
            <a:endParaRPr lang="es-ES" dirty="0"/>
          </a:p>
        </p:txBody>
      </p:sp>
      <p:pic>
        <p:nvPicPr>
          <p:cNvPr id="4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667" y="6037838"/>
            <a:ext cx="1298712" cy="1108022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0" t="4081" r="36115" b="12413"/>
          <a:stretch/>
        </p:blipFill>
        <p:spPr bwMode="auto">
          <a:xfrm>
            <a:off x="3784600" y="1155700"/>
            <a:ext cx="7493022" cy="514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0001" y="611306"/>
            <a:ext cx="74390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Describiendo un producto (libro) en la pagina de </a:t>
            </a:r>
            <a:r>
              <a:rPr lang="es-ES" dirty="0" err="1" smtClean="0"/>
              <a:t>o’reilly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Open Graph protocol</a:t>
            </a:r>
            <a:endParaRPr lang="es-ES" dirty="0"/>
          </a:p>
        </p:txBody>
      </p:sp>
      <p:pic>
        <p:nvPicPr>
          <p:cNvPr id="4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667" y="6037838"/>
            <a:ext cx="1298712" cy="110802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7" t="32986" r="42021" b="23785"/>
          <a:stretch/>
        </p:blipFill>
        <p:spPr bwMode="auto">
          <a:xfrm>
            <a:off x="3575405" y="3131648"/>
            <a:ext cx="8278410" cy="3257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705559" y="2659135"/>
            <a:ext cx="60099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smtClean="0"/>
              <a:t>Ejemplo </a:t>
            </a:r>
            <a:r>
              <a:rPr lang="es-ES_tradnl" dirty="0" err="1" smtClean="0"/>
              <a:t>RDFa</a:t>
            </a:r>
            <a:r>
              <a:rPr lang="es-ES_tradnl" dirty="0"/>
              <a:t> </a:t>
            </a:r>
            <a:r>
              <a:rPr lang="es-ES_tradnl" dirty="0" smtClean="0"/>
              <a:t>con </a:t>
            </a:r>
            <a:r>
              <a:rPr lang="es-ES_tradnl" dirty="0" err="1" smtClean="0"/>
              <a:t>OpenGraph</a:t>
            </a:r>
            <a:endParaRPr lang="es-ES_tradnl" dirty="0"/>
          </a:p>
        </p:txBody>
      </p:sp>
      <p:sp>
        <p:nvSpPr>
          <p:cNvPr id="7" name="Rectangle 6"/>
          <p:cNvSpPr/>
          <p:nvPr/>
        </p:nvSpPr>
        <p:spPr>
          <a:xfrm>
            <a:off x="3705559" y="436635"/>
            <a:ext cx="60099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smtClean="0"/>
              <a:t>Ejemplo </a:t>
            </a:r>
            <a:r>
              <a:rPr lang="es-ES_tradnl" dirty="0" err="1" smtClean="0"/>
              <a:t>RDFa</a:t>
            </a:r>
            <a:r>
              <a:rPr lang="es-ES_tradnl" dirty="0" smtClean="0"/>
              <a:t> con Schema.org</a:t>
            </a:r>
            <a:endParaRPr lang="es-ES_tradnl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1" t="11979" r="15349" b="73264"/>
          <a:stretch/>
        </p:blipFill>
        <p:spPr bwMode="auto">
          <a:xfrm>
            <a:off x="3905628" y="1066800"/>
            <a:ext cx="7575195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870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 smtClean="0"/>
              <a:t>Ejercicio 3_7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880" lvl="1">
              <a:spcBef>
                <a:spcPts val="1200"/>
              </a:spcBef>
              <a:spcAft>
                <a:spcPts val="0"/>
              </a:spcAft>
            </a:pPr>
            <a:r>
              <a:rPr lang="es-ES_tradnl" dirty="0" smtClean="0"/>
              <a:t>Para el </a:t>
            </a:r>
            <a:r>
              <a:rPr lang="es-ES_tradnl" dirty="0" err="1" smtClean="0"/>
              <a:t>site</a:t>
            </a:r>
            <a:r>
              <a:rPr lang="es-ES_tradnl" dirty="0" smtClean="0"/>
              <a:t> bbc.co.uk, se procederá a la búsqueda de Manu Chao. Conviene meterse en la sección de </a:t>
            </a:r>
            <a:r>
              <a:rPr lang="es-ES_tradnl" dirty="0" err="1" smtClean="0"/>
              <a:t>Music</a:t>
            </a:r>
            <a:r>
              <a:rPr lang="es-ES_tradnl" dirty="0" smtClean="0"/>
              <a:t>.</a:t>
            </a:r>
          </a:p>
          <a:p>
            <a:pPr marL="182880" lvl="1">
              <a:spcBef>
                <a:spcPts val="1200"/>
              </a:spcBef>
              <a:spcAft>
                <a:spcPts val="0"/>
              </a:spcAft>
            </a:pPr>
            <a:r>
              <a:rPr lang="es-ES_tradnl" dirty="0" smtClean="0"/>
              <a:t>Una vez localizado el autor, y haciendo uso de la herramienta  </a:t>
            </a:r>
            <a:r>
              <a:rPr lang="es-ES_tradnl" dirty="0" smtClean="0">
                <a:hlinkClick r:id="rId3"/>
              </a:rPr>
              <a:t>http</a:t>
            </a:r>
            <a:r>
              <a:rPr lang="es-ES_tradnl" dirty="0">
                <a:hlinkClick r:id="rId3"/>
              </a:rPr>
              <a:t>://</a:t>
            </a:r>
            <a:r>
              <a:rPr lang="es-ES_tradnl" dirty="0" smtClean="0">
                <a:hlinkClick r:id="rId3"/>
              </a:rPr>
              <a:t>www.w3.org/2012/pyRdfa/Overview.html</a:t>
            </a:r>
            <a:r>
              <a:rPr lang="es-ES_tradnl" dirty="0" smtClean="0"/>
              <a:t> obtener las tripletas codificadas en </a:t>
            </a:r>
            <a:r>
              <a:rPr lang="es-ES_tradnl" dirty="0" err="1" smtClean="0"/>
              <a:t>RDFa</a:t>
            </a:r>
            <a:r>
              <a:rPr lang="es-ES_tradnl" dirty="0" smtClean="0"/>
              <a:t>.</a:t>
            </a:r>
          </a:p>
          <a:p>
            <a:pPr marL="182880" lvl="1">
              <a:spcBef>
                <a:spcPts val="1200"/>
              </a:spcBef>
              <a:spcAft>
                <a:spcPts val="0"/>
              </a:spcAft>
            </a:pPr>
            <a:r>
              <a:rPr lang="es-ES_tradnl" dirty="0" smtClean="0"/>
              <a:t>Guardarlo en un fichero “manuChao.n3”</a:t>
            </a:r>
          </a:p>
        </p:txBody>
      </p:sp>
      <p:pic>
        <p:nvPicPr>
          <p:cNvPr id="4" name="0 Imagen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667" y="6037838"/>
            <a:ext cx="1298712" cy="110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2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RDFa</a:t>
            </a:r>
            <a:endParaRPr lang="es-ES" dirty="0"/>
          </a:p>
        </p:txBody>
      </p:sp>
      <p:pic>
        <p:nvPicPr>
          <p:cNvPr id="4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667" y="6037838"/>
            <a:ext cx="1298712" cy="1108022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9" r="23768" b="21181"/>
          <a:stretch/>
        </p:blipFill>
        <p:spPr bwMode="auto">
          <a:xfrm>
            <a:off x="3810001" y="1154668"/>
            <a:ext cx="7581900" cy="5105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810001" y="611306"/>
            <a:ext cx="74390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Describiendo el </a:t>
            </a:r>
            <a:r>
              <a:rPr lang="es-ES" dirty="0" err="1" smtClean="0"/>
              <a:t>site</a:t>
            </a:r>
            <a:r>
              <a:rPr lang="es-ES" dirty="0" smtClean="0"/>
              <a:t> de Manu Chao en la pagina de la </a:t>
            </a:r>
            <a:r>
              <a:rPr lang="es-ES" dirty="0" err="1" smtClean="0"/>
              <a:t>bbc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1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Indice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err="1" smtClean="0"/>
              <a:t>Microformatos</a:t>
            </a:r>
            <a:endParaRPr lang="es-ES_tradnl" dirty="0" smtClean="0"/>
          </a:p>
          <a:p>
            <a:r>
              <a:rPr lang="es-ES_tradnl" dirty="0" smtClean="0"/>
              <a:t>Vocabularios para </a:t>
            </a:r>
            <a:r>
              <a:rPr lang="es-ES_tradnl" dirty="0" err="1" smtClean="0"/>
              <a:t>rdf</a:t>
            </a:r>
            <a:r>
              <a:rPr lang="es-ES_tradnl" dirty="0" smtClean="0"/>
              <a:t> en </a:t>
            </a:r>
            <a:r>
              <a:rPr lang="es-ES_tradnl" dirty="0" err="1" smtClean="0"/>
              <a:t>html</a:t>
            </a:r>
            <a:endParaRPr lang="es-ES_tradnl" dirty="0" smtClean="0"/>
          </a:p>
          <a:p>
            <a:pPr lvl="1"/>
            <a:r>
              <a:rPr lang="en-US" dirty="0"/>
              <a:t>Open Graph protocol</a:t>
            </a:r>
          </a:p>
          <a:p>
            <a:pPr lvl="1"/>
            <a:r>
              <a:rPr lang="es-ES_tradnl" dirty="0" smtClean="0"/>
              <a:t>Schema.org</a:t>
            </a:r>
          </a:p>
          <a:p>
            <a:r>
              <a:rPr lang="es-ES_tradnl" dirty="0" err="1"/>
              <a:t>Microdata</a:t>
            </a:r>
            <a:endParaRPr lang="es-ES_tradnl" dirty="0"/>
          </a:p>
          <a:p>
            <a:r>
              <a:rPr lang="es-ES_tradnl" dirty="0"/>
              <a:t>RDFA</a:t>
            </a:r>
          </a:p>
          <a:p>
            <a:endParaRPr lang="es-ES_tradnl" dirty="0"/>
          </a:p>
        </p:txBody>
      </p:sp>
      <p:pic>
        <p:nvPicPr>
          <p:cNvPr id="4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667" y="6037838"/>
            <a:ext cx="1298712" cy="110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37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Mecanismos para </a:t>
            </a:r>
            <a:r>
              <a:rPr lang="es-ES_tradnl" dirty="0"/>
              <a:t>describir el contenido de </a:t>
            </a:r>
            <a:r>
              <a:rPr lang="es-ES_tradnl" dirty="0" smtClean="0"/>
              <a:t>las paginas webs.</a:t>
            </a:r>
          </a:p>
          <a:p>
            <a:r>
              <a:rPr lang="es-ES_tradnl" dirty="0" smtClean="0"/>
              <a:t>Atributos ya existentes (</a:t>
            </a:r>
            <a:r>
              <a:rPr lang="es-ES_tradnl" dirty="0" err="1" smtClean="0"/>
              <a:t>microformatos</a:t>
            </a:r>
            <a:r>
              <a:rPr lang="es-ES_tradnl" dirty="0" smtClean="0"/>
              <a:t>) o nuevos atributos (</a:t>
            </a:r>
            <a:r>
              <a:rPr lang="es-ES_tradnl" dirty="0" err="1" smtClean="0"/>
              <a:t>microdata</a:t>
            </a:r>
            <a:r>
              <a:rPr lang="es-ES_tradnl" dirty="0" smtClean="0"/>
              <a:t> o </a:t>
            </a:r>
            <a:r>
              <a:rPr lang="es-ES_tradnl" dirty="0" err="1" smtClean="0"/>
              <a:t>RDFa</a:t>
            </a:r>
            <a:r>
              <a:rPr lang="es-ES_tradnl" dirty="0" smtClean="0"/>
              <a:t>) de HTML, XHTML, HTML5…</a:t>
            </a:r>
          </a:p>
          <a:p>
            <a:r>
              <a:rPr lang="es-ES_tradnl" dirty="0" smtClean="0"/>
              <a:t>Objetivo: que </a:t>
            </a:r>
            <a:r>
              <a:rPr lang="es-ES_tradnl" dirty="0"/>
              <a:t>las maquinas </a:t>
            </a:r>
            <a:r>
              <a:rPr lang="es-ES_tradnl" dirty="0" smtClean="0"/>
              <a:t>también puedan entender los documentos web:</a:t>
            </a:r>
          </a:p>
          <a:p>
            <a:pPr lvl="1"/>
            <a:r>
              <a:rPr lang="es-ES_tradnl" dirty="0" smtClean="0"/>
              <a:t>Normalmente están pensadas para aplicaciones reales como </a:t>
            </a:r>
            <a:r>
              <a:rPr lang="es-ES_tradnl" dirty="0" err="1" smtClean="0"/>
              <a:t>search</a:t>
            </a:r>
            <a:r>
              <a:rPr lang="es-ES_tradnl" dirty="0" smtClean="0"/>
              <a:t> </a:t>
            </a:r>
            <a:r>
              <a:rPr lang="es-ES_tradnl" dirty="0" err="1" smtClean="0"/>
              <a:t>engine</a:t>
            </a:r>
            <a:r>
              <a:rPr lang="es-ES_tradnl" dirty="0" smtClean="0"/>
              <a:t> </a:t>
            </a:r>
            <a:r>
              <a:rPr lang="es-ES_tradnl" dirty="0" err="1" smtClean="0"/>
              <a:t>optimization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Es el hermano menor o incluso el primo menor de la web semántica</a:t>
            </a:r>
          </a:p>
          <a:p>
            <a:r>
              <a:rPr lang="es-ES_tradnl" dirty="0" smtClean="0"/>
              <a:t>Existen herramientas para extraer las tripletas de dichas paginas: http</a:t>
            </a:r>
            <a:r>
              <a:rPr lang="es-ES_tradnl" dirty="0"/>
              <a:t>://www.w3.org/2012/pyRdfa/</a:t>
            </a:r>
            <a:endParaRPr lang="es-ES_tradnl" dirty="0" smtClean="0"/>
          </a:p>
        </p:txBody>
      </p:sp>
      <p:pic>
        <p:nvPicPr>
          <p:cNvPr id="4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667" y="6037838"/>
            <a:ext cx="1298712" cy="110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8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Microformatos</a:t>
            </a:r>
            <a:endParaRPr lang="es-ES" dirty="0"/>
          </a:p>
        </p:txBody>
      </p:sp>
      <p:pic>
        <p:nvPicPr>
          <p:cNvPr id="4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5" y="2165265"/>
            <a:ext cx="3048000" cy="276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074481" cy="4601183"/>
          </a:xfrm>
        </p:spPr>
        <p:txBody>
          <a:bodyPr/>
          <a:lstStyle/>
          <a:p>
            <a:r>
              <a:rPr lang="es-ES_tradnl" b="1" dirty="0" err="1" smtClean="0"/>
              <a:t>Microformatos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05768" y="660908"/>
            <a:ext cx="7315200" cy="5630930"/>
          </a:xfrm>
        </p:spPr>
        <p:txBody>
          <a:bodyPr>
            <a:normAutofit fontScale="92500" lnSpcReduction="10000"/>
          </a:bodyPr>
          <a:lstStyle/>
          <a:p>
            <a:endParaRPr lang="es-ES" dirty="0" smtClean="0"/>
          </a:p>
          <a:p>
            <a:r>
              <a:rPr lang="es-ES" dirty="0" smtClean="0"/>
              <a:t>Son </a:t>
            </a:r>
            <a:r>
              <a:rPr lang="es-ES" dirty="0"/>
              <a:t>convenciones </a:t>
            </a:r>
            <a:r>
              <a:rPr lang="es-ES" dirty="0" smtClean="0"/>
              <a:t>para insertar semántica de </a:t>
            </a:r>
            <a:r>
              <a:rPr lang="es-ES" dirty="0"/>
              <a:t>un dominio específico en documentos </a:t>
            </a:r>
            <a:r>
              <a:rPr lang="es-ES" dirty="0" smtClean="0"/>
              <a:t>legibles para el ser humano. </a:t>
            </a:r>
            <a:endParaRPr lang="es-ES" dirty="0"/>
          </a:p>
          <a:p>
            <a:r>
              <a:rPr lang="es-ES" dirty="0" smtClean="0"/>
              <a:t>Usan </a:t>
            </a:r>
            <a:r>
              <a:rPr lang="es-ES" u="sng" dirty="0" smtClean="0"/>
              <a:t>atributos HTML ya existentes</a:t>
            </a:r>
            <a:r>
              <a:rPr lang="es-ES" dirty="0" smtClean="0"/>
              <a:t>: “</a:t>
            </a:r>
            <a:r>
              <a:rPr lang="es-ES" dirty="0" err="1" smtClean="0"/>
              <a:t>class</a:t>
            </a:r>
            <a:r>
              <a:rPr lang="es-ES" dirty="0" smtClean="0"/>
              <a:t>”, “</a:t>
            </a:r>
            <a:r>
              <a:rPr lang="es-ES" dirty="0" err="1" smtClean="0"/>
              <a:t>rel</a:t>
            </a:r>
            <a:r>
              <a:rPr lang="es-ES" dirty="0" smtClean="0"/>
              <a:t>”…</a:t>
            </a:r>
          </a:p>
          <a:p>
            <a:pPr lvl="1"/>
            <a:r>
              <a:rPr lang="en-US" dirty="0"/>
              <a:t>class="</a:t>
            </a:r>
            <a:r>
              <a:rPr lang="en-US" dirty="0" smtClean="0"/>
              <a:t>h-*</a:t>
            </a:r>
            <a:r>
              <a:rPr lang="en-US" dirty="0"/>
              <a:t>"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para </a:t>
            </a:r>
            <a:r>
              <a:rPr lang="en-US" dirty="0" err="1" smtClean="0">
                <a:sym typeface="Wingdings" panose="05000000000000000000" pitchFamily="2" charset="2"/>
              </a:rPr>
              <a:t>indicar</a:t>
            </a:r>
            <a:r>
              <a:rPr lang="en-US" dirty="0" smtClean="0">
                <a:sym typeface="Wingdings" panose="05000000000000000000" pitchFamily="2" charset="2"/>
              </a:rPr>
              <a:t> que el </a:t>
            </a:r>
            <a:r>
              <a:rPr lang="en-US" dirty="0" err="1" smtClean="0">
                <a:sym typeface="Wingdings" panose="05000000000000000000" pitchFamily="2" charset="2"/>
              </a:rPr>
              <a:t>elemento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es</a:t>
            </a:r>
            <a:r>
              <a:rPr lang="en-US" dirty="0" smtClean="0">
                <a:sym typeface="Wingdings" panose="05000000000000000000" pitchFamily="2" charset="2"/>
              </a:rPr>
              <a:t> un </a:t>
            </a:r>
            <a:r>
              <a:rPr lang="en-US" dirty="0" err="1" smtClean="0">
                <a:sym typeface="Wingdings" panose="05000000000000000000" pitchFamily="2" charset="2"/>
              </a:rPr>
              <a:t>microformato</a:t>
            </a:r>
            <a:endParaRPr lang="en-US" dirty="0" smtClean="0"/>
          </a:p>
          <a:p>
            <a:pPr lvl="1"/>
            <a:r>
              <a:rPr lang="es-ES_tradnl" dirty="0" err="1" smtClean="0"/>
              <a:t>class</a:t>
            </a:r>
            <a:r>
              <a:rPr lang="es-ES_tradnl" dirty="0" smtClean="0"/>
              <a:t>=</a:t>
            </a:r>
            <a:r>
              <a:rPr lang="en-US" dirty="0"/>
              <a:t>"</a:t>
            </a:r>
            <a:r>
              <a:rPr lang="es-ES_tradnl" dirty="0" smtClean="0"/>
              <a:t>p-*</a:t>
            </a:r>
            <a:r>
              <a:rPr lang="en-US" dirty="0"/>
              <a:t>"</a:t>
            </a:r>
            <a:r>
              <a:rPr lang="es-ES_tradnl" dirty="0" smtClean="0"/>
              <a:t> </a:t>
            </a:r>
            <a:r>
              <a:rPr lang="es-ES_tradnl" dirty="0" smtClean="0">
                <a:sym typeface="Wingdings" panose="05000000000000000000" pitchFamily="2" charset="2"/>
              </a:rPr>
              <a:t> para indicar que el elemento es el valor de una propiedad</a:t>
            </a:r>
          </a:p>
          <a:p>
            <a:pPr lvl="1"/>
            <a:r>
              <a:rPr lang="es-ES_tradnl" dirty="0" err="1" smtClean="0">
                <a:sym typeface="Wingdings" panose="05000000000000000000" pitchFamily="2" charset="2"/>
              </a:rPr>
              <a:t>class</a:t>
            </a:r>
            <a:r>
              <a:rPr lang="es-ES_tradnl" dirty="0" smtClean="0">
                <a:sym typeface="Wingdings" panose="05000000000000000000" pitchFamily="2" charset="2"/>
              </a:rPr>
              <a:t>=</a:t>
            </a:r>
            <a:r>
              <a:rPr lang="en-US" dirty="0"/>
              <a:t>"</a:t>
            </a:r>
            <a:r>
              <a:rPr lang="en-US" dirty="0" err="1" smtClean="0"/>
              <a:t>dt</a:t>
            </a:r>
            <a:r>
              <a:rPr lang="en-US" dirty="0" smtClean="0"/>
              <a:t>-*</a:t>
            </a:r>
            <a:r>
              <a:rPr lang="en-US" dirty="0"/>
              <a:t>"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para </a:t>
            </a:r>
            <a:r>
              <a:rPr lang="en-US" dirty="0" err="1" smtClean="0">
                <a:sym typeface="Wingdings" panose="05000000000000000000" pitchFamily="2" charset="2"/>
              </a:rPr>
              <a:t>indicar</a:t>
            </a:r>
            <a:r>
              <a:rPr lang="en-US" dirty="0" smtClean="0">
                <a:sym typeface="Wingdings" panose="05000000000000000000" pitchFamily="2" charset="2"/>
              </a:rPr>
              <a:t> que el </a:t>
            </a:r>
            <a:r>
              <a:rPr lang="en-US" dirty="0" err="1" smtClean="0">
                <a:sym typeface="Wingdings" panose="05000000000000000000" pitchFamily="2" charset="2"/>
              </a:rPr>
              <a:t>elemento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es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una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fecha</a:t>
            </a:r>
            <a:endParaRPr lang="es-ES_tradnl" dirty="0" smtClean="0">
              <a:sym typeface="Wingdings" panose="05000000000000000000" pitchFamily="2" charset="2"/>
            </a:endParaRPr>
          </a:p>
          <a:p>
            <a:r>
              <a:rPr lang="es-ES" dirty="0" smtClean="0"/>
              <a:t>Ejemplos:</a:t>
            </a:r>
          </a:p>
          <a:p>
            <a:pPr lvl="1"/>
            <a:r>
              <a:rPr lang="en-US" dirty="0" smtClean="0"/>
              <a:t>class=“</a:t>
            </a:r>
            <a:r>
              <a:rPr lang="es-ES" dirty="0" err="1" smtClean="0"/>
              <a:t>hCalendar</a:t>
            </a:r>
            <a:r>
              <a:rPr lang="es-ES" dirty="0" smtClean="0"/>
              <a:t>”:  </a:t>
            </a:r>
            <a:r>
              <a:rPr lang="es-ES" dirty="0"/>
              <a:t>marcar eventos y  ciertos metadatos sobre el </a:t>
            </a:r>
            <a:r>
              <a:rPr lang="es-ES" dirty="0" smtClean="0"/>
              <a:t>mismo.</a:t>
            </a:r>
          </a:p>
          <a:p>
            <a:pPr lvl="2"/>
            <a:r>
              <a:rPr lang="en-US" dirty="0"/>
              <a:t>class="</a:t>
            </a:r>
            <a:r>
              <a:rPr lang="en-US" dirty="0" err="1" smtClean="0"/>
              <a:t>dt</a:t>
            </a:r>
            <a:r>
              <a:rPr lang="en-US" dirty="0" smtClean="0"/>
              <a:t>-start” </a:t>
            </a:r>
            <a:r>
              <a:rPr lang="en-US" dirty="0" smtClean="0">
                <a:sym typeface="Wingdings" panose="05000000000000000000" pitchFamily="2" charset="2"/>
              </a:rPr>
              <a:t> hora </a:t>
            </a:r>
            <a:r>
              <a:rPr lang="en-US" dirty="0" err="1" smtClean="0">
                <a:sym typeface="Wingdings" panose="05000000000000000000" pitchFamily="2" charset="2"/>
              </a:rPr>
              <a:t>inicio</a:t>
            </a:r>
            <a:endParaRPr lang="en-US" dirty="0" smtClean="0">
              <a:sym typeface="Wingdings" panose="05000000000000000000" pitchFamily="2" charset="2"/>
            </a:endParaRPr>
          </a:p>
          <a:p>
            <a:pPr lvl="2"/>
            <a:r>
              <a:rPr lang="en-US" dirty="0"/>
              <a:t>class="</a:t>
            </a:r>
            <a:r>
              <a:rPr lang="en-US" dirty="0" smtClean="0"/>
              <a:t>location“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localizacion</a:t>
            </a:r>
            <a:endParaRPr lang="es-ES" dirty="0" smtClean="0"/>
          </a:p>
          <a:p>
            <a:pPr lvl="1"/>
            <a:r>
              <a:rPr lang="es-ES" dirty="0" err="1" smtClean="0"/>
              <a:t>class</a:t>
            </a:r>
            <a:r>
              <a:rPr lang="es-ES" dirty="0" smtClean="0"/>
              <a:t>=“</a:t>
            </a:r>
            <a:r>
              <a:rPr lang="es-ES" dirty="0" err="1" smtClean="0"/>
              <a:t>hCard</a:t>
            </a:r>
            <a:r>
              <a:rPr lang="es-ES" dirty="0" smtClean="0"/>
              <a:t>”: para </a:t>
            </a:r>
            <a:r>
              <a:rPr lang="es-ES" dirty="0"/>
              <a:t>marcar </a:t>
            </a:r>
            <a:r>
              <a:rPr lang="es-ES" dirty="0" smtClean="0"/>
              <a:t>personas/organizaciones.</a:t>
            </a:r>
          </a:p>
          <a:p>
            <a:pPr lvl="2"/>
            <a:r>
              <a:rPr lang="en-US" dirty="0" smtClean="0"/>
              <a:t>class</a:t>
            </a:r>
            <a:r>
              <a:rPr lang="en-US" dirty="0"/>
              <a:t>="</a:t>
            </a:r>
            <a:r>
              <a:rPr lang="en-US" dirty="0" smtClean="0"/>
              <a:t>given-name“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nombre</a:t>
            </a:r>
            <a:endParaRPr lang="en-US" dirty="0" smtClean="0">
              <a:sym typeface="Wingdings" panose="05000000000000000000" pitchFamily="2" charset="2"/>
            </a:endParaRPr>
          </a:p>
          <a:p>
            <a:pPr lvl="2"/>
            <a:r>
              <a:rPr lang="en-US" dirty="0"/>
              <a:t>class="</a:t>
            </a:r>
            <a:r>
              <a:rPr lang="en-US" dirty="0" smtClean="0"/>
              <a:t>street-address“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calle</a:t>
            </a:r>
            <a:endParaRPr lang="es-ES" dirty="0" smtClean="0"/>
          </a:p>
          <a:p>
            <a:pPr lvl="1"/>
            <a:r>
              <a:rPr lang="es-ES" dirty="0" err="1" smtClean="0"/>
              <a:t>class</a:t>
            </a:r>
            <a:r>
              <a:rPr lang="es-ES" dirty="0" smtClean="0"/>
              <a:t>=“h-</a:t>
            </a:r>
            <a:r>
              <a:rPr lang="es-ES" dirty="0" err="1" smtClean="0"/>
              <a:t>product</a:t>
            </a:r>
            <a:r>
              <a:rPr lang="es-ES" dirty="0" smtClean="0"/>
              <a:t>”: para marcar productos.</a:t>
            </a:r>
          </a:p>
          <a:p>
            <a:pPr lvl="2"/>
            <a:r>
              <a:rPr lang="es-ES" dirty="0" err="1" smtClean="0"/>
              <a:t>class</a:t>
            </a:r>
            <a:r>
              <a:rPr lang="es-ES" dirty="0" smtClean="0"/>
              <a:t>=“p-</a:t>
            </a:r>
            <a:r>
              <a:rPr lang="es-ES" dirty="0" err="1" smtClean="0"/>
              <a:t>price</a:t>
            </a:r>
            <a:r>
              <a:rPr lang="es-ES" dirty="0" smtClean="0"/>
              <a:t>” </a:t>
            </a:r>
            <a:r>
              <a:rPr lang="es-ES" dirty="0" smtClean="0">
                <a:sym typeface="Wingdings" panose="05000000000000000000" pitchFamily="2" charset="2"/>
              </a:rPr>
              <a:t> para indicar el precio.</a:t>
            </a:r>
            <a:endParaRPr lang="es-ES" dirty="0"/>
          </a:p>
          <a:p>
            <a:pPr lvl="1"/>
            <a:endParaRPr lang="es-ES" dirty="0"/>
          </a:p>
          <a:p>
            <a:r>
              <a:rPr lang="es-ES" dirty="0" smtClean="0"/>
              <a:t>Mas </a:t>
            </a:r>
            <a:r>
              <a:rPr lang="es-ES" dirty="0"/>
              <a:t>sobre </a:t>
            </a:r>
            <a:r>
              <a:rPr lang="es-ES" dirty="0" err="1"/>
              <a:t>microformatos</a:t>
            </a:r>
            <a:r>
              <a:rPr lang="es-ES" dirty="0" smtClean="0"/>
              <a:t>: http</a:t>
            </a:r>
            <a:r>
              <a:rPr lang="es-ES" dirty="0"/>
              <a:t>://microformats.org/wiki/Main_Page</a:t>
            </a:r>
            <a:endParaRPr lang="es-ES" dirty="0" smtClean="0"/>
          </a:p>
          <a:p>
            <a:endParaRPr lang="en-US" dirty="0" smtClean="0"/>
          </a:p>
        </p:txBody>
      </p:sp>
      <p:pic>
        <p:nvPicPr>
          <p:cNvPr id="4" name="0 Imag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667" y="6037838"/>
            <a:ext cx="1298712" cy="110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5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074481" cy="4601183"/>
          </a:xfrm>
        </p:spPr>
        <p:txBody>
          <a:bodyPr/>
          <a:lstStyle/>
          <a:p>
            <a:r>
              <a:rPr lang="es-ES_tradnl" b="1" dirty="0" err="1" smtClean="0"/>
              <a:t>Microformatos</a:t>
            </a:r>
            <a:endParaRPr lang="es-ES" dirty="0"/>
          </a:p>
        </p:txBody>
      </p:sp>
      <p:pic>
        <p:nvPicPr>
          <p:cNvPr id="4" name="0 Imag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667" y="6037838"/>
            <a:ext cx="1298712" cy="1108022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" t="12152" r="23255" b="65452"/>
          <a:stretch/>
        </p:blipFill>
        <p:spPr bwMode="auto">
          <a:xfrm>
            <a:off x="3873523" y="3962400"/>
            <a:ext cx="76835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706818" y="3384034"/>
            <a:ext cx="74390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h-</a:t>
            </a:r>
            <a:r>
              <a:rPr lang="es-ES" dirty="0" err="1" smtClean="0"/>
              <a:t>product</a:t>
            </a:r>
            <a:r>
              <a:rPr lang="es-ES" dirty="0" smtClean="0"/>
              <a:t>: Marcamos un libro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" t="12153" r="40703" b="66840"/>
          <a:stretch/>
        </p:blipFill>
        <p:spPr bwMode="auto">
          <a:xfrm>
            <a:off x="3989381" y="1505466"/>
            <a:ext cx="7156473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706818" y="970002"/>
            <a:ext cx="74390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h-</a:t>
            </a:r>
            <a:r>
              <a:rPr lang="es-ES" dirty="0" err="1" smtClean="0"/>
              <a:t>event</a:t>
            </a:r>
            <a:r>
              <a:rPr lang="es-ES" dirty="0" smtClean="0"/>
              <a:t>: Marcamos la segunda </a:t>
            </a:r>
            <a:r>
              <a:rPr lang="es-ES" dirty="0" err="1" smtClean="0"/>
              <a:t>sesion</a:t>
            </a:r>
            <a:r>
              <a:rPr lang="es-ES" dirty="0" smtClean="0"/>
              <a:t> de la Web de 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42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Vocabularios para HTML</a:t>
            </a:r>
            <a:endParaRPr lang="es-ES" dirty="0"/>
          </a:p>
        </p:txBody>
      </p:sp>
      <p:pic>
        <p:nvPicPr>
          <p:cNvPr id="4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5" y="2165265"/>
            <a:ext cx="3048000" cy="276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15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 smtClean="0"/>
              <a:t>Schema.org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18468" y="775208"/>
            <a:ext cx="7315200" cy="5630930"/>
          </a:xfrm>
        </p:spPr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smtClean="0"/>
              <a:t>Un </a:t>
            </a:r>
            <a:r>
              <a:rPr lang="es-ES" dirty="0"/>
              <a:t>vocabulario </a:t>
            </a:r>
            <a:r>
              <a:rPr lang="es-ES" dirty="0" smtClean="0"/>
              <a:t>común liberado </a:t>
            </a:r>
            <a:r>
              <a:rPr lang="es-ES" dirty="0"/>
              <a:t>por las principales </a:t>
            </a:r>
            <a:r>
              <a:rPr lang="es-ES" dirty="0" smtClean="0"/>
              <a:t>motores de búsqueda: google, </a:t>
            </a:r>
            <a:r>
              <a:rPr lang="es-ES" dirty="0" err="1" smtClean="0"/>
              <a:t>yahoo</a:t>
            </a:r>
            <a:r>
              <a:rPr lang="es-ES" dirty="0" smtClean="0"/>
              <a:t>, </a:t>
            </a:r>
            <a:r>
              <a:rPr lang="es-ES" dirty="0" err="1" smtClean="0"/>
              <a:t>bing</a:t>
            </a:r>
            <a:r>
              <a:rPr lang="es-ES" dirty="0" smtClean="0"/>
              <a:t>…</a:t>
            </a:r>
          </a:p>
          <a:p>
            <a:r>
              <a:rPr lang="es-ES" dirty="0" smtClean="0"/>
              <a:t>Para describir las </a:t>
            </a:r>
            <a:r>
              <a:rPr lang="es-ES" dirty="0"/>
              <a:t>cosas comunes </a:t>
            </a:r>
            <a:r>
              <a:rPr lang="es-ES" dirty="0" smtClean="0"/>
              <a:t>que aparecen en </a:t>
            </a:r>
            <a:r>
              <a:rPr lang="es-ES" dirty="0"/>
              <a:t>la web </a:t>
            </a:r>
            <a:r>
              <a:rPr lang="es-ES" dirty="0" smtClean="0"/>
              <a:t>y que les interesan a los motores de búsqueda: </a:t>
            </a:r>
          </a:p>
          <a:p>
            <a:pPr lvl="1"/>
            <a:r>
              <a:rPr lang="es-ES" dirty="0"/>
              <a:t>eventos: </a:t>
            </a:r>
            <a:r>
              <a:rPr lang="es-ES" dirty="0">
                <a:hlinkClick r:id="rId3"/>
              </a:rPr>
              <a:t>http://</a:t>
            </a:r>
            <a:r>
              <a:rPr lang="es-ES" dirty="0" smtClean="0">
                <a:hlinkClick r:id="rId3"/>
              </a:rPr>
              <a:t>schema.org/Event</a:t>
            </a:r>
            <a:endParaRPr lang="es-ES" dirty="0" smtClean="0"/>
          </a:p>
          <a:p>
            <a:pPr lvl="2"/>
            <a:r>
              <a:rPr lang="es-ES" dirty="0">
                <a:hlinkClick r:id="rId4"/>
              </a:rPr>
              <a:t>http://</a:t>
            </a:r>
            <a:r>
              <a:rPr lang="es-ES" dirty="0" smtClean="0">
                <a:hlinkClick r:id="rId4"/>
              </a:rPr>
              <a:t>schema.org/endDate</a:t>
            </a:r>
            <a:endParaRPr lang="es-ES" dirty="0" smtClean="0"/>
          </a:p>
          <a:p>
            <a:pPr lvl="2"/>
            <a:r>
              <a:rPr lang="es-ES" dirty="0"/>
              <a:t>http://schema.org/duration</a:t>
            </a:r>
            <a:endParaRPr lang="es-ES" dirty="0" smtClean="0"/>
          </a:p>
          <a:p>
            <a:pPr lvl="1"/>
            <a:r>
              <a:rPr lang="es-ES" dirty="0"/>
              <a:t>productos: </a:t>
            </a:r>
            <a:r>
              <a:rPr lang="es-ES" dirty="0">
                <a:hlinkClick r:id="rId5"/>
              </a:rPr>
              <a:t>http://</a:t>
            </a:r>
            <a:r>
              <a:rPr lang="es-ES" dirty="0" smtClean="0">
                <a:hlinkClick r:id="rId5"/>
              </a:rPr>
              <a:t>schema.org/Product</a:t>
            </a:r>
            <a:r>
              <a:rPr lang="es-ES" dirty="0" smtClean="0"/>
              <a:t> </a:t>
            </a:r>
          </a:p>
          <a:p>
            <a:pPr lvl="1"/>
            <a:r>
              <a:rPr lang="es-ES" dirty="0"/>
              <a:t>personas: </a:t>
            </a:r>
            <a:r>
              <a:rPr lang="es-ES" dirty="0">
                <a:hlinkClick r:id="rId6"/>
              </a:rPr>
              <a:t>http://</a:t>
            </a:r>
            <a:r>
              <a:rPr lang="es-ES" dirty="0" smtClean="0">
                <a:hlinkClick r:id="rId6"/>
              </a:rPr>
              <a:t>schema.org/Person</a:t>
            </a:r>
            <a:r>
              <a:rPr lang="es-ES" dirty="0" smtClean="0"/>
              <a:t> </a:t>
            </a:r>
          </a:p>
          <a:p>
            <a:pPr lvl="1"/>
            <a:r>
              <a:rPr lang="es-ES" dirty="0" smtClean="0"/>
              <a:t>restaurantes: </a:t>
            </a:r>
            <a:r>
              <a:rPr lang="es-ES" dirty="0" smtClean="0">
                <a:hlinkClick r:id="rId7"/>
              </a:rPr>
              <a:t>http</a:t>
            </a:r>
            <a:r>
              <a:rPr lang="es-ES" dirty="0">
                <a:hlinkClick r:id="rId7"/>
              </a:rPr>
              <a:t>://</a:t>
            </a:r>
            <a:r>
              <a:rPr lang="es-ES" dirty="0" smtClean="0">
                <a:hlinkClick r:id="rId7"/>
              </a:rPr>
              <a:t>schema.org/Restaurant</a:t>
            </a:r>
            <a:endParaRPr lang="es-ES" dirty="0" smtClean="0"/>
          </a:p>
          <a:p>
            <a:pPr lvl="2"/>
            <a:r>
              <a:rPr lang="es-ES" dirty="0">
                <a:hlinkClick r:id="rId8"/>
              </a:rPr>
              <a:t>http://</a:t>
            </a:r>
            <a:r>
              <a:rPr lang="es-ES" dirty="0" smtClean="0">
                <a:hlinkClick r:id="rId8"/>
              </a:rPr>
              <a:t>schema.org/acceptsReservations</a:t>
            </a:r>
            <a:endParaRPr lang="es-ES" dirty="0" smtClean="0"/>
          </a:p>
          <a:p>
            <a:pPr lvl="2"/>
            <a:r>
              <a:rPr lang="es-ES" dirty="0" smtClean="0">
                <a:hlinkClick r:id="rId9"/>
              </a:rPr>
              <a:t>http</a:t>
            </a:r>
            <a:r>
              <a:rPr lang="es-ES" dirty="0">
                <a:hlinkClick r:id="rId9"/>
              </a:rPr>
              <a:t>://</a:t>
            </a:r>
            <a:r>
              <a:rPr lang="es-ES" dirty="0" smtClean="0">
                <a:hlinkClick r:id="rId9"/>
              </a:rPr>
              <a:t>schema.org/menu</a:t>
            </a:r>
            <a:endParaRPr lang="es-ES" dirty="0" smtClean="0"/>
          </a:p>
          <a:p>
            <a:pPr lvl="2"/>
            <a:r>
              <a:rPr lang="es-ES" dirty="0">
                <a:hlinkClick r:id="rId10"/>
              </a:rPr>
              <a:t>http://</a:t>
            </a:r>
            <a:r>
              <a:rPr lang="es-ES" dirty="0" smtClean="0">
                <a:hlinkClick r:id="rId10"/>
              </a:rPr>
              <a:t>schema.org/openingHours</a:t>
            </a:r>
            <a:endParaRPr lang="es-ES" dirty="0" smtClean="0"/>
          </a:p>
          <a:p>
            <a:r>
              <a:rPr lang="es-ES" dirty="0" smtClean="0"/>
              <a:t>Puede ser usado con </a:t>
            </a:r>
            <a:r>
              <a:rPr lang="es-ES" dirty="0" err="1" smtClean="0"/>
              <a:t>Microdata</a:t>
            </a:r>
            <a:r>
              <a:rPr lang="es-ES" dirty="0" smtClean="0"/>
              <a:t>, </a:t>
            </a:r>
            <a:r>
              <a:rPr lang="es-ES" dirty="0" err="1" smtClean="0"/>
              <a:t>RDFa</a:t>
            </a:r>
            <a:r>
              <a:rPr lang="es-ES" dirty="0" smtClean="0"/>
              <a:t>… en cualquier elemento</a:t>
            </a:r>
          </a:p>
        </p:txBody>
      </p:sp>
      <p:pic>
        <p:nvPicPr>
          <p:cNvPr id="4" name="0 Imagen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667" y="6037838"/>
            <a:ext cx="1298712" cy="11080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700" y="260350"/>
            <a:ext cx="3365500" cy="113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18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Open Graph protocol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dirty="0" smtClean="0"/>
              <a:t>Creado por Facebook para enriquecer cualquier pagina web que represente a objetos reales (restaurantes, casas, personas, películas…) y hacerla integrable en las redes sociales (incluirla en el social </a:t>
            </a:r>
            <a:r>
              <a:rPr lang="es-ES_tradnl" dirty="0" err="1" smtClean="0"/>
              <a:t>graph</a:t>
            </a:r>
            <a:r>
              <a:rPr lang="es-ES_tradnl" dirty="0"/>
              <a:t>)</a:t>
            </a:r>
            <a:endParaRPr lang="es-ES_tradnl" dirty="0" smtClean="0"/>
          </a:p>
          <a:p>
            <a:r>
              <a:rPr lang="es-ES_tradnl" dirty="0" smtClean="0"/>
              <a:t>La usan Facebook, Twitter y Google +</a:t>
            </a:r>
          </a:p>
          <a:p>
            <a:r>
              <a:rPr lang="es-ES_tradnl" dirty="0" smtClean="0"/>
              <a:t>Consiste en añadir una serie de &lt;meta&gt; en el head del código fuente de la pagina.</a:t>
            </a:r>
          </a:p>
          <a:p>
            <a:pPr lvl="1"/>
            <a:r>
              <a:rPr lang="es-ES_tradnl" dirty="0" smtClean="0"/>
              <a:t>Dentro de estas propiedades se puede especificar las caracterícelas del enlace </a:t>
            </a:r>
            <a:r>
              <a:rPr lang="es-ES_tradnl" dirty="0"/>
              <a:t>u objeto: título, tipo de contenido, </a:t>
            </a:r>
            <a:r>
              <a:rPr lang="es-ES_tradnl" dirty="0" err="1"/>
              <a:t>url</a:t>
            </a:r>
            <a:r>
              <a:rPr lang="es-ES_tradnl" dirty="0"/>
              <a:t>, idioma e imagen, entre otras </a:t>
            </a:r>
            <a:r>
              <a:rPr lang="es-ES_tradnl" dirty="0" smtClean="0"/>
              <a:t>cosas</a:t>
            </a:r>
          </a:p>
          <a:p>
            <a:pPr lvl="1"/>
            <a:r>
              <a:rPr lang="es-ES_tradnl" dirty="0" smtClean="0"/>
              <a:t>De todas </a:t>
            </a:r>
            <a:r>
              <a:rPr lang="es-ES_tradnl" dirty="0"/>
              <a:t>las propiedades solo sólo tres son indispensables: </a:t>
            </a:r>
            <a:r>
              <a:rPr lang="es-ES_tradnl" dirty="0" err="1"/>
              <a:t>og:type</a:t>
            </a:r>
            <a:r>
              <a:rPr lang="es-ES_tradnl" dirty="0"/>
              <a:t>, </a:t>
            </a:r>
            <a:r>
              <a:rPr lang="es-ES_tradnl" dirty="0" err="1"/>
              <a:t>og:image</a:t>
            </a:r>
            <a:r>
              <a:rPr lang="es-ES_tradnl" dirty="0"/>
              <a:t> y </a:t>
            </a:r>
            <a:r>
              <a:rPr lang="es-ES_tradnl" dirty="0" err="1"/>
              <a:t>og:url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Usado solo en los metas</a:t>
            </a:r>
          </a:p>
          <a:p>
            <a:r>
              <a:rPr lang="es-ES_tradnl" dirty="0" err="1" smtClean="0"/>
              <a:t>Ej</a:t>
            </a:r>
            <a:r>
              <a:rPr lang="es-ES_tradnl" dirty="0" smtClean="0"/>
              <a:t>: </a:t>
            </a:r>
          </a:p>
          <a:p>
            <a:pPr lvl="1"/>
            <a:r>
              <a:rPr lang="es-ES_tradnl" dirty="0" err="1" smtClean="0"/>
              <a:t>Imdb</a:t>
            </a:r>
            <a:r>
              <a:rPr lang="es-ES_tradnl" dirty="0"/>
              <a:t>: </a:t>
            </a:r>
            <a:r>
              <a:rPr lang="es-ES_tradnl" dirty="0">
                <a:hlinkClick r:id="rId2"/>
              </a:rPr>
              <a:t>http://www.imdb.com/title/tt0117500</a:t>
            </a:r>
            <a:r>
              <a:rPr lang="es-ES_tradnl" dirty="0" smtClean="0">
                <a:hlinkClick r:id="rId2"/>
              </a:rPr>
              <a:t>/</a:t>
            </a:r>
            <a:endParaRPr lang="es-ES_tradnl" dirty="0" smtClean="0"/>
          </a:p>
          <a:p>
            <a:pPr lvl="1"/>
            <a:r>
              <a:rPr lang="en-US" dirty="0" smtClean="0">
                <a:hlinkClick r:id="rId3"/>
              </a:rPr>
              <a:t>www.slideshare.net</a:t>
            </a:r>
            <a:endParaRPr lang="en-US" dirty="0" smtClean="0"/>
          </a:p>
          <a:p>
            <a:pPr lvl="1"/>
            <a:r>
              <a:rPr lang="es-ES_tradnl" dirty="0" err="1" smtClean="0"/>
              <a:t>Last</a:t>
            </a:r>
            <a:r>
              <a:rPr lang="es-ES_tradnl" dirty="0" smtClean="0"/>
              <a:t> FM</a:t>
            </a:r>
            <a:endParaRPr lang="en-US" dirty="0"/>
          </a:p>
          <a:p>
            <a:r>
              <a:rPr lang="es-ES_tradnl" dirty="0">
                <a:hlinkClick r:id="rId4"/>
              </a:rPr>
              <a:t>http://ogp.me</a:t>
            </a:r>
            <a:r>
              <a:rPr lang="es-ES_tradnl" dirty="0" smtClean="0">
                <a:hlinkClick r:id="rId4"/>
              </a:rPr>
              <a:t>/</a:t>
            </a:r>
            <a:r>
              <a:rPr lang="es-ES_tradnl" dirty="0" smtClean="0"/>
              <a:t> </a:t>
            </a:r>
          </a:p>
          <a:p>
            <a:r>
              <a:rPr lang="es-ES_tradnl" dirty="0" err="1" smtClean="0"/>
              <a:t>Prefix:og</a:t>
            </a:r>
            <a:endParaRPr lang="es-ES_tradnl" dirty="0"/>
          </a:p>
        </p:txBody>
      </p:sp>
      <p:pic>
        <p:nvPicPr>
          <p:cNvPr id="4" name="0 Imagen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667" y="6037838"/>
            <a:ext cx="1298712" cy="110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9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co">
  <a:themeElements>
    <a:clrScheme name="Marc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arco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Marco</Template>
  <TotalTime>0</TotalTime>
  <Words>831</Words>
  <Application>Microsoft Office PowerPoint</Application>
  <PresentationFormat>Custom</PresentationFormat>
  <Paragraphs>124</Paragraphs>
  <Slides>17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Marco</vt:lpstr>
      <vt:lpstr>RDF en HTML </vt:lpstr>
      <vt:lpstr>Indice</vt:lpstr>
      <vt:lpstr>Introducción</vt:lpstr>
      <vt:lpstr>Microformatos</vt:lpstr>
      <vt:lpstr>Microformatos</vt:lpstr>
      <vt:lpstr>Microformatos</vt:lpstr>
      <vt:lpstr>Vocabularios para HTML</vt:lpstr>
      <vt:lpstr>Schema.org</vt:lpstr>
      <vt:lpstr>Open Graph protocol</vt:lpstr>
      <vt:lpstr>Microdata y RDFa</vt:lpstr>
      <vt:lpstr>Microdata</vt:lpstr>
      <vt:lpstr>RDFa</vt:lpstr>
      <vt:lpstr>RDFa</vt:lpstr>
      <vt:lpstr>RDFa</vt:lpstr>
      <vt:lpstr>Open Graph protocol</vt:lpstr>
      <vt:lpstr>Ejercicio 3_7</vt:lpstr>
      <vt:lpstr>RDFa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Máster en Business Analytics y Big Data </dc:title>
  <dc:subject/>
  <dc:creator>elena.garcia</dc:creator>
  <cp:keywords/>
  <dc:description/>
  <cp:lastModifiedBy>Sanguino Gonzalez, Maria Angeles</cp:lastModifiedBy>
  <cp:revision>483</cp:revision>
  <dcterms:created xsi:type="dcterms:W3CDTF">2014-11-13T11:19:44Z</dcterms:created>
  <dcterms:modified xsi:type="dcterms:W3CDTF">2015-09-04T11:18:43Z</dcterms:modified>
  <cp:category/>
</cp:coreProperties>
</file>