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1" r:id="rId2"/>
  </p:sldMasterIdLst>
  <p:notesMasterIdLst>
    <p:notesMasterId r:id="rId59"/>
  </p:notesMasterIdLst>
  <p:sldIdLst>
    <p:sldId id="256" r:id="rId3"/>
    <p:sldId id="301" r:id="rId4"/>
    <p:sldId id="299" r:id="rId5"/>
    <p:sldId id="331" r:id="rId6"/>
    <p:sldId id="332" r:id="rId7"/>
    <p:sldId id="333" r:id="rId8"/>
    <p:sldId id="339" r:id="rId9"/>
    <p:sldId id="300" r:id="rId10"/>
    <p:sldId id="340" r:id="rId11"/>
    <p:sldId id="341" r:id="rId12"/>
    <p:sldId id="337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313" r:id="rId21"/>
    <p:sldId id="280" r:id="rId22"/>
    <p:sldId id="302" r:id="rId23"/>
    <p:sldId id="257" r:id="rId24"/>
    <p:sldId id="307" r:id="rId25"/>
    <p:sldId id="303" r:id="rId26"/>
    <p:sldId id="282" r:id="rId27"/>
    <p:sldId id="283" r:id="rId28"/>
    <p:sldId id="271" r:id="rId29"/>
    <p:sldId id="305" r:id="rId30"/>
    <p:sldId id="281" r:id="rId31"/>
    <p:sldId id="304" r:id="rId32"/>
    <p:sldId id="319" r:id="rId33"/>
    <p:sldId id="315" r:id="rId34"/>
    <p:sldId id="272" r:id="rId35"/>
    <p:sldId id="309" r:id="rId36"/>
    <p:sldId id="310" r:id="rId37"/>
    <p:sldId id="311" r:id="rId38"/>
    <p:sldId id="314" r:id="rId39"/>
    <p:sldId id="316" r:id="rId40"/>
    <p:sldId id="312" r:id="rId41"/>
    <p:sldId id="317" r:id="rId42"/>
    <p:sldId id="318" r:id="rId43"/>
    <p:sldId id="320" r:id="rId44"/>
    <p:sldId id="321" r:id="rId45"/>
    <p:sldId id="322" r:id="rId46"/>
    <p:sldId id="290" r:id="rId47"/>
    <p:sldId id="291" r:id="rId48"/>
    <p:sldId id="323" r:id="rId49"/>
    <p:sldId id="324" r:id="rId50"/>
    <p:sldId id="296" r:id="rId51"/>
    <p:sldId id="325" r:id="rId52"/>
    <p:sldId id="327" r:id="rId53"/>
    <p:sldId id="342" r:id="rId54"/>
    <p:sldId id="328" r:id="rId55"/>
    <p:sldId id="343" r:id="rId56"/>
    <p:sldId id="330" r:id="rId57"/>
    <p:sldId id="268" r:id="rId58"/>
  </p:sldIdLst>
  <p:sldSz cx="9144000" cy="6858000" type="screen4x3"/>
  <p:notesSz cx="7099300" cy="102346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024312" y="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6511" cy="38369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797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/>
              <a:t>----- Meeting Notes (18/02/15 11:08) -----</a:t>
            </a:r>
          </a:p>
          <a:p>
            <a:pPr>
              <a:spcBef>
                <a:spcPts val="0"/>
              </a:spcBef>
              <a:buNone/>
            </a:pPr>
            <a:r>
              <a:rPr/>
              <a:t>CUANTOS TRABAJANDO?</a:t>
            </a:r>
          </a:p>
          <a:p>
            <a:pPr>
              <a:spcBef>
                <a:spcPts val="0"/>
              </a:spcBef>
              <a:buNone/>
            </a:pPr>
            <a:r>
              <a:rPr/>
              <a:t>INGENIEROS INFORMATICOS?</a:t>
            </a:r>
          </a:p>
          <a:p>
            <a:pPr>
              <a:spcBef>
                <a:spcPts val="0"/>
              </a:spcBef>
              <a:buNone/>
            </a:pPr>
            <a:r>
              <a:rPr/>
              <a:t>INGENIEROS NO INFORMATICOS?</a:t>
            </a:r>
          </a:p>
          <a:p>
            <a:pPr>
              <a:spcBef>
                <a:spcPts val="0"/>
              </a:spcBef>
              <a:buNone/>
            </a:pPr>
            <a:r>
              <a:rPr/>
              <a:t>NO INGENIEROS?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/>
              <a:t>----- Meeting Notes (18/02/15 11:08) -----</a:t>
            </a:r>
          </a:p>
          <a:p>
            <a:pPr>
              <a:spcBef>
                <a:spcPts val="0"/>
              </a:spcBef>
              <a:buNone/>
            </a:pPr>
            <a:r>
              <a:rPr/>
              <a:t>CUANTOS TRABAJANDO?</a:t>
            </a:r>
          </a:p>
          <a:p>
            <a:pPr>
              <a:spcBef>
                <a:spcPts val="0"/>
              </a:spcBef>
              <a:buNone/>
            </a:pPr>
            <a:r>
              <a:rPr/>
              <a:t>INGENIEROS INFORMATICOS?</a:t>
            </a:r>
          </a:p>
          <a:p>
            <a:pPr>
              <a:spcBef>
                <a:spcPts val="0"/>
              </a:spcBef>
              <a:buNone/>
            </a:pPr>
            <a:r>
              <a:rPr/>
              <a:t>INGENIEROS NO INFORMATICOS?</a:t>
            </a:r>
          </a:p>
          <a:p>
            <a:pPr>
              <a:spcBef>
                <a:spcPts val="0"/>
              </a:spcBef>
              <a:buNone/>
            </a:pPr>
            <a:r>
              <a:rPr/>
              <a:t>NO INGENIEROS?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/>
              <a:t>----- Meeting Notes (18/02/15 11:08) -----</a:t>
            </a:r>
          </a:p>
          <a:p>
            <a:pPr>
              <a:spcBef>
                <a:spcPts val="0"/>
              </a:spcBef>
              <a:buNone/>
            </a:pPr>
            <a:r>
              <a:rPr/>
              <a:t>CUANTOS TRABAJANDO?</a:t>
            </a:r>
          </a:p>
          <a:p>
            <a:pPr>
              <a:spcBef>
                <a:spcPts val="0"/>
              </a:spcBef>
              <a:buNone/>
            </a:pPr>
            <a:r>
              <a:rPr/>
              <a:t>INGENIEROS INFORMATICOS?</a:t>
            </a:r>
          </a:p>
          <a:p>
            <a:pPr>
              <a:spcBef>
                <a:spcPts val="0"/>
              </a:spcBef>
              <a:buNone/>
            </a:pPr>
            <a:r>
              <a:rPr/>
              <a:t>INGENIEROS NO INFORMATICOS?</a:t>
            </a:r>
          </a:p>
          <a:p>
            <a:pPr>
              <a:spcBef>
                <a:spcPts val="0"/>
              </a:spcBef>
              <a:buNone/>
            </a:pPr>
            <a:r>
              <a:rPr/>
              <a:t>NO INGENIEROS?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024312" y="9721850"/>
            <a:ext cx="3074987" cy="512762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6513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6999" cy="4605337"/>
          </a:xfrm>
          <a:prstGeom prst="rect">
            <a:avLst/>
          </a:prstGeom>
          <a:noFill/>
          <a:ln>
            <a:noFill/>
          </a:ln>
        </p:spPr>
        <p:txBody>
          <a:bodyPr lIns="95500" tIns="47750" rIns="95500" bIns="477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 blanc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23850" y="1196975"/>
            <a:ext cx="8439150" cy="44656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100" indent="0" rtl="0">
              <a:spcBef>
                <a:spcPts val="0"/>
              </a:spcBef>
              <a:buClrTx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lang="es-ES_tradnl" dirty="0" smtClean="0"/>
          </a:p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 blanc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23850" y="1196975"/>
            <a:ext cx="8439150" cy="44656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8100" indent="0" rtl="0">
              <a:spcBef>
                <a:spcPts val="0"/>
              </a:spcBef>
              <a:buClrTx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lang="es-ES_tradnl" dirty="0" smtClean="0"/>
          </a:p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0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0" y="106362"/>
            <a:ext cx="9144000" cy="6786562"/>
            <a:chOff x="0" y="0"/>
            <a:chExt cx="2147483646" cy="2147483647"/>
          </a:xfrm>
        </p:grpSpPr>
        <p:sp>
          <p:nvSpPr>
            <p:cNvPr id="10" name="Shape 10"/>
            <p:cNvSpPr txBox="1"/>
            <p:nvPr/>
          </p:nvSpPr>
          <p:spPr>
            <a:xfrm>
              <a:off x="0" y="2002810933"/>
              <a:ext cx="2147483646" cy="144672713"/>
            </a:xfrm>
            <a:prstGeom prst="rect">
              <a:avLst/>
            </a:prstGeom>
            <a:solidFill>
              <a:srgbClr val="69809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" name="Shape 11"/>
            <p:cNvGrpSpPr/>
            <p:nvPr/>
          </p:nvGrpSpPr>
          <p:grpSpPr>
            <a:xfrm>
              <a:off x="0" y="0"/>
              <a:ext cx="2147483628" cy="318479503"/>
              <a:chOff x="0" y="0"/>
              <a:chExt cx="9144000" cy="1006475"/>
            </a:xfrm>
          </p:grpSpPr>
          <p:grpSp>
            <p:nvGrpSpPr>
              <p:cNvPr id="12" name="Shape 12"/>
              <p:cNvGrpSpPr/>
              <p:nvPr/>
            </p:nvGrpSpPr>
            <p:grpSpPr>
              <a:xfrm>
                <a:off x="0" y="0"/>
                <a:ext cx="9144000" cy="1006475"/>
                <a:chOff x="0" y="0"/>
                <a:chExt cx="9144000" cy="1006475"/>
              </a:xfrm>
            </p:grpSpPr>
            <p:pic>
              <p:nvPicPr>
                <p:cNvPr id="13" name="Shape 1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152400" y="0"/>
                  <a:ext cx="1295400" cy="10064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" name="Shape 14"/>
                <p:cNvSpPr txBox="1"/>
                <p:nvPr/>
              </p:nvSpPr>
              <p:spPr>
                <a:xfrm>
                  <a:off x="0" y="685800"/>
                  <a:ext cx="9144000" cy="320675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2075" tIns="46025" rIns="92075" bIns="460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5" name="Shape 15"/>
              <p:cNvCxnSpPr/>
              <p:nvPr/>
            </p:nvCxnSpPr>
            <p:spPr>
              <a:xfrm>
                <a:off x="1447800" y="685800"/>
                <a:ext cx="7696199" cy="0"/>
              </a:xfrm>
              <a:prstGeom prst="straightConnector1">
                <a:avLst/>
              </a:prstGeom>
              <a:noFill/>
              <a:ln w="28575" cap="flat">
                <a:solidFill>
                  <a:srgbClr val="33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16" name="Shape 16"/>
          <p:cNvSpPr txBox="1"/>
          <p:nvPr/>
        </p:nvSpPr>
        <p:spPr>
          <a:xfrm>
            <a:off x="0" y="6491287"/>
            <a:ext cx="9144000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16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MASTER EN BIG DATA Y BUSINESS ANALYTICS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23850" y="1196975"/>
            <a:ext cx="8439150" cy="4465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048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Char char="•"/>
              <a:defRPr/>
            </a:lvl1pPr>
            <a:lvl2pPr marL="768350" marR="0" indent="-146050" algn="l" rtl="0"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Font typeface="Noto Symbol"/>
              <a:buChar char="■"/>
              <a:defRPr/>
            </a:lvl2pPr>
            <a:lvl3pPr marL="1187450" marR="0" indent="-107950" algn="l" rtl="0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–"/>
              <a:defRPr/>
            </a:lvl3pPr>
            <a:lvl4pPr marL="1606550" marR="0" indent="-107950" algn="l" rtl="0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»"/>
              <a:defRPr/>
            </a:lvl5pPr>
            <a:lvl6pPr marL="2514600" marR="0" indent="-228600" algn="l" rtl="0">
              <a:spcBef>
                <a:spcPts val="400"/>
              </a:spcBef>
              <a:spcAft>
                <a:spcPts val="0"/>
              </a:spcAft>
              <a:defRPr/>
            </a:lvl6pPr>
            <a:lvl7pPr marL="2971800" marR="0" indent="-228600" algn="l" rtl="0">
              <a:spcBef>
                <a:spcPts val="400"/>
              </a:spcBef>
              <a:spcAft>
                <a:spcPts val="0"/>
              </a:spcAft>
              <a:defRPr/>
            </a:lvl7pPr>
            <a:lvl8pPr marL="3429000" marR="0" indent="-228600" algn="l" rtl="0">
              <a:spcBef>
                <a:spcPts val="400"/>
              </a:spcBef>
              <a:spcAft>
                <a:spcPts val="0"/>
              </a:spcAft>
              <a:defRPr/>
            </a:lvl8pPr>
            <a:lvl9pPr marL="3886200" marR="0" indent="-228600" algn="l" rtl="0">
              <a:spcBef>
                <a:spcPts val="40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ClrTx/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106362"/>
            <a:ext cx="9144000" cy="6786562"/>
            <a:chOff x="0" y="0"/>
            <a:chExt cx="2147483646" cy="2147483647"/>
          </a:xfrm>
        </p:grpSpPr>
        <p:sp>
          <p:nvSpPr>
            <p:cNvPr id="24" name="Shape 24"/>
            <p:cNvSpPr txBox="1"/>
            <p:nvPr/>
          </p:nvSpPr>
          <p:spPr>
            <a:xfrm>
              <a:off x="0" y="2002810933"/>
              <a:ext cx="2147483646" cy="144672713"/>
            </a:xfrm>
            <a:prstGeom prst="rect">
              <a:avLst/>
            </a:prstGeom>
            <a:solidFill>
              <a:srgbClr val="69809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" name="Shape 25"/>
            <p:cNvGrpSpPr/>
            <p:nvPr/>
          </p:nvGrpSpPr>
          <p:grpSpPr>
            <a:xfrm>
              <a:off x="0" y="0"/>
              <a:ext cx="2147483628" cy="318479503"/>
              <a:chOff x="0" y="0"/>
              <a:chExt cx="9144000" cy="1006475"/>
            </a:xfrm>
          </p:grpSpPr>
          <p:grpSp>
            <p:nvGrpSpPr>
              <p:cNvPr id="26" name="Shape 26"/>
              <p:cNvGrpSpPr/>
              <p:nvPr/>
            </p:nvGrpSpPr>
            <p:grpSpPr>
              <a:xfrm>
                <a:off x="0" y="0"/>
                <a:ext cx="9144000" cy="1006475"/>
                <a:chOff x="0" y="0"/>
                <a:chExt cx="9144000" cy="1006475"/>
              </a:xfrm>
            </p:grpSpPr>
            <p:pic>
              <p:nvPicPr>
                <p:cNvPr id="27" name="Shape 2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152400" y="0"/>
                  <a:ext cx="1295400" cy="10064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8" name="Shape 28"/>
                <p:cNvSpPr txBox="1"/>
                <p:nvPr/>
              </p:nvSpPr>
              <p:spPr>
                <a:xfrm>
                  <a:off x="0" y="685800"/>
                  <a:ext cx="9144000" cy="320675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lIns="92075" tIns="46025" rIns="92075" bIns="460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9" name="Shape 29"/>
              <p:cNvCxnSpPr/>
              <p:nvPr/>
            </p:nvCxnSpPr>
            <p:spPr>
              <a:xfrm>
                <a:off x="1447800" y="685800"/>
                <a:ext cx="7696199" cy="0"/>
              </a:xfrm>
              <a:prstGeom prst="straightConnector1">
                <a:avLst/>
              </a:prstGeom>
              <a:noFill/>
              <a:ln w="28575" cap="flat">
                <a:solidFill>
                  <a:srgbClr val="336699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sp>
        <p:nvSpPr>
          <p:cNvPr id="30" name="Shape 30"/>
          <p:cNvSpPr txBox="1"/>
          <p:nvPr/>
        </p:nvSpPr>
        <p:spPr>
          <a:xfrm>
            <a:off x="0" y="6491287"/>
            <a:ext cx="9144000" cy="3381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16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MASTER EN BIG DATA Y BUSINESS ANALYTICS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23850" y="1196975"/>
            <a:ext cx="8439150" cy="4465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048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Char char="•"/>
              <a:defRPr/>
            </a:lvl1pPr>
            <a:lvl2pPr marL="768350" marR="0" indent="-146050" algn="l" rtl="0">
              <a:spcBef>
                <a:spcPts val="440"/>
              </a:spcBef>
              <a:spcAft>
                <a:spcPts val="0"/>
              </a:spcAft>
              <a:buClr>
                <a:srgbClr val="000024"/>
              </a:buClr>
              <a:buFont typeface="Noto Symbol"/>
              <a:buChar char="■"/>
              <a:defRPr/>
            </a:lvl2pPr>
            <a:lvl3pPr marL="1187450" marR="0" indent="-107950" algn="l" rtl="0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–"/>
              <a:defRPr/>
            </a:lvl3pPr>
            <a:lvl4pPr marL="1606550" marR="0" indent="-107950" algn="l" rtl="0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rgbClr val="000024"/>
              </a:buClr>
              <a:buFont typeface="Arial"/>
              <a:buChar char="»"/>
              <a:defRPr/>
            </a:lvl5pPr>
            <a:lvl6pPr marL="2514600" marR="0" indent="-228600" algn="l" rtl="0">
              <a:spcBef>
                <a:spcPts val="400"/>
              </a:spcBef>
              <a:spcAft>
                <a:spcPts val="0"/>
              </a:spcAft>
              <a:defRPr/>
            </a:lvl6pPr>
            <a:lvl7pPr marL="2971800" marR="0" indent="-228600" algn="l" rtl="0">
              <a:spcBef>
                <a:spcPts val="400"/>
              </a:spcBef>
              <a:spcAft>
                <a:spcPts val="0"/>
              </a:spcAft>
              <a:defRPr/>
            </a:lvl7pPr>
            <a:lvl8pPr marL="3429000" marR="0" indent="-228600" algn="l" rtl="0">
              <a:spcBef>
                <a:spcPts val="400"/>
              </a:spcBef>
              <a:spcAft>
                <a:spcPts val="0"/>
              </a:spcAft>
              <a:defRPr/>
            </a:lvl8pPr>
            <a:lvl9pPr marL="3886200" marR="0" indent="-228600" algn="l" rtl="0">
              <a:spcBef>
                <a:spcPts val="40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fjavieralba@gmail.co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/>
        </p:nvSpPr>
        <p:spPr>
          <a:xfrm>
            <a:off x="0" y="5181600"/>
            <a:ext cx="2590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 l="15501" b="17004"/>
          <a:stretch/>
        </p:blipFill>
        <p:spPr>
          <a:xfrm>
            <a:off x="3429000" y="2306636"/>
            <a:ext cx="3786186" cy="35512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Shape 41"/>
          <p:cNvGrpSpPr/>
          <p:nvPr/>
        </p:nvGrpSpPr>
        <p:grpSpPr>
          <a:xfrm>
            <a:off x="0" y="0"/>
            <a:ext cx="9144000" cy="6857999"/>
            <a:chOff x="0" y="0"/>
            <a:chExt cx="2147483647" cy="2147483647"/>
          </a:xfrm>
        </p:grpSpPr>
        <p:grpSp>
          <p:nvGrpSpPr>
            <p:cNvPr id="42" name="Shape 42"/>
            <p:cNvGrpSpPr/>
            <p:nvPr/>
          </p:nvGrpSpPr>
          <p:grpSpPr>
            <a:xfrm>
              <a:off x="798595472" y="1834308959"/>
              <a:ext cx="1348888174" cy="313174687"/>
              <a:chOff x="3400425" y="5867400"/>
              <a:chExt cx="5743575" cy="990599"/>
            </a:xfrm>
          </p:grpSpPr>
          <p:sp>
            <p:nvSpPr>
              <p:cNvPr id="43" name="Shape 43"/>
              <p:cNvSpPr txBox="1"/>
              <p:nvPr/>
            </p:nvSpPr>
            <p:spPr>
              <a:xfrm>
                <a:off x="3400425" y="5867400"/>
                <a:ext cx="5743575" cy="990599"/>
              </a:xfrm>
              <a:prstGeom prst="rect">
                <a:avLst/>
              </a:prstGeom>
              <a:solidFill>
                <a:srgbClr val="698099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Shape 44"/>
              <p:cNvSpPr txBox="1"/>
              <p:nvPr/>
            </p:nvSpPr>
            <p:spPr>
              <a:xfrm>
                <a:off x="6083300" y="6019800"/>
                <a:ext cx="184149" cy="396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" name="Shape 45"/>
            <p:cNvSpPr txBox="1"/>
            <p:nvPr/>
          </p:nvSpPr>
          <p:spPr>
            <a:xfrm>
              <a:off x="0" y="1839528598"/>
              <a:ext cx="800832439" cy="307955033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 txBox="1"/>
            <p:nvPr/>
          </p:nvSpPr>
          <p:spPr>
            <a:xfrm>
              <a:off x="0" y="1240768351"/>
              <a:ext cx="805306337" cy="59876030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 txBox="1"/>
            <p:nvPr/>
          </p:nvSpPr>
          <p:spPr>
            <a:xfrm>
              <a:off x="0" y="1073741862"/>
              <a:ext cx="805306337" cy="381774861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" name="Shape 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18684849" y="815745695"/>
              <a:ext cx="350830117" cy="1267610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Shape 4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0331763" y="813757249"/>
              <a:ext cx="298261623" cy="126264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Shape 5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01326593" y="178956963"/>
              <a:ext cx="373572667" cy="3882373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Shape 51"/>
            <p:cNvSpPr txBox="1"/>
            <p:nvPr/>
          </p:nvSpPr>
          <p:spPr>
            <a:xfrm>
              <a:off x="0" y="715827855"/>
              <a:ext cx="794121537" cy="765538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53179"/>
                </a:buClr>
                <a:buSzPct val="25000"/>
                <a:buFont typeface="Arial"/>
                <a:buNone/>
              </a:pPr>
              <a:r>
                <a:rPr lang="en-US" sz="1000" b="0" i="0" u="none" strike="noStrike" cap="none" baseline="0">
                  <a:solidFill>
                    <a:srgbClr val="053179"/>
                  </a:solidFill>
                  <a:latin typeface="Arial"/>
                  <a:ea typeface="Arial"/>
                  <a:cs typeface="Arial"/>
                  <a:sym typeface="Arial"/>
                </a:rPr>
                <a:t>CIFF Trustees:</a:t>
              </a:r>
            </a:p>
          </p:txBody>
        </p:sp>
        <p:pic>
          <p:nvPicPr>
            <p:cNvPr id="52" name="Shape 52"/>
            <p:cNvPicPr preferRelativeResize="0"/>
            <p:nvPr/>
          </p:nvPicPr>
          <p:blipFill rotWithShape="1">
            <a:blip r:embed="rId7">
              <a:alphaModFix/>
            </a:blip>
            <a:srcRect r="26574"/>
            <a:stretch/>
          </p:blipFill>
          <p:spPr>
            <a:xfrm>
              <a:off x="800459745" y="0"/>
              <a:ext cx="1347023898" cy="18402742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Shape 53"/>
          <p:cNvSpPr txBox="1"/>
          <p:nvPr/>
        </p:nvSpPr>
        <p:spPr>
          <a:xfrm>
            <a:off x="3513137" y="1500187"/>
            <a:ext cx="5384799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Extractores</a:t>
            </a:r>
            <a:r>
              <a:rPr lang="en-US" sz="36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3600" b="1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lang="en-US" sz="36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4039186" y="4936712"/>
            <a:ext cx="5384699" cy="46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</a:rPr>
              <a:t> </a:t>
            </a:r>
            <a:r>
              <a:rPr lang="en-US" sz="24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Javier Alba</a:t>
            </a:r>
            <a:endParaRPr lang="en-US" sz="24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3709987" y="3105150"/>
            <a:ext cx="5441949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r>
              <a:rPr lang="en-US" sz="18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n-US" sz="1800" b="1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adquisición</a:t>
            </a:r>
            <a:r>
              <a:rPr lang="en-US" sz="18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lang="en-US" sz="18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3425825" y="6186487"/>
            <a:ext cx="5718174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 EN </a:t>
            </a:r>
            <a:r>
              <a:rPr lang="en-US" sz="18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ANALYTICS &amp; BIG DATA </a:t>
            </a:r>
            <a:r>
              <a:rPr lang="en-US" sz="18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  <a:endParaRPr lang="en-US"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214312" y="6197600"/>
            <a:ext cx="2590800" cy="3365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lang="en-US" sz="1600" b="0" i="0" u="none" strike="noStrike" cap="none" baseline="0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Julio 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2015</a:t>
            </a:r>
            <a:endParaRPr lang="en-US" sz="1600" b="0" i="0" u="none" strike="noStrike" cap="none" baseline="0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Para el </a:t>
            </a:r>
            <a:r>
              <a:rPr lang="en-US" sz="1800" dirty="0" err="1" smtClean="0">
                <a:solidFill>
                  <a:srgbClr val="002060"/>
                </a:solidFill>
              </a:rPr>
              <a:t>acceso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por</a:t>
            </a:r>
            <a:r>
              <a:rPr lang="en-US" sz="1800" dirty="0" smtClean="0">
                <a:solidFill>
                  <a:srgbClr val="002060"/>
                </a:solidFill>
              </a:rPr>
              <a:t> SSH a la </a:t>
            </a:r>
            <a:r>
              <a:rPr lang="en-US" sz="1800" dirty="0" err="1" smtClean="0">
                <a:solidFill>
                  <a:srgbClr val="002060"/>
                </a:solidFill>
              </a:rPr>
              <a:t>m</a:t>
            </a:r>
            <a:r>
              <a:rPr lang="en-US" sz="1800" dirty="0" err="1" smtClean="0">
                <a:solidFill>
                  <a:srgbClr val="002060"/>
                </a:solidFill>
              </a:rPr>
              <a:t>áquina</a:t>
            </a:r>
            <a:r>
              <a:rPr lang="en-US" sz="1800" dirty="0" smtClean="0">
                <a:solidFill>
                  <a:srgbClr val="002060"/>
                </a:solidFill>
              </a:rPr>
              <a:t> (</a:t>
            </a:r>
            <a:r>
              <a:rPr lang="en-US" sz="1800" dirty="0" err="1" smtClean="0">
                <a:solidFill>
                  <a:srgbClr val="002060"/>
                </a:solidFill>
              </a:rPr>
              <a:t>recomendado</a:t>
            </a:r>
            <a:r>
              <a:rPr lang="en-US" sz="1800" dirty="0" smtClean="0">
                <a:solidFill>
                  <a:srgbClr val="002060"/>
                </a:solidFill>
              </a:rPr>
              <a:t>):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Linux </a:t>
            </a:r>
            <a:r>
              <a:rPr lang="en-US" sz="1800" dirty="0" err="1" smtClean="0">
                <a:solidFill>
                  <a:srgbClr val="002060"/>
                </a:solidFill>
              </a:rPr>
              <a:t>ó</a:t>
            </a:r>
            <a:r>
              <a:rPr lang="en-US" sz="1800" dirty="0" smtClean="0">
                <a:solidFill>
                  <a:srgbClr val="002060"/>
                </a:solidFill>
              </a:rPr>
              <a:t> Mac OSX: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dirty="0" smtClean="0">
              <a:solidFill>
                <a:srgbClr val="002060"/>
              </a:solidFill>
            </a:endParaRPr>
          </a:p>
          <a:p>
            <a:pPr marL="1581150" lvl="3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Con la VM </a:t>
            </a:r>
            <a:r>
              <a:rPr lang="en-US" sz="1800" dirty="0" err="1" smtClean="0">
                <a:solidFill>
                  <a:srgbClr val="002060"/>
                </a:solidFill>
              </a:rPr>
              <a:t>corriendo</a:t>
            </a:r>
            <a:r>
              <a:rPr lang="en-US" sz="1800" dirty="0" smtClean="0">
                <a:solidFill>
                  <a:srgbClr val="002060"/>
                </a:solidFill>
              </a:rPr>
              <a:t>, </a:t>
            </a:r>
            <a:r>
              <a:rPr lang="en-US" sz="1800" dirty="0" err="1" smtClean="0">
                <a:solidFill>
                  <a:srgbClr val="002060"/>
                </a:solidFill>
              </a:rPr>
              <a:t>ejecutar</a:t>
            </a:r>
            <a:r>
              <a:rPr lang="en-US" sz="1800" dirty="0" smtClean="0">
                <a:solidFill>
                  <a:srgbClr val="002060"/>
                </a:solidFill>
              </a:rPr>
              <a:t> el </a:t>
            </a:r>
            <a:r>
              <a:rPr lang="en-US" sz="1800" dirty="0" err="1" smtClean="0">
                <a:solidFill>
                  <a:srgbClr val="002060"/>
                </a:solidFill>
              </a:rPr>
              <a:t>siguiente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comando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desde</a:t>
            </a:r>
            <a:r>
              <a:rPr lang="en-US" sz="1800" dirty="0" smtClean="0">
                <a:solidFill>
                  <a:srgbClr val="002060"/>
                </a:solidFill>
              </a:rPr>
              <a:t> la </a:t>
            </a:r>
            <a:r>
              <a:rPr lang="en-US" sz="1800" dirty="0" err="1" smtClean="0">
                <a:solidFill>
                  <a:srgbClr val="002060"/>
                </a:solidFill>
              </a:rPr>
              <a:t>consola</a:t>
            </a:r>
            <a:r>
              <a:rPr lang="en-US" sz="1800" dirty="0" smtClean="0">
                <a:solidFill>
                  <a:srgbClr val="002060"/>
                </a:solidFill>
              </a:rPr>
              <a:t> de </a:t>
            </a:r>
            <a:r>
              <a:rPr lang="en-US" sz="1800" dirty="0" err="1" smtClean="0">
                <a:solidFill>
                  <a:srgbClr val="002060"/>
                </a:solidFill>
              </a:rPr>
              <a:t>comandos</a:t>
            </a:r>
            <a:r>
              <a:rPr lang="en-US" sz="1800" dirty="0" smtClean="0">
                <a:solidFill>
                  <a:srgbClr val="002060"/>
                </a:solidFill>
              </a:rPr>
              <a:t> (terminal)</a:t>
            </a:r>
          </a:p>
          <a:p>
            <a:pPr marL="1295400" lvl="3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1295400" lvl="3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 smtClean="0">
                <a:latin typeface="Courier New"/>
                <a:cs typeface="Courier New"/>
              </a:rPr>
              <a:t>ssh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root@localhost</a:t>
            </a:r>
            <a:r>
              <a:rPr lang="en-US" sz="1800" dirty="0">
                <a:latin typeface="Courier New"/>
                <a:cs typeface="Courier New"/>
              </a:rPr>
              <a:t> -p 2222</a:t>
            </a:r>
            <a:endParaRPr lang="en-US" sz="180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1581150" lvl="3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n-US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Windows:</a:t>
            </a:r>
          </a:p>
          <a:p>
            <a:pPr marL="1581150" lvl="3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dirty="0">
              <a:solidFill>
                <a:srgbClr val="002060"/>
              </a:solidFill>
            </a:endParaRPr>
          </a:p>
          <a:p>
            <a:pPr marL="1581150" lvl="3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Descargar</a:t>
            </a:r>
            <a:r>
              <a:rPr lang="en-US" sz="1800" dirty="0" smtClean="0">
                <a:solidFill>
                  <a:srgbClr val="002060"/>
                </a:solidFill>
              </a:rPr>
              <a:t> putty</a:t>
            </a:r>
          </a:p>
          <a:p>
            <a:pPr marL="1581150" lvl="3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Utilizar</a:t>
            </a:r>
            <a:r>
              <a:rPr lang="en-US" sz="1800" dirty="0" smtClean="0">
                <a:solidFill>
                  <a:srgbClr val="002060"/>
                </a:solidFill>
              </a:rPr>
              <a:t> putty </a:t>
            </a:r>
            <a:r>
              <a:rPr lang="en-US" sz="1800" dirty="0" err="1" smtClean="0">
                <a:solidFill>
                  <a:srgbClr val="002060"/>
                </a:solidFill>
              </a:rPr>
              <a:t>para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conectar</a:t>
            </a:r>
            <a:r>
              <a:rPr lang="en-US" sz="1800" dirty="0" smtClean="0">
                <a:solidFill>
                  <a:srgbClr val="002060"/>
                </a:solidFill>
              </a:rPr>
              <a:t> a </a:t>
            </a:r>
            <a:r>
              <a:rPr lang="en-US" sz="1800" dirty="0" err="1" smtClean="0">
                <a:solidFill>
                  <a:srgbClr val="002060"/>
                </a:solidFill>
              </a:rPr>
              <a:t>localhost</a:t>
            </a:r>
            <a:r>
              <a:rPr lang="en-US" sz="1800" dirty="0" smtClean="0">
                <a:solidFill>
                  <a:srgbClr val="002060"/>
                </a:solidFill>
              </a:rPr>
              <a:t> en el </a:t>
            </a:r>
            <a:r>
              <a:rPr lang="en-US" sz="1800" dirty="0" err="1" smtClean="0">
                <a:solidFill>
                  <a:srgbClr val="002060"/>
                </a:solidFill>
              </a:rPr>
              <a:t>puerto</a:t>
            </a:r>
            <a:r>
              <a:rPr lang="en-US" sz="1800" dirty="0" smtClean="0">
                <a:solidFill>
                  <a:srgbClr val="002060"/>
                </a:solidFill>
              </a:rPr>
              <a:t> 2222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M</a:t>
            </a:r>
            <a:r>
              <a:rPr lang="en-US" sz="2200" b="1" dirty="0" err="1" smtClean="0">
                <a:solidFill>
                  <a:srgbClr val="1C1C1C"/>
                </a:solidFill>
              </a:rPr>
              <a:t>áquina</a:t>
            </a:r>
            <a:r>
              <a:rPr lang="en-US" sz="2200" b="1" dirty="0" smtClean="0">
                <a:solidFill>
                  <a:srgbClr val="1C1C1C"/>
                </a:solidFill>
              </a:rPr>
              <a:t> Virtual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64836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hape 53"/>
          <p:cNvSpPr txBox="1"/>
          <p:nvPr/>
        </p:nvSpPr>
        <p:spPr>
          <a:xfrm>
            <a:off x="1851681" y="3105612"/>
            <a:ext cx="5384799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dirty="0" err="1" smtClean="0">
                <a:solidFill>
                  <a:srgbClr val="262673"/>
                </a:solidFill>
              </a:rPr>
              <a:t>Introducción</a:t>
            </a:r>
            <a:endParaRPr lang="en-US" sz="3600" b="1" i="0" u="none" strike="noStrike" cap="none" baseline="0" dirty="0">
              <a:solidFill>
                <a:srgbClr val="262673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3390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endParaRPr lang="en-US" sz="1800" b="0" i="0" u="none" strike="noStrike" cap="none" baseline="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err="1">
                <a:solidFill>
                  <a:srgbClr val="1C1C1C"/>
                </a:solidFill>
              </a:rPr>
              <a:t>Flujo</a:t>
            </a:r>
            <a:r>
              <a:rPr lang="en-US" sz="2200" b="1" dirty="0">
                <a:solidFill>
                  <a:srgbClr val="1C1C1C"/>
                </a:solidFill>
              </a:rPr>
              <a:t> de </a:t>
            </a:r>
            <a:r>
              <a:rPr lang="en-US" sz="2200" b="1" dirty="0" err="1">
                <a:solidFill>
                  <a:srgbClr val="1C1C1C"/>
                </a:solidFill>
              </a:rPr>
              <a:t>datos</a:t>
            </a:r>
            <a:r>
              <a:rPr lang="en-US" sz="2200" b="1" dirty="0">
                <a:solidFill>
                  <a:srgbClr val="1C1C1C"/>
                </a:solidFill>
              </a:rPr>
              <a:t> en </a:t>
            </a:r>
            <a:r>
              <a:rPr lang="en-US" sz="2200" b="1" dirty="0" err="1">
                <a:solidFill>
                  <a:srgbClr val="1C1C1C"/>
                </a:solidFill>
              </a:rPr>
              <a:t>proyectos</a:t>
            </a:r>
            <a:r>
              <a:rPr lang="en-US" sz="2200" b="1" dirty="0">
                <a:solidFill>
                  <a:srgbClr val="1C1C1C"/>
                </a:solidFill>
              </a:rPr>
              <a:t> de </a:t>
            </a:r>
            <a:r>
              <a:rPr lang="en-US" sz="2200" b="1" dirty="0" err="1">
                <a:solidFill>
                  <a:srgbClr val="1C1C1C"/>
                </a:solidFill>
              </a:rPr>
              <a:t>analítica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29771" y="2491619"/>
            <a:ext cx="840605" cy="6168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9771" y="3381828"/>
            <a:ext cx="840605" cy="6168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9771" y="4402666"/>
            <a:ext cx="98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Orígenes</a:t>
            </a:r>
            <a:r>
              <a:rPr lang="en-US" b="1" dirty="0" smtClean="0"/>
              <a:t> de </a:t>
            </a:r>
            <a:r>
              <a:rPr lang="en-US" b="1" dirty="0" err="1" smtClean="0"/>
              <a:t>Datos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153108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endParaRPr lang="en-US" sz="1800" b="0" i="0" u="none" strike="noStrike" cap="none" baseline="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err="1">
                <a:solidFill>
                  <a:srgbClr val="1C1C1C"/>
                </a:solidFill>
              </a:rPr>
              <a:t>Flujo</a:t>
            </a:r>
            <a:r>
              <a:rPr lang="en-US" sz="2200" b="1" dirty="0">
                <a:solidFill>
                  <a:srgbClr val="1C1C1C"/>
                </a:solidFill>
              </a:rPr>
              <a:t> de </a:t>
            </a:r>
            <a:r>
              <a:rPr lang="en-US" sz="2200" b="1" dirty="0" err="1">
                <a:solidFill>
                  <a:srgbClr val="1C1C1C"/>
                </a:solidFill>
              </a:rPr>
              <a:t>datos</a:t>
            </a:r>
            <a:r>
              <a:rPr lang="en-US" sz="2200" b="1" dirty="0">
                <a:solidFill>
                  <a:srgbClr val="1C1C1C"/>
                </a:solidFill>
              </a:rPr>
              <a:t> en </a:t>
            </a:r>
            <a:r>
              <a:rPr lang="en-US" sz="2200" b="1" dirty="0" err="1">
                <a:solidFill>
                  <a:srgbClr val="1C1C1C"/>
                </a:solidFill>
              </a:rPr>
              <a:t>proyectos</a:t>
            </a:r>
            <a:r>
              <a:rPr lang="en-US" sz="2200" b="1" dirty="0">
                <a:solidFill>
                  <a:srgbClr val="1C1C1C"/>
                </a:solidFill>
              </a:rPr>
              <a:t> de </a:t>
            </a:r>
            <a:r>
              <a:rPr lang="en-US" sz="2200" b="1" dirty="0" err="1">
                <a:solidFill>
                  <a:srgbClr val="1C1C1C"/>
                </a:solidFill>
              </a:rPr>
              <a:t>analítica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29771" y="2491619"/>
            <a:ext cx="840605" cy="6168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9771" y="3381828"/>
            <a:ext cx="840605" cy="6168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371405">
            <a:off x="1722192" y="2821740"/>
            <a:ext cx="508000" cy="26609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04348">
            <a:off x="1719958" y="3478580"/>
            <a:ext cx="508000" cy="26609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9771" y="4402666"/>
            <a:ext cx="98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Orígenes</a:t>
            </a:r>
            <a:r>
              <a:rPr lang="en-US" b="1" dirty="0" smtClean="0"/>
              <a:t> de </a:t>
            </a:r>
            <a:r>
              <a:rPr lang="en-US" b="1" dirty="0" err="1" smtClean="0"/>
              <a:t>Datos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63521" y="4417179"/>
            <a:ext cx="134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Ingestión</a:t>
            </a:r>
            <a:r>
              <a:rPr lang="en-US" b="1" dirty="0" smtClean="0"/>
              <a:t>/</a:t>
            </a:r>
            <a:r>
              <a:rPr lang="en-US" b="1" dirty="0" err="1" smtClean="0"/>
              <a:t>Recolección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46333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endParaRPr lang="en-US" sz="1800" b="0" i="0" u="none" strike="noStrike" cap="none" baseline="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err="1">
                <a:solidFill>
                  <a:srgbClr val="1C1C1C"/>
                </a:solidFill>
              </a:rPr>
              <a:t>Flujo</a:t>
            </a:r>
            <a:r>
              <a:rPr lang="en-US" sz="2200" b="1" dirty="0">
                <a:solidFill>
                  <a:srgbClr val="1C1C1C"/>
                </a:solidFill>
              </a:rPr>
              <a:t> de </a:t>
            </a:r>
            <a:r>
              <a:rPr lang="en-US" sz="2200" b="1" dirty="0" err="1">
                <a:solidFill>
                  <a:srgbClr val="1C1C1C"/>
                </a:solidFill>
              </a:rPr>
              <a:t>datos</a:t>
            </a:r>
            <a:r>
              <a:rPr lang="en-US" sz="2200" b="1" dirty="0">
                <a:solidFill>
                  <a:srgbClr val="1C1C1C"/>
                </a:solidFill>
              </a:rPr>
              <a:t> en </a:t>
            </a:r>
            <a:r>
              <a:rPr lang="en-US" sz="2200" b="1" dirty="0" err="1">
                <a:solidFill>
                  <a:srgbClr val="1C1C1C"/>
                </a:solidFill>
              </a:rPr>
              <a:t>proyectos</a:t>
            </a:r>
            <a:r>
              <a:rPr lang="en-US" sz="2200" b="1" dirty="0">
                <a:solidFill>
                  <a:srgbClr val="1C1C1C"/>
                </a:solidFill>
              </a:rPr>
              <a:t> de </a:t>
            </a:r>
            <a:r>
              <a:rPr lang="en-US" sz="2200" b="1" dirty="0" err="1">
                <a:solidFill>
                  <a:srgbClr val="1C1C1C"/>
                </a:solidFill>
              </a:rPr>
              <a:t>analítica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29771" y="2491619"/>
            <a:ext cx="840605" cy="6168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9771" y="3381828"/>
            <a:ext cx="840605" cy="6168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irect Access Storage 2"/>
          <p:cNvSpPr/>
          <p:nvPr/>
        </p:nvSpPr>
        <p:spPr>
          <a:xfrm>
            <a:off x="2515798" y="2914952"/>
            <a:ext cx="1415143" cy="580572"/>
          </a:xfrm>
          <a:prstGeom prst="flowChartMagneticDru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371405">
            <a:off x="1722192" y="2821740"/>
            <a:ext cx="508000" cy="26609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04348">
            <a:off x="1719958" y="3478580"/>
            <a:ext cx="508000" cy="26609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9771" y="4402666"/>
            <a:ext cx="98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Orígenes</a:t>
            </a:r>
            <a:r>
              <a:rPr lang="en-US" b="1" dirty="0" smtClean="0"/>
              <a:t> de </a:t>
            </a:r>
            <a:r>
              <a:rPr lang="en-US" b="1" dirty="0" err="1" smtClean="0"/>
              <a:t>Datos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63521" y="4417179"/>
            <a:ext cx="134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Ingestión</a:t>
            </a:r>
            <a:r>
              <a:rPr lang="en-US" b="1" dirty="0" smtClean="0"/>
              <a:t>/</a:t>
            </a:r>
            <a:r>
              <a:rPr lang="en-US" b="1" dirty="0" err="1" smtClean="0"/>
              <a:t>Recolección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668204" y="4402666"/>
            <a:ext cx="1262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Almacenaje</a:t>
            </a:r>
            <a:r>
              <a:rPr lang="en-US" b="1" dirty="0" smtClean="0"/>
              <a:t>/ </a:t>
            </a:r>
            <a:r>
              <a:rPr lang="en-US" b="1" dirty="0" err="1" smtClean="0"/>
              <a:t>Transporte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46333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endParaRPr lang="en-US" sz="1800" b="0" i="0" u="none" strike="noStrike" cap="none" baseline="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err="1">
                <a:solidFill>
                  <a:srgbClr val="1C1C1C"/>
                </a:solidFill>
              </a:rPr>
              <a:t>Flujo</a:t>
            </a:r>
            <a:r>
              <a:rPr lang="en-US" sz="2200" b="1" dirty="0">
                <a:solidFill>
                  <a:srgbClr val="1C1C1C"/>
                </a:solidFill>
              </a:rPr>
              <a:t> de </a:t>
            </a:r>
            <a:r>
              <a:rPr lang="en-US" sz="2200" b="1" dirty="0" err="1">
                <a:solidFill>
                  <a:srgbClr val="1C1C1C"/>
                </a:solidFill>
              </a:rPr>
              <a:t>datos</a:t>
            </a:r>
            <a:r>
              <a:rPr lang="en-US" sz="2200" b="1" dirty="0">
                <a:solidFill>
                  <a:srgbClr val="1C1C1C"/>
                </a:solidFill>
              </a:rPr>
              <a:t> en </a:t>
            </a:r>
            <a:r>
              <a:rPr lang="en-US" sz="2200" b="1" dirty="0" err="1">
                <a:solidFill>
                  <a:srgbClr val="1C1C1C"/>
                </a:solidFill>
              </a:rPr>
              <a:t>proyectos</a:t>
            </a:r>
            <a:r>
              <a:rPr lang="en-US" sz="2200" b="1" dirty="0">
                <a:solidFill>
                  <a:srgbClr val="1C1C1C"/>
                </a:solidFill>
              </a:rPr>
              <a:t> de </a:t>
            </a:r>
            <a:r>
              <a:rPr lang="en-US" sz="2200" b="1" dirty="0" err="1">
                <a:solidFill>
                  <a:srgbClr val="1C1C1C"/>
                </a:solidFill>
              </a:rPr>
              <a:t>analítica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29771" y="2491619"/>
            <a:ext cx="840605" cy="6168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9771" y="3381828"/>
            <a:ext cx="840605" cy="6168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irect Access Storage 2"/>
          <p:cNvSpPr/>
          <p:nvPr/>
        </p:nvSpPr>
        <p:spPr>
          <a:xfrm>
            <a:off x="2515798" y="2914952"/>
            <a:ext cx="1415143" cy="580572"/>
          </a:xfrm>
          <a:prstGeom prst="flowChartMagneticDru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ghtning Bolt 3"/>
          <p:cNvSpPr/>
          <p:nvPr/>
        </p:nvSpPr>
        <p:spPr>
          <a:xfrm>
            <a:off x="4317997" y="2467429"/>
            <a:ext cx="725715" cy="616857"/>
          </a:xfrm>
          <a:prstGeom prst="lightningBol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Notched Right Arrow 4"/>
          <p:cNvSpPr/>
          <p:nvPr/>
        </p:nvSpPr>
        <p:spPr>
          <a:xfrm>
            <a:off x="4317997" y="3357638"/>
            <a:ext cx="858763" cy="616857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371405">
            <a:off x="1722192" y="2821740"/>
            <a:ext cx="508000" cy="26609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04348">
            <a:off x="1719958" y="3478580"/>
            <a:ext cx="508000" cy="26609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9771" y="4402666"/>
            <a:ext cx="98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Orígenes</a:t>
            </a:r>
            <a:r>
              <a:rPr lang="en-US" b="1" dirty="0" smtClean="0"/>
              <a:t> de </a:t>
            </a:r>
            <a:r>
              <a:rPr lang="en-US" b="1" dirty="0" err="1" smtClean="0"/>
              <a:t>Datos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63521" y="4417179"/>
            <a:ext cx="134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Ingestión</a:t>
            </a:r>
            <a:r>
              <a:rPr lang="en-US" b="1" dirty="0" smtClean="0"/>
              <a:t>/</a:t>
            </a:r>
            <a:r>
              <a:rPr lang="en-US" b="1" dirty="0" err="1" smtClean="0"/>
              <a:t>Recolección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668204" y="4402666"/>
            <a:ext cx="1262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Almacenaje</a:t>
            </a:r>
            <a:r>
              <a:rPr lang="en-US" b="1" dirty="0" smtClean="0"/>
              <a:t>/ </a:t>
            </a:r>
            <a:r>
              <a:rPr lang="en-US" b="1" dirty="0" err="1" smtClean="0"/>
              <a:t>Transporte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151085" y="1968399"/>
            <a:ext cx="132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Analítica</a:t>
            </a:r>
            <a:r>
              <a:rPr lang="en-US" b="1" dirty="0" smtClean="0"/>
              <a:t> “Real Time”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51085" y="4011633"/>
            <a:ext cx="1173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Analítica</a:t>
            </a:r>
            <a:r>
              <a:rPr lang="en-US" b="1" dirty="0" smtClean="0"/>
              <a:t> Batch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46333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endParaRPr lang="en-US" sz="1800" b="0" i="0" u="none" strike="noStrike" cap="none" baseline="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err="1">
                <a:solidFill>
                  <a:srgbClr val="1C1C1C"/>
                </a:solidFill>
              </a:rPr>
              <a:t>Flujo</a:t>
            </a:r>
            <a:r>
              <a:rPr lang="en-US" sz="2200" b="1" dirty="0">
                <a:solidFill>
                  <a:srgbClr val="1C1C1C"/>
                </a:solidFill>
              </a:rPr>
              <a:t> de </a:t>
            </a:r>
            <a:r>
              <a:rPr lang="en-US" sz="2200" b="1" dirty="0" err="1">
                <a:solidFill>
                  <a:srgbClr val="1C1C1C"/>
                </a:solidFill>
              </a:rPr>
              <a:t>datos</a:t>
            </a:r>
            <a:r>
              <a:rPr lang="en-US" sz="2200" b="1" dirty="0">
                <a:solidFill>
                  <a:srgbClr val="1C1C1C"/>
                </a:solidFill>
              </a:rPr>
              <a:t> en </a:t>
            </a:r>
            <a:r>
              <a:rPr lang="en-US" sz="2200" b="1" dirty="0" err="1">
                <a:solidFill>
                  <a:srgbClr val="1C1C1C"/>
                </a:solidFill>
              </a:rPr>
              <a:t>proyectos</a:t>
            </a:r>
            <a:r>
              <a:rPr lang="en-US" sz="2200" b="1" dirty="0">
                <a:solidFill>
                  <a:srgbClr val="1C1C1C"/>
                </a:solidFill>
              </a:rPr>
              <a:t> de </a:t>
            </a:r>
            <a:r>
              <a:rPr lang="en-US" sz="2200" b="1" dirty="0" err="1">
                <a:solidFill>
                  <a:srgbClr val="1C1C1C"/>
                </a:solidFill>
              </a:rPr>
              <a:t>analítica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29771" y="2491619"/>
            <a:ext cx="840605" cy="6168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9771" y="3381828"/>
            <a:ext cx="840605" cy="6168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irect Access Storage 2"/>
          <p:cNvSpPr/>
          <p:nvPr/>
        </p:nvSpPr>
        <p:spPr>
          <a:xfrm>
            <a:off x="2515798" y="2914952"/>
            <a:ext cx="1415143" cy="580572"/>
          </a:xfrm>
          <a:prstGeom prst="flowChartMagneticDru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ghtning Bolt 3"/>
          <p:cNvSpPr/>
          <p:nvPr/>
        </p:nvSpPr>
        <p:spPr>
          <a:xfrm>
            <a:off x="4317997" y="2467429"/>
            <a:ext cx="725715" cy="616857"/>
          </a:xfrm>
          <a:prstGeom prst="lightningBol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Notched Right Arrow 4"/>
          <p:cNvSpPr/>
          <p:nvPr/>
        </p:nvSpPr>
        <p:spPr>
          <a:xfrm>
            <a:off x="4317997" y="3357638"/>
            <a:ext cx="858763" cy="616857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5902474" y="2721429"/>
            <a:ext cx="653143" cy="774095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371405">
            <a:off x="1722192" y="2821740"/>
            <a:ext cx="508000" cy="26609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04348">
            <a:off x="1719958" y="3478580"/>
            <a:ext cx="508000" cy="26609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9771" y="4402666"/>
            <a:ext cx="98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Orígenes</a:t>
            </a:r>
            <a:r>
              <a:rPr lang="en-US" b="1" dirty="0" smtClean="0"/>
              <a:t> de </a:t>
            </a:r>
            <a:r>
              <a:rPr lang="en-US" b="1" dirty="0" err="1" smtClean="0"/>
              <a:t>Datos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63521" y="4417179"/>
            <a:ext cx="134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Ingestión</a:t>
            </a:r>
            <a:r>
              <a:rPr lang="en-US" b="1" dirty="0" smtClean="0"/>
              <a:t>/</a:t>
            </a:r>
            <a:r>
              <a:rPr lang="en-US" b="1" dirty="0" err="1" smtClean="0"/>
              <a:t>Recolección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668204" y="4402666"/>
            <a:ext cx="1262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Almacenaje</a:t>
            </a:r>
            <a:r>
              <a:rPr lang="en-US" b="1" dirty="0" smtClean="0"/>
              <a:t>/ </a:t>
            </a:r>
            <a:r>
              <a:rPr lang="en-US" b="1" dirty="0" err="1" smtClean="0"/>
              <a:t>Transporte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151085" y="1968399"/>
            <a:ext cx="132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Analítica</a:t>
            </a:r>
            <a:r>
              <a:rPr lang="en-US" b="1" dirty="0" smtClean="0"/>
              <a:t> “Real Time”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51085" y="4011633"/>
            <a:ext cx="1173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Analítica</a:t>
            </a:r>
            <a:r>
              <a:rPr lang="en-US" b="1" dirty="0" smtClean="0"/>
              <a:t> Batch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46057" y="4618109"/>
            <a:ext cx="1173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Almacenaje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46333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endParaRPr lang="en-US" sz="1800" b="0" i="0" u="none" strike="noStrike" cap="none" baseline="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err="1">
                <a:solidFill>
                  <a:srgbClr val="1C1C1C"/>
                </a:solidFill>
              </a:rPr>
              <a:t>Flujo</a:t>
            </a:r>
            <a:r>
              <a:rPr lang="en-US" sz="2200" b="1" dirty="0">
                <a:solidFill>
                  <a:srgbClr val="1C1C1C"/>
                </a:solidFill>
              </a:rPr>
              <a:t> de </a:t>
            </a:r>
            <a:r>
              <a:rPr lang="en-US" sz="2200" b="1" dirty="0" err="1">
                <a:solidFill>
                  <a:srgbClr val="1C1C1C"/>
                </a:solidFill>
              </a:rPr>
              <a:t>datos</a:t>
            </a:r>
            <a:r>
              <a:rPr lang="en-US" sz="2200" b="1" dirty="0">
                <a:solidFill>
                  <a:srgbClr val="1C1C1C"/>
                </a:solidFill>
              </a:rPr>
              <a:t> en </a:t>
            </a:r>
            <a:r>
              <a:rPr lang="en-US" sz="2200" b="1" dirty="0" err="1">
                <a:solidFill>
                  <a:srgbClr val="1C1C1C"/>
                </a:solidFill>
              </a:rPr>
              <a:t>proyectos</a:t>
            </a:r>
            <a:r>
              <a:rPr lang="en-US" sz="2200" b="1" dirty="0">
                <a:solidFill>
                  <a:srgbClr val="1C1C1C"/>
                </a:solidFill>
              </a:rPr>
              <a:t> de </a:t>
            </a:r>
            <a:r>
              <a:rPr lang="en-US" sz="2200" b="1" dirty="0" err="1">
                <a:solidFill>
                  <a:srgbClr val="1C1C1C"/>
                </a:solidFill>
              </a:rPr>
              <a:t>analítica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29771" y="2491619"/>
            <a:ext cx="840605" cy="6168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9771" y="3381828"/>
            <a:ext cx="840605" cy="6168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irect Access Storage 2"/>
          <p:cNvSpPr/>
          <p:nvPr/>
        </p:nvSpPr>
        <p:spPr>
          <a:xfrm>
            <a:off x="2515798" y="2914952"/>
            <a:ext cx="1415143" cy="580572"/>
          </a:xfrm>
          <a:prstGeom prst="flowChartMagneticDru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ghtning Bolt 3"/>
          <p:cNvSpPr/>
          <p:nvPr/>
        </p:nvSpPr>
        <p:spPr>
          <a:xfrm>
            <a:off x="4317997" y="2467429"/>
            <a:ext cx="725715" cy="616857"/>
          </a:xfrm>
          <a:prstGeom prst="lightningBol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Notched Right Arrow 4"/>
          <p:cNvSpPr/>
          <p:nvPr/>
        </p:nvSpPr>
        <p:spPr>
          <a:xfrm>
            <a:off x="4317997" y="3357638"/>
            <a:ext cx="858763" cy="616857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5902474" y="2721429"/>
            <a:ext cx="653143" cy="774095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7196667" y="2721429"/>
            <a:ext cx="846666" cy="774095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371405">
            <a:off x="1722192" y="2821740"/>
            <a:ext cx="508000" cy="26609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04348">
            <a:off x="1719958" y="3478580"/>
            <a:ext cx="508000" cy="26609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9771" y="4402666"/>
            <a:ext cx="98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Orígenes</a:t>
            </a:r>
            <a:r>
              <a:rPr lang="en-US" b="1" dirty="0" smtClean="0"/>
              <a:t> de </a:t>
            </a:r>
            <a:r>
              <a:rPr lang="en-US" b="1" dirty="0" err="1" smtClean="0"/>
              <a:t>Datos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63521" y="4417179"/>
            <a:ext cx="134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Ingestión</a:t>
            </a:r>
            <a:r>
              <a:rPr lang="en-US" b="1" dirty="0" smtClean="0"/>
              <a:t>/</a:t>
            </a:r>
            <a:r>
              <a:rPr lang="en-US" b="1" dirty="0" err="1" smtClean="0"/>
              <a:t>Recolección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668204" y="4402666"/>
            <a:ext cx="1262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Almacenaje</a:t>
            </a:r>
            <a:r>
              <a:rPr lang="en-US" b="1" dirty="0" smtClean="0"/>
              <a:t>/ </a:t>
            </a:r>
            <a:r>
              <a:rPr lang="en-US" b="1" dirty="0" err="1" smtClean="0"/>
              <a:t>Transporte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151085" y="1968399"/>
            <a:ext cx="132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Analítica</a:t>
            </a:r>
            <a:r>
              <a:rPr lang="en-US" b="1" dirty="0" smtClean="0"/>
              <a:t> “Real Time”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51085" y="4011633"/>
            <a:ext cx="1173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Analítica</a:t>
            </a:r>
            <a:r>
              <a:rPr lang="en-US" b="1" dirty="0" smtClean="0"/>
              <a:t> Batch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46057" y="4618109"/>
            <a:ext cx="1173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Almacenaje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108524" y="4402666"/>
            <a:ext cx="1340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Explotación</a:t>
            </a:r>
            <a:r>
              <a:rPr lang="en-US" b="1" dirty="0" smtClean="0"/>
              <a:t>/ </a:t>
            </a:r>
            <a:r>
              <a:rPr lang="en-US" b="1" dirty="0" err="1" smtClean="0"/>
              <a:t>Visualización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121835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smtClean="0">
                <a:solidFill>
                  <a:srgbClr val="1C1C1C"/>
                </a:solidFill>
              </a:rPr>
              <a:t>Lambda </a:t>
            </a:r>
            <a:r>
              <a:rPr lang="en-US" sz="2200" b="1" dirty="0" smtClean="0">
                <a:solidFill>
                  <a:srgbClr val="1C1C1C"/>
                </a:solidFill>
              </a:rPr>
              <a:t>Architecture</a:t>
            </a:r>
            <a:endParaRPr lang="en-US" sz="2200" b="1" dirty="0">
              <a:solidFill>
                <a:srgbClr val="1C1C1C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94" y="1148297"/>
            <a:ext cx="6990012" cy="524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1484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endParaRPr lang="en-US" sz="1800" b="0" i="0" u="none" strike="noStrike" cap="none" baseline="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err="1">
                <a:solidFill>
                  <a:srgbClr val="1C1C1C"/>
                </a:solidFill>
              </a:rPr>
              <a:t>Flujo</a:t>
            </a:r>
            <a:r>
              <a:rPr lang="en-US" sz="2200" b="1" dirty="0">
                <a:solidFill>
                  <a:srgbClr val="1C1C1C"/>
                </a:solidFill>
              </a:rPr>
              <a:t> de </a:t>
            </a:r>
            <a:r>
              <a:rPr lang="en-US" sz="2200" b="1" dirty="0" err="1">
                <a:solidFill>
                  <a:srgbClr val="1C1C1C"/>
                </a:solidFill>
              </a:rPr>
              <a:t>datos</a:t>
            </a:r>
            <a:r>
              <a:rPr lang="en-US" sz="2200" b="1" dirty="0">
                <a:solidFill>
                  <a:srgbClr val="1C1C1C"/>
                </a:solidFill>
              </a:rPr>
              <a:t> en </a:t>
            </a:r>
            <a:r>
              <a:rPr lang="en-US" sz="2200" b="1" dirty="0" err="1">
                <a:solidFill>
                  <a:srgbClr val="1C1C1C"/>
                </a:solidFill>
              </a:rPr>
              <a:t>proyectos</a:t>
            </a:r>
            <a:r>
              <a:rPr lang="en-US" sz="2200" b="1" dirty="0">
                <a:solidFill>
                  <a:srgbClr val="1C1C1C"/>
                </a:solidFill>
              </a:rPr>
              <a:t> de </a:t>
            </a:r>
            <a:r>
              <a:rPr lang="en-US" sz="2200" b="1" dirty="0" err="1">
                <a:solidFill>
                  <a:srgbClr val="1C1C1C"/>
                </a:solidFill>
              </a:rPr>
              <a:t>analítica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29771" y="2491619"/>
            <a:ext cx="840605" cy="6168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9771" y="3381828"/>
            <a:ext cx="840605" cy="6168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irect Access Storage 2"/>
          <p:cNvSpPr/>
          <p:nvPr/>
        </p:nvSpPr>
        <p:spPr>
          <a:xfrm>
            <a:off x="2515798" y="2914952"/>
            <a:ext cx="1415143" cy="580572"/>
          </a:xfrm>
          <a:prstGeom prst="flowChartMagneticDru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ghtning Bolt 3"/>
          <p:cNvSpPr/>
          <p:nvPr/>
        </p:nvSpPr>
        <p:spPr>
          <a:xfrm>
            <a:off x="4317997" y="2467429"/>
            <a:ext cx="725715" cy="616857"/>
          </a:xfrm>
          <a:prstGeom prst="lightningBol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Notched Right Arrow 4"/>
          <p:cNvSpPr/>
          <p:nvPr/>
        </p:nvSpPr>
        <p:spPr>
          <a:xfrm>
            <a:off x="4317997" y="3357638"/>
            <a:ext cx="858763" cy="616857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5902474" y="2721429"/>
            <a:ext cx="653143" cy="774095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7196667" y="2721429"/>
            <a:ext cx="846666" cy="774095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371405">
            <a:off x="1722192" y="2821740"/>
            <a:ext cx="508000" cy="26609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04348">
            <a:off x="1719958" y="3478580"/>
            <a:ext cx="508000" cy="26609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9771" y="4402666"/>
            <a:ext cx="98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Orígenes</a:t>
            </a:r>
            <a:r>
              <a:rPr lang="en-US" b="1" dirty="0" smtClean="0"/>
              <a:t> de </a:t>
            </a:r>
            <a:r>
              <a:rPr lang="en-US" b="1" dirty="0" err="1" smtClean="0"/>
              <a:t>Datos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63521" y="4417179"/>
            <a:ext cx="134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Ingestión</a:t>
            </a:r>
            <a:r>
              <a:rPr lang="en-US" b="1" dirty="0" smtClean="0"/>
              <a:t>/</a:t>
            </a:r>
            <a:r>
              <a:rPr lang="en-US" b="1" dirty="0" err="1" smtClean="0"/>
              <a:t>Recolección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668204" y="4402666"/>
            <a:ext cx="1262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Almacenaje</a:t>
            </a:r>
            <a:r>
              <a:rPr lang="en-US" b="1" dirty="0" smtClean="0"/>
              <a:t>/ </a:t>
            </a:r>
            <a:r>
              <a:rPr lang="en-US" b="1" dirty="0" err="1" smtClean="0"/>
              <a:t>Transporte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151085" y="1968399"/>
            <a:ext cx="132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Analítica</a:t>
            </a:r>
            <a:r>
              <a:rPr lang="en-US" b="1" dirty="0" smtClean="0"/>
              <a:t> “Real Time”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51085" y="4011633"/>
            <a:ext cx="1173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Analítica</a:t>
            </a:r>
            <a:r>
              <a:rPr lang="en-US" b="1" dirty="0" smtClean="0"/>
              <a:t> Batch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46057" y="4618109"/>
            <a:ext cx="1173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Almacenaje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108524" y="4402666"/>
            <a:ext cx="1340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Explotación</a:t>
            </a:r>
            <a:r>
              <a:rPr lang="en-US" b="1" dirty="0" smtClean="0"/>
              <a:t>/ </a:t>
            </a:r>
            <a:r>
              <a:rPr lang="en-US" b="1" dirty="0" err="1" smtClean="0"/>
              <a:t>Visualización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081464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hape 53"/>
          <p:cNvSpPr txBox="1"/>
          <p:nvPr/>
        </p:nvSpPr>
        <p:spPr>
          <a:xfrm>
            <a:off x="1851681" y="3105612"/>
            <a:ext cx="5384799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dirty="0" err="1" smtClean="0">
                <a:solidFill>
                  <a:srgbClr val="262673"/>
                </a:solidFill>
              </a:rPr>
              <a:t>Presentación</a:t>
            </a:r>
            <a:endParaRPr lang="en-US" sz="3600" b="1" i="0" u="none" strike="noStrike" cap="none" baseline="0" dirty="0">
              <a:solidFill>
                <a:srgbClr val="262673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8660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Arial"/>
              <a:buNone/>
            </a:pPr>
            <a:endParaRPr lang="en-US" sz="1800" b="0" i="0" u="none" strike="noStrike" cap="none" baseline="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 err="1">
                <a:solidFill>
                  <a:srgbClr val="1C1C1C"/>
                </a:solidFill>
              </a:rPr>
              <a:t>Flujo</a:t>
            </a:r>
            <a:r>
              <a:rPr lang="en-US" sz="2200" b="1" dirty="0">
                <a:solidFill>
                  <a:srgbClr val="1C1C1C"/>
                </a:solidFill>
              </a:rPr>
              <a:t> de </a:t>
            </a:r>
            <a:r>
              <a:rPr lang="en-US" sz="2200" b="1" dirty="0" err="1">
                <a:solidFill>
                  <a:srgbClr val="1C1C1C"/>
                </a:solidFill>
              </a:rPr>
              <a:t>datos</a:t>
            </a:r>
            <a:r>
              <a:rPr lang="en-US" sz="2200" b="1" dirty="0">
                <a:solidFill>
                  <a:srgbClr val="1C1C1C"/>
                </a:solidFill>
              </a:rPr>
              <a:t> en </a:t>
            </a:r>
            <a:r>
              <a:rPr lang="en-US" sz="2200" b="1" dirty="0" err="1">
                <a:solidFill>
                  <a:srgbClr val="1C1C1C"/>
                </a:solidFill>
              </a:rPr>
              <a:t>proyectos</a:t>
            </a:r>
            <a:r>
              <a:rPr lang="en-US" sz="2200" b="1" dirty="0">
                <a:solidFill>
                  <a:srgbClr val="1C1C1C"/>
                </a:solidFill>
              </a:rPr>
              <a:t> de </a:t>
            </a:r>
            <a:r>
              <a:rPr lang="en-US" sz="2200" b="1" dirty="0" err="1">
                <a:solidFill>
                  <a:srgbClr val="1C1C1C"/>
                </a:solidFill>
              </a:rPr>
              <a:t>analítica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29771" y="2491619"/>
            <a:ext cx="840605" cy="6168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9771" y="3381828"/>
            <a:ext cx="840605" cy="6168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irect Access Storage 2"/>
          <p:cNvSpPr/>
          <p:nvPr/>
        </p:nvSpPr>
        <p:spPr>
          <a:xfrm>
            <a:off x="2515798" y="2914952"/>
            <a:ext cx="1415143" cy="580572"/>
          </a:xfrm>
          <a:prstGeom prst="flowChartMagneticDrum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ightning Bolt 3"/>
          <p:cNvSpPr/>
          <p:nvPr/>
        </p:nvSpPr>
        <p:spPr>
          <a:xfrm>
            <a:off x="4317997" y="2467429"/>
            <a:ext cx="725715" cy="616857"/>
          </a:xfrm>
          <a:prstGeom prst="lightningBol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Notched Right Arrow 4"/>
          <p:cNvSpPr/>
          <p:nvPr/>
        </p:nvSpPr>
        <p:spPr>
          <a:xfrm>
            <a:off x="4317997" y="3357638"/>
            <a:ext cx="858763" cy="616857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5902474" y="2721429"/>
            <a:ext cx="653143" cy="774095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7196667" y="2721429"/>
            <a:ext cx="846666" cy="774095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371405">
            <a:off x="1722192" y="2821740"/>
            <a:ext cx="508000" cy="26609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004348">
            <a:off x="1719958" y="3478580"/>
            <a:ext cx="508000" cy="26609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9771" y="4402666"/>
            <a:ext cx="98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Orígenes</a:t>
            </a:r>
            <a:r>
              <a:rPr lang="en-US" b="1" dirty="0" smtClean="0"/>
              <a:t> de </a:t>
            </a:r>
            <a:r>
              <a:rPr lang="en-US" b="1" dirty="0" err="1" smtClean="0"/>
              <a:t>Datos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63521" y="4417179"/>
            <a:ext cx="1342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Ingestión</a:t>
            </a:r>
            <a:r>
              <a:rPr lang="en-US" b="1" dirty="0" smtClean="0"/>
              <a:t>/</a:t>
            </a:r>
            <a:r>
              <a:rPr lang="en-US" b="1" dirty="0" err="1" smtClean="0"/>
              <a:t>Recolección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668204" y="4402666"/>
            <a:ext cx="1262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Almacenaje</a:t>
            </a:r>
            <a:r>
              <a:rPr lang="en-US" b="1" dirty="0" smtClean="0"/>
              <a:t>/ </a:t>
            </a:r>
            <a:r>
              <a:rPr lang="en-US" b="1" dirty="0" err="1" smtClean="0"/>
              <a:t>Transporte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151085" y="1968399"/>
            <a:ext cx="1328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Analítica</a:t>
            </a:r>
            <a:r>
              <a:rPr lang="en-US" b="1" dirty="0" smtClean="0"/>
              <a:t> “Real Time”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51085" y="4011633"/>
            <a:ext cx="1173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Analítica</a:t>
            </a:r>
            <a:r>
              <a:rPr lang="en-US" b="1" dirty="0" smtClean="0"/>
              <a:t> Batch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46057" y="4618109"/>
            <a:ext cx="1173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Almacenaje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108524" y="4402666"/>
            <a:ext cx="1340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Explotación</a:t>
            </a:r>
            <a:r>
              <a:rPr lang="en-US" b="1" dirty="0" smtClean="0"/>
              <a:t>/ </a:t>
            </a:r>
            <a:r>
              <a:rPr lang="en-US" b="1" dirty="0" err="1" smtClean="0"/>
              <a:t>Visualización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253058" y="2123765"/>
            <a:ext cx="1572381" cy="2999619"/>
          </a:xfrm>
          <a:prstGeom prst="ellipse">
            <a:avLst/>
          </a:prstGeom>
          <a:solidFill>
            <a:srgbClr val="FF0000">
              <a:alpha val="10000"/>
            </a:srgbClr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700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hape 53"/>
          <p:cNvSpPr txBox="1"/>
          <p:nvPr/>
        </p:nvSpPr>
        <p:spPr>
          <a:xfrm>
            <a:off x="1851681" y="3105612"/>
            <a:ext cx="5384799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dirty="0" err="1" smtClean="0">
                <a:solidFill>
                  <a:srgbClr val="262673"/>
                </a:solidFill>
              </a:rPr>
              <a:t>Adquisición</a:t>
            </a:r>
            <a:r>
              <a:rPr lang="en-US" sz="3600" b="1" dirty="0" smtClean="0">
                <a:solidFill>
                  <a:srgbClr val="262673"/>
                </a:solidFill>
              </a:rPr>
              <a:t> de </a:t>
            </a:r>
            <a:r>
              <a:rPr lang="en-US" sz="3600" b="1" dirty="0" err="1" smtClean="0">
                <a:solidFill>
                  <a:srgbClr val="262673"/>
                </a:solidFill>
              </a:rPr>
              <a:t>Datos</a:t>
            </a:r>
            <a:endParaRPr lang="en-US" sz="3600" b="1" i="0" u="none" strike="noStrike" cap="none" baseline="0" dirty="0">
              <a:solidFill>
                <a:srgbClr val="262673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8660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la parte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sexy,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pero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necesaria</a:t>
            </a:r>
            <a:endParaRPr lang="en-US" sz="1800" b="0" i="0" u="none" strike="noStrike" cap="none" dirty="0" smtClean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 menudo “se da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hecha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pero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en la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práctica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consume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una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gran parte de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en los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proyectos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mundo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real: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n-US" sz="1800" b="0" i="0" u="none" strike="noStrike" cap="none" dirty="0" smtClean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orígenes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heterogéneos</a:t>
            </a:r>
            <a:endParaRPr lang="en-US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n-US" sz="1800" baseline="0" dirty="0" err="1" smtClean="0">
                <a:solidFill>
                  <a:srgbClr val="002060"/>
                </a:solidFill>
              </a:rPr>
              <a:t>formatos</a:t>
            </a:r>
            <a:r>
              <a:rPr lang="en-US" sz="1800" baseline="0" dirty="0" smtClean="0">
                <a:solidFill>
                  <a:srgbClr val="002060"/>
                </a:solidFill>
              </a:rPr>
              <a:t> </a:t>
            </a:r>
            <a:r>
              <a:rPr lang="en-US" sz="1800" baseline="0" dirty="0" err="1" smtClean="0">
                <a:solidFill>
                  <a:srgbClr val="002060"/>
                </a:solidFill>
              </a:rPr>
              <a:t>heterogénos</a:t>
            </a:r>
            <a:endParaRPr lang="en-US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recolección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heterogéneos</a:t>
            </a:r>
            <a:endParaRPr lang="en-US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n-US" sz="1800" baseline="0" dirty="0" err="1" smtClean="0">
                <a:solidFill>
                  <a:srgbClr val="002060"/>
                </a:solidFill>
              </a:rPr>
              <a:t>dueños</a:t>
            </a:r>
            <a:r>
              <a:rPr lang="en-US" sz="1800" baseline="0" dirty="0" smtClean="0">
                <a:solidFill>
                  <a:srgbClr val="002060"/>
                </a:solidFill>
              </a:rPr>
              <a:t> </a:t>
            </a:r>
            <a:r>
              <a:rPr lang="en-US" sz="1800" baseline="0" dirty="0" err="1" smtClean="0">
                <a:solidFill>
                  <a:srgbClr val="002060"/>
                </a:solidFill>
              </a:rPr>
              <a:t>heterogéneos</a:t>
            </a:r>
            <a:r>
              <a:rPr lang="en-US" sz="1800" baseline="0" dirty="0" smtClean="0">
                <a:solidFill>
                  <a:srgbClr val="002060"/>
                </a:solidFill>
              </a:rPr>
              <a:t> de los </a:t>
            </a:r>
            <a:r>
              <a:rPr lang="en-US" sz="1800" baseline="0" dirty="0" err="1" smtClean="0">
                <a:solidFill>
                  <a:srgbClr val="002060"/>
                </a:solidFill>
              </a:rPr>
              <a:t>datos</a:t>
            </a:r>
            <a:r>
              <a:rPr lang="en-US" sz="1800" baseline="0" dirty="0" smtClean="0">
                <a:solidFill>
                  <a:srgbClr val="002060"/>
                </a:solidFill>
              </a:rPr>
              <a:t> o de la </a:t>
            </a:r>
            <a:r>
              <a:rPr lang="en-US" sz="1800" baseline="0" dirty="0" err="1" smtClean="0">
                <a:solidFill>
                  <a:srgbClr val="002060"/>
                </a:solidFill>
              </a:rPr>
              <a:t>infraestructura</a:t>
            </a:r>
            <a:r>
              <a:rPr lang="en-US" sz="1800" baseline="0" dirty="0" smtClean="0">
                <a:solidFill>
                  <a:srgbClr val="002060"/>
                </a:solidFill>
              </a:rPr>
              <a:t> </a:t>
            </a:r>
            <a:r>
              <a:rPr lang="en-US" sz="1800" baseline="0" dirty="0" err="1" smtClean="0">
                <a:solidFill>
                  <a:srgbClr val="002060"/>
                </a:solidFill>
              </a:rPr>
              <a:t>que</a:t>
            </a:r>
            <a:r>
              <a:rPr lang="en-US" sz="1800" baseline="0" dirty="0" smtClean="0">
                <a:solidFill>
                  <a:srgbClr val="002060"/>
                </a:solidFill>
              </a:rPr>
              <a:t> los genera</a:t>
            </a:r>
            <a:endParaRPr lang="en-US" sz="1800" b="0" i="0" u="none" strike="noStrike" cap="none" baseline="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Adquisición</a:t>
            </a:r>
            <a:r>
              <a:rPr lang="en-US" sz="2200" b="1" dirty="0" smtClean="0">
                <a:solidFill>
                  <a:srgbClr val="1C1C1C"/>
                </a:solidFill>
              </a:rPr>
              <a:t> de </a:t>
            </a:r>
            <a:r>
              <a:rPr lang="en-US" sz="2200" b="1" dirty="0" err="1" smtClean="0">
                <a:solidFill>
                  <a:srgbClr val="1C1C1C"/>
                </a:solidFill>
              </a:rPr>
              <a:t>datos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Tecnologías</a:t>
            </a:r>
            <a:r>
              <a:rPr lang="en-US" sz="2200" b="1" dirty="0" smtClean="0">
                <a:solidFill>
                  <a:srgbClr val="1C1C1C"/>
                </a:solidFill>
              </a:rPr>
              <a:t> de </a:t>
            </a:r>
            <a:r>
              <a:rPr lang="en-US" sz="2200" b="1" dirty="0" err="1" smtClean="0">
                <a:solidFill>
                  <a:srgbClr val="1C1C1C"/>
                </a:solidFill>
              </a:rPr>
              <a:t>Adquisición</a:t>
            </a:r>
            <a:r>
              <a:rPr lang="en-US" sz="2200" b="1" dirty="0" smtClean="0">
                <a:solidFill>
                  <a:srgbClr val="1C1C1C"/>
                </a:solidFill>
              </a:rPr>
              <a:t> de </a:t>
            </a:r>
            <a:r>
              <a:rPr lang="en-US" sz="2200" b="1" dirty="0" err="1" smtClean="0">
                <a:solidFill>
                  <a:srgbClr val="1C1C1C"/>
                </a:solidFill>
              </a:rPr>
              <a:t>Datos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952" y="2523952"/>
            <a:ext cx="1984548" cy="19845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37" y="1266760"/>
            <a:ext cx="2594542" cy="136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234" y="4612334"/>
            <a:ext cx="3149764" cy="14019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997" y="2231852"/>
            <a:ext cx="1917700" cy="584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997" y="3669595"/>
            <a:ext cx="2193586" cy="1063889"/>
          </a:xfrm>
          <a:prstGeom prst="rect">
            <a:avLst/>
          </a:prstGeom>
        </p:spPr>
      </p:pic>
      <p:pic>
        <p:nvPicPr>
          <p:cNvPr id="9" name="Picture 8" descr="Screen Shot 2015-02-17 at 10.39.39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58" y="2816052"/>
            <a:ext cx="1144609" cy="14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6775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hape 53"/>
          <p:cNvSpPr txBox="1"/>
          <p:nvPr/>
        </p:nvSpPr>
        <p:spPr>
          <a:xfrm>
            <a:off x="1851681" y="3105612"/>
            <a:ext cx="5384799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dirty="0" err="1" smtClean="0">
                <a:solidFill>
                  <a:srgbClr val="262673"/>
                </a:solidFill>
              </a:rPr>
              <a:t>Factores</a:t>
            </a:r>
            <a:r>
              <a:rPr lang="en-US" sz="3600" b="1" dirty="0" smtClean="0">
                <a:solidFill>
                  <a:srgbClr val="262673"/>
                </a:solidFill>
              </a:rPr>
              <a:t> a </a:t>
            </a:r>
            <a:r>
              <a:rPr lang="en-US" sz="3600" b="1" dirty="0" err="1" smtClean="0">
                <a:solidFill>
                  <a:srgbClr val="262673"/>
                </a:solidFill>
              </a:rPr>
              <a:t>tener</a:t>
            </a:r>
            <a:r>
              <a:rPr lang="en-US" sz="3600" b="1" dirty="0" smtClean="0">
                <a:solidFill>
                  <a:srgbClr val="262673"/>
                </a:solidFill>
              </a:rPr>
              <a:t> en </a:t>
            </a:r>
            <a:r>
              <a:rPr lang="en-US" sz="3600" b="1" dirty="0" err="1" smtClean="0">
                <a:solidFill>
                  <a:srgbClr val="262673"/>
                </a:solidFill>
              </a:rPr>
              <a:t>cuenta</a:t>
            </a:r>
            <a:endParaRPr lang="en-US" sz="3600" b="1" i="0" u="none" strike="noStrike" cap="none" baseline="0" dirty="0">
              <a:solidFill>
                <a:srgbClr val="262673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8660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Origen y </a:t>
            </a:r>
            <a:r>
              <a:rPr lang="en-US" sz="1800" dirty="0" err="1" smtClean="0">
                <a:solidFill>
                  <a:srgbClr val="002060"/>
                </a:solidFill>
              </a:rPr>
              <a:t>Formato</a:t>
            </a:r>
            <a:r>
              <a:rPr lang="en-US" sz="1800" dirty="0" smtClean="0">
                <a:solidFill>
                  <a:srgbClr val="002060"/>
                </a:solidFill>
              </a:rPr>
              <a:t> de los </a:t>
            </a:r>
            <a:r>
              <a:rPr lang="en-US" sz="1800" dirty="0" err="1" smtClean="0">
                <a:solidFill>
                  <a:srgbClr val="002060"/>
                </a:solidFill>
              </a:rPr>
              <a:t>datos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b="0" i="0" u="none" strike="noStrike" cap="none" dirty="0" smtClean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Latencia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800" dirty="0" err="1">
                <a:solidFill>
                  <a:srgbClr val="002060"/>
                </a:solidFill>
              </a:rPr>
              <a:t>D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isponibilidad</a:t>
            </a:r>
            <a:endParaRPr lang="en-US" sz="1800" b="0" i="0" u="none" strike="noStrike" cap="none" dirty="0" smtClean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Actualizaciones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Transformaciones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b="0" i="0" u="none" strike="noStrike" cap="none" baseline="0" dirty="0" smtClean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Acceso</a:t>
            </a:r>
            <a:r>
              <a:rPr lang="en-US" sz="1800" b="0" i="0" u="none" strike="noStrike" cap="none" baseline="0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800" dirty="0" err="1">
                <a:solidFill>
                  <a:srgbClr val="002060"/>
                </a:solidFill>
              </a:rPr>
              <a:t>P</a:t>
            </a:r>
            <a:r>
              <a:rPr lang="en-US" sz="1800" b="0" i="0" u="none" strike="noStrike" cap="none" baseline="0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rocesamiento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posterior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Factores</a:t>
            </a:r>
            <a:r>
              <a:rPr lang="en-US" sz="2200" b="1" dirty="0" smtClean="0">
                <a:solidFill>
                  <a:srgbClr val="1C1C1C"/>
                </a:solidFill>
              </a:rPr>
              <a:t> a </a:t>
            </a:r>
            <a:r>
              <a:rPr lang="en-US" sz="2200" b="1" dirty="0" err="1" smtClean="0">
                <a:solidFill>
                  <a:srgbClr val="1C1C1C"/>
                </a:solidFill>
              </a:rPr>
              <a:t>tener</a:t>
            </a:r>
            <a:r>
              <a:rPr lang="en-US" sz="2200" b="1" dirty="0" smtClean="0">
                <a:solidFill>
                  <a:srgbClr val="1C1C1C"/>
                </a:solidFill>
              </a:rPr>
              <a:t> en </a:t>
            </a:r>
            <a:r>
              <a:rPr lang="en-US" sz="2200" b="1" dirty="0" err="1" smtClean="0">
                <a:solidFill>
                  <a:srgbClr val="1C1C1C"/>
                </a:solidFill>
              </a:rPr>
              <a:t>cuenta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450716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1" dirty="0">
                <a:solidFill>
                  <a:srgbClr val="002060"/>
                </a:solidFill>
              </a:rPr>
              <a:t>Origen y </a:t>
            </a:r>
            <a:r>
              <a:rPr lang="en-US" sz="1800" b="1" dirty="0" err="1">
                <a:solidFill>
                  <a:srgbClr val="002060"/>
                </a:solidFill>
              </a:rPr>
              <a:t>Formato</a:t>
            </a:r>
            <a:r>
              <a:rPr lang="en-US" sz="1800" b="1" dirty="0">
                <a:solidFill>
                  <a:srgbClr val="002060"/>
                </a:solidFill>
              </a:rPr>
              <a:t> de los </a:t>
            </a:r>
            <a:r>
              <a:rPr lang="en-US" sz="1800" b="1" dirty="0" err="1" smtClean="0">
                <a:solidFill>
                  <a:srgbClr val="002060"/>
                </a:solidFill>
              </a:rPr>
              <a:t>datos</a:t>
            </a:r>
            <a:endParaRPr lang="en-US" sz="1800" b="1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b="1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>
                <a:solidFill>
                  <a:srgbClr val="002060"/>
                </a:solidFill>
              </a:rPr>
              <a:t>Latencia</a:t>
            </a:r>
            <a:r>
              <a:rPr lang="en-US" sz="1800" dirty="0">
                <a:solidFill>
                  <a:srgbClr val="002060"/>
                </a:solidFill>
              </a:rPr>
              <a:t> / </a:t>
            </a:r>
            <a:r>
              <a:rPr lang="en-US" sz="1800" dirty="0" err="1">
                <a:solidFill>
                  <a:srgbClr val="002060"/>
                </a:solidFill>
              </a:rPr>
              <a:t>Disponibilidad</a:t>
            </a:r>
            <a:endParaRPr lang="en-US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Actualizaciones</a:t>
            </a:r>
            <a:endParaRPr lang="en-US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Transformaciones</a:t>
            </a:r>
            <a:endParaRPr lang="en-US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Acceso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y </a:t>
            </a:r>
            <a:r>
              <a:rPr lang="en-US" sz="1800" dirty="0" err="1">
                <a:solidFill>
                  <a:srgbClr val="002060"/>
                </a:solidFill>
              </a:rPr>
              <a:t>Procesamiento</a:t>
            </a:r>
            <a:r>
              <a:rPr lang="en-US" sz="1800" dirty="0">
                <a:solidFill>
                  <a:srgbClr val="002060"/>
                </a:solidFill>
              </a:rPr>
              <a:t> posterior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Factores</a:t>
            </a:r>
            <a:r>
              <a:rPr lang="en-US" sz="2200" b="1" dirty="0" smtClean="0">
                <a:solidFill>
                  <a:srgbClr val="1C1C1C"/>
                </a:solidFill>
              </a:rPr>
              <a:t> a </a:t>
            </a:r>
            <a:r>
              <a:rPr lang="en-US" sz="2200" b="1" dirty="0" err="1" smtClean="0">
                <a:solidFill>
                  <a:srgbClr val="1C1C1C"/>
                </a:solidFill>
              </a:rPr>
              <a:t>tener</a:t>
            </a:r>
            <a:r>
              <a:rPr lang="en-US" sz="2200" b="1" dirty="0" smtClean="0">
                <a:solidFill>
                  <a:srgbClr val="1C1C1C"/>
                </a:solidFill>
              </a:rPr>
              <a:t> en </a:t>
            </a:r>
            <a:r>
              <a:rPr lang="en-US" sz="2200" b="1" dirty="0" err="1" smtClean="0">
                <a:solidFill>
                  <a:srgbClr val="1C1C1C"/>
                </a:solidFill>
              </a:rPr>
              <a:t>cuenta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557387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smtClean="0">
                <a:solidFill>
                  <a:srgbClr val="1C1C1C"/>
                </a:solidFill>
              </a:rPr>
              <a:t>Origen y </a:t>
            </a:r>
            <a:r>
              <a:rPr lang="en-US" sz="2200" b="1" dirty="0" err="1" smtClean="0">
                <a:solidFill>
                  <a:srgbClr val="1C1C1C"/>
                </a:solidFill>
              </a:rPr>
              <a:t>Formato</a:t>
            </a:r>
            <a:r>
              <a:rPr lang="en-US" sz="2200" b="1" dirty="0" smtClean="0">
                <a:solidFill>
                  <a:srgbClr val="1C1C1C"/>
                </a:solidFill>
              </a:rPr>
              <a:t> de los </a:t>
            </a:r>
            <a:r>
              <a:rPr lang="en-US" sz="2200" b="1" dirty="0" err="1" smtClean="0">
                <a:solidFill>
                  <a:srgbClr val="1C1C1C"/>
                </a:solidFill>
              </a:rPr>
              <a:t>datos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Determinan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en gran parte la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estrategia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adquisición</a:t>
            </a:r>
            <a:endParaRPr lang="en-US" sz="1800" b="0" i="0" u="none" strike="noStrike" cap="none" dirty="0" smtClean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Las </a:t>
            </a:r>
            <a:r>
              <a:rPr lang="en-US" sz="1800" dirty="0" err="1" smtClean="0">
                <a:solidFill>
                  <a:srgbClr val="002060"/>
                </a:solidFill>
              </a:rPr>
              <a:t>fuentes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más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comunes</a:t>
            </a:r>
            <a:r>
              <a:rPr lang="en-US" sz="1800" dirty="0" smtClean="0">
                <a:solidFill>
                  <a:srgbClr val="002060"/>
                </a:solidFill>
              </a:rPr>
              <a:t> son:</a:t>
            </a:r>
            <a:endParaRPr lang="en-US" sz="1800" b="0" i="0" u="none" strike="noStrike" cap="none" dirty="0" smtClean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n-US" sz="1800" dirty="0" err="1" smtClean="0">
                <a:solidFill>
                  <a:srgbClr val="002060"/>
                </a:solidFill>
              </a:rPr>
              <a:t>Ficheros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estáticos</a:t>
            </a:r>
            <a:r>
              <a:rPr lang="en-US" sz="1800" dirty="0" smtClean="0">
                <a:solidFill>
                  <a:srgbClr val="002060"/>
                </a:solidFill>
              </a:rPr>
              <a:t>( e.g.: dumps de BBDD)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BBDD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relacionales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(e.g.: Oracle)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n-US" sz="1800" baseline="0" dirty="0" smtClean="0">
                <a:solidFill>
                  <a:srgbClr val="002060"/>
                </a:solidFill>
              </a:rPr>
              <a:t>Logs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Eventos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generados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sensores</a:t>
            </a:r>
            <a:endParaRPr lang="en-US" sz="1800" b="0" i="0" u="none" strike="noStrike" cap="none" dirty="0" smtClean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Web / APIs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baseline="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b="0" i="0" u="none" strike="noStrike" cap="none" dirty="0" smtClean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aseline="0" dirty="0" smtClean="0">
                <a:solidFill>
                  <a:srgbClr val="002060"/>
                </a:solidFill>
              </a:rPr>
              <a:t>… Y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una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mezcla</a:t>
            </a:r>
            <a:r>
              <a:rPr lang="en-US" sz="1800" dirty="0" smtClean="0">
                <a:solidFill>
                  <a:srgbClr val="002060"/>
                </a:solidFill>
              </a:rPr>
              <a:t> de </a:t>
            </a:r>
            <a:r>
              <a:rPr lang="en-US" sz="1800" dirty="0" err="1" smtClean="0">
                <a:solidFill>
                  <a:srgbClr val="002060"/>
                </a:solidFill>
              </a:rPr>
              <a:t>todos</a:t>
            </a:r>
            <a:r>
              <a:rPr lang="en-US" sz="1800" dirty="0" smtClean="0">
                <a:solidFill>
                  <a:srgbClr val="002060"/>
                </a:solidFill>
              </a:rPr>
              <a:t> los </a:t>
            </a:r>
            <a:r>
              <a:rPr lang="en-US" sz="1800" dirty="0" err="1" smtClean="0">
                <a:solidFill>
                  <a:srgbClr val="002060"/>
                </a:solidFill>
              </a:rPr>
              <a:t>anteriores</a:t>
            </a:r>
            <a:r>
              <a:rPr lang="en-US" sz="1800" dirty="0" smtClean="0">
                <a:solidFill>
                  <a:srgbClr val="002060"/>
                </a:solidFill>
              </a:rPr>
              <a:t>…</a:t>
            </a:r>
            <a:endParaRPr lang="en-US" sz="1800" b="0" i="0" u="none" strike="noStrike" cap="none" baseline="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39832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>
                <a:solidFill>
                  <a:srgbClr val="1C1C1C"/>
                </a:solidFill>
              </a:rPr>
              <a:t>Origen y </a:t>
            </a:r>
            <a:r>
              <a:rPr lang="en-US" sz="2200" b="1" dirty="0" err="1">
                <a:solidFill>
                  <a:srgbClr val="1C1C1C"/>
                </a:solidFill>
              </a:rPr>
              <a:t>Formato</a:t>
            </a:r>
            <a:r>
              <a:rPr lang="en-US" sz="2200" b="1" dirty="0">
                <a:solidFill>
                  <a:srgbClr val="1C1C1C"/>
                </a:solidFill>
              </a:rPr>
              <a:t> de los </a:t>
            </a:r>
            <a:r>
              <a:rPr lang="en-US" sz="2200" b="1" dirty="0" err="1">
                <a:solidFill>
                  <a:srgbClr val="1C1C1C"/>
                </a:solidFill>
              </a:rPr>
              <a:t>datos</a:t>
            </a:r>
            <a:endParaRPr lang="en-US" sz="2200" b="1" dirty="0">
              <a:solidFill>
                <a:srgbClr val="1C1C1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567" y="2730931"/>
            <a:ext cx="2463195" cy="1759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820" y="1484312"/>
            <a:ext cx="1516569" cy="1516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5807" y="4635499"/>
            <a:ext cx="1614184" cy="1614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991" y="1505378"/>
            <a:ext cx="1495503" cy="1495503"/>
          </a:xfrm>
          <a:prstGeom prst="rect">
            <a:avLst/>
          </a:prstGeom>
        </p:spPr>
      </p:pic>
      <p:sp>
        <p:nvSpPr>
          <p:cNvPr id="6" name="Left-Right Arrow 5"/>
          <p:cNvSpPr/>
          <p:nvPr/>
        </p:nvSpPr>
        <p:spPr>
          <a:xfrm rot="19982171">
            <a:off x="5639366" y="2730929"/>
            <a:ext cx="918593" cy="43199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 rot="2469335">
            <a:off x="4673394" y="4346055"/>
            <a:ext cx="918593" cy="43199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 rot="1882091">
            <a:off x="2524767" y="2784883"/>
            <a:ext cx="918593" cy="43199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3224" y="5084132"/>
            <a:ext cx="758754" cy="1076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962" y="3082103"/>
            <a:ext cx="1734747" cy="7744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8131" y="3000881"/>
            <a:ext cx="1307002" cy="8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0854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>
                <a:solidFill>
                  <a:srgbClr val="1C1C1C"/>
                </a:solidFill>
              </a:rPr>
              <a:t>Origen y </a:t>
            </a:r>
            <a:r>
              <a:rPr lang="en-US" sz="2200" b="1" dirty="0" err="1">
                <a:solidFill>
                  <a:srgbClr val="1C1C1C"/>
                </a:solidFill>
              </a:rPr>
              <a:t>Formato</a:t>
            </a:r>
            <a:r>
              <a:rPr lang="en-US" sz="2200" b="1" dirty="0">
                <a:solidFill>
                  <a:srgbClr val="1C1C1C"/>
                </a:solidFill>
              </a:rPr>
              <a:t> de los </a:t>
            </a:r>
            <a:r>
              <a:rPr lang="en-US" sz="2200" b="1" dirty="0" err="1">
                <a:solidFill>
                  <a:srgbClr val="1C1C1C"/>
                </a:solidFill>
              </a:rPr>
              <a:t>datos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7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sólo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cluster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Hadoop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=&gt;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varios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departamentos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equipos</a:t>
            </a:r>
            <a:endParaRPr lang="en-US" sz="1800" b="0" i="0" u="none" strike="noStrike" cap="none" dirty="0" smtClean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n-US" sz="1800" b="0" i="0" u="none" strike="noStrike" cap="none" dirty="0" smtClean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Múltiples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aplicaciónes</a:t>
            </a:r>
            <a:r>
              <a:rPr lang="en-US" sz="1800" dirty="0" smtClean="0">
                <a:solidFill>
                  <a:srgbClr val="002060"/>
                </a:solidFill>
              </a:rPr>
              <a:t> big data </a:t>
            </a:r>
            <a:r>
              <a:rPr lang="en-US" sz="1800" dirty="0" err="1" smtClean="0">
                <a:solidFill>
                  <a:srgbClr val="002060"/>
                </a:solidFill>
              </a:rPr>
              <a:t>corriendo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sobre</a:t>
            </a:r>
            <a:r>
              <a:rPr lang="en-US" sz="1800" dirty="0" smtClean="0">
                <a:solidFill>
                  <a:srgbClr val="002060"/>
                </a:solidFill>
              </a:rPr>
              <a:t> el </a:t>
            </a:r>
            <a:r>
              <a:rPr lang="en-US" sz="1800" dirty="0" err="1" smtClean="0">
                <a:solidFill>
                  <a:srgbClr val="002060"/>
                </a:solidFill>
              </a:rPr>
              <a:t>mismo</a:t>
            </a:r>
            <a:r>
              <a:rPr lang="en-US" sz="1800" dirty="0" smtClean="0">
                <a:solidFill>
                  <a:srgbClr val="002060"/>
                </a:solidFill>
              </a:rPr>
              <a:t> cluster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b="0" i="0" u="none" strike="noStrike" cap="none" baseline="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Ejemplo</a:t>
            </a:r>
            <a:r>
              <a:rPr lang="en-US" sz="1800" dirty="0" smtClean="0">
                <a:solidFill>
                  <a:srgbClr val="002060"/>
                </a:solidFill>
              </a:rPr>
              <a:t>: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Cluster </a:t>
            </a:r>
            <a:r>
              <a:rPr lang="en-US" sz="1800" dirty="0" err="1" smtClean="0">
                <a:solidFill>
                  <a:srgbClr val="002060"/>
                </a:solidFill>
              </a:rPr>
              <a:t>Hadoop</a:t>
            </a:r>
            <a:r>
              <a:rPr lang="en-US" sz="1800" dirty="0" smtClean="0">
                <a:solidFill>
                  <a:srgbClr val="002060"/>
                </a:solidFill>
              </a:rPr>
              <a:t> de un </a:t>
            </a:r>
            <a:r>
              <a:rPr lang="en-US" sz="1800" dirty="0" err="1" smtClean="0">
                <a:solidFill>
                  <a:srgbClr val="002060"/>
                </a:solidFill>
              </a:rPr>
              <a:t>banco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que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necesita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ingestar</a:t>
            </a:r>
            <a:r>
              <a:rPr lang="en-US" sz="1800" dirty="0" smtClean="0">
                <a:solidFill>
                  <a:srgbClr val="002060"/>
                </a:solidFill>
              </a:rPr>
              <a:t>:</a:t>
            </a:r>
          </a:p>
          <a:p>
            <a:pPr marL="1581150" lvl="3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n-US" sz="1800" b="0" i="0" u="none" strike="noStrike" cap="none" baseline="0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Dumps (CSV)</a:t>
            </a:r>
          </a:p>
          <a:p>
            <a:pPr marL="1581150" lvl="3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n-US" sz="1800" dirty="0" err="1" smtClean="0">
                <a:solidFill>
                  <a:srgbClr val="002060"/>
                </a:solidFill>
              </a:rPr>
              <a:t>Eventos</a:t>
            </a:r>
            <a:r>
              <a:rPr lang="en-US" sz="1800" dirty="0" smtClean="0">
                <a:solidFill>
                  <a:srgbClr val="002060"/>
                </a:solidFill>
              </a:rPr>
              <a:t> syslog</a:t>
            </a:r>
          </a:p>
          <a:p>
            <a:pPr marL="1581150" lvl="3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n-US" sz="1800" b="0" i="0" u="none" strike="noStrike" cap="none" baseline="0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Tablas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de Oracle DB</a:t>
            </a:r>
          </a:p>
          <a:p>
            <a:pPr marL="1581150" lvl="3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n-US" sz="1800" dirty="0" smtClean="0">
                <a:solidFill>
                  <a:srgbClr val="002060"/>
                </a:solidFill>
              </a:rPr>
              <a:t>Stream API Twitter</a:t>
            </a:r>
          </a:p>
          <a:p>
            <a:pPr marL="1581150" lvl="3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n-US" sz="1800" b="0" i="0" u="none" strike="noStrike" cap="none" baseline="0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Sensores</a:t>
            </a:r>
            <a:endParaRPr lang="en-US" sz="1800" b="0" i="0" u="none" strike="noStrike" cap="none" baseline="0" dirty="0" smtClean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81150" lvl="3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n-US" sz="1800" dirty="0" err="1" smtClean="0">
                <a:solidFill>
                  <a:srgbClr val="002060"/>
                </a:solidFill>
              </a:rPr>
              <a:t>Datos</a:t>
            </a:r>
            <a:r>
              <a:rPr lang="en-US" sz="1800" dirty="0" smtClean="0">
                <a:solidFill>
                  <a:srgbClr val="002060"/>
                </a:solidFill>
              </a:rPr>
              <a:t> de </a:t>
            </a:r>
            <a:r>
              <a:rPr lang="en-US" sz="1800" dirty="0" err="1" smtClean="0">
                <a:solidFill>
                  <a:srgbClr val="002060"/>
                </a:solidFill>
              </a:rPr>
              <a:t>transacciones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bancarias</a:t>
            </a:r>
            <a:r>
              <a:rPr lang="en-US" sz="1800" dirty="0" smtClean="0">
                <a:solidFill>
                  <a:srgbClr val="002060"/>
                </a:solidFill>
              </a:rPr>
              <a:t> (MQ Series)</a:t>
            </a:r>
            <a:endParaRPr lang="en-US" sz="1800" b="0" i="0" u="none" strike="noStrike" cap="none" baseline="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858099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Profesor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b="0" i="0" u="none" strike="noStrike" cap="none" dirty="0" smtClean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Wingdings" charset="2"/>
              <a:buChar char="q"/>
            </a:pP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Javier Alba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Wingdings" charset="2"/>
              <a:buChar char="q"/>
            </a:pPr>
            <a:r>
              <a:rPr lang="en-US" sz="1800" baseline="0" dirty="0" err="1" smtClean="0">
                <a:solidFill>
                  <a:srgbClr val="002060"/>
                </a:solidFill>
              </a:rPr>
              <a:t>Consultor</a:t>
            </a:r>
            <a:r>
              <a:rPr lang="en-US" sz="1800" dirty="0" smtClean="0">
                <a:solidFill>
                  <a:srgbClr val="002060"/>
                </a:solidFill>
              </a:rPr>
              <a:t> en Pivotal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Wingdings" charset="2"/>
              <a:buChar char="q"/>
            </a:pPr>
            <a:r>
              <a:rPr lang="en-US" sz="1800" b="0" i="0" u="none" strike="noStrike" cap="none" baseline="0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9 </a:t>
            </a:r>
            <a:r>
              <a:rPr lang="en-US" sz="1800" b="0" i="0" u="none" strike="noStrike" cap="none" baseline="0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años</a:t>
            </a:r>
            <a:r>
              <a:rPr lang="en-US" sz="1800" b="0" i="0" u="none" strike="noStrike" cap="none" baseline="0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de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experiencia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casi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todos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proyectos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de backend:</a:t>
            </a:r>
          </a:p>
          <a:p>
            <a:pPr marL="1581150" lvl="3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n-US" sz="1800" baseline="0" dirty="0" smtClean="0">
                <a:solidFill>
                  <a:srgbClr val="002060"/>
                </a:solidFill>
              </a:rPr>
              <a:t>Information</a:t>
            </a:r>
            <a:r>
              <a:rPr lang="en-US" sz="1800" dirty="0" smtClean="0">
                <a:solidFill>
                  <a:srgbClr val="002060"/>
                </a:solidFill>
              </a:rPr>
              <a:t> Retrieval &amp; </a:t>
            </a:r>
            <a:r>
              <a:rPr lang="en-US" sz="1800" dirty="0" err="1" smtClean="0">
                <a:solidFill>
                  <a:srgbClr val="002060"/>
                </a:solidFill>
              </a:rPr>
              <a:t>Motores</a:t>
            </a:r>
            <a:r>
              <a:rPr lang="en-US" sz="1800" dirty="0" smtClean="0">
                <a:solidFill>
                  <a:srgbClr val="002060"/>
                </a:solidFill>
              </a:rPr>
              <a:t> de </a:t>
            </a:r>
            <a:r>
              <a:rPr lang="en-US" sz="1800" dirty="0" err="1" smtClean="0">
                <a:solidFill>
                  <a:srgbClr val="002060"/>
                </a:solidFill>
              </a:rPr>
              <a:t>búsqueda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1581150" lvl="3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n-US" sz="1800" dirty="0" err="1" smtClean="0">
                <a:solidFill>
                  <a:srgbClr val="002060"/>
                </a:solidFill>
              </a:rPr>
              <a:t>Analítica</a:t>
            </a:r>
            <a:r>
              <a:rPr lang="en-US" sz="1800" dirty="0" smtClean="0">
                <a:solidFill>
                  <a:srgbClr val="002060"/>
                </a:solidFill>
              </a:rPr>
              <a:t> de </a:t>
            </a:r>
            <a:r>
              <a:rPr lang="en-US" sz="1800" dirty="0" err="1" smtClean="0">
                <a:solidFill>
                  <a:srgbClr val="002060"/>
                </a:solidFill>
              </a:rPr>
              <a:t>datos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1581150" lvl="3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n-US" sz="1800" dirty="0" smtClean="0">
                <a:solidFill>
                  <a:srgbClr val="002060"/>
                </a:solidFill>
              </a:rPr>
              <a:t>Big Data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	</a:t>
            </a:r>
            <a:r>
              <a:rPr lang="en-US" sz="1800" dirty="0" smtClean="0">
                <a:solidFill>
                  <a:srgbClr val="002060"/>
                </a:solidFill>
                <a:hlinkClick r:id="rId3"/>
              </a:rPr>
              <a:t>fjavieralba@gmail.com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n-US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1" dirty="0" err="1" smtClean="0">
                <a:solidFill>
                  <a:srgbClr val="002060"/>
                </a:solidFill>
              </a:rPr>
              <a:t>Alumnos</a:t>
            </a:r>
            <a:r>
              <a:rPr lang="en-US" sz="1800" dirty="0" smtClean="0">
                <a:solidFill>
                  <a:srgbClr val="002060"/>
                </a:solidFill>
              </a:rPr>
              <a:t>?</a:t>
            </a:r>
            <a:endParaRPr lang="en-US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n-US" sz="1800" dirty="0" smtClean="0">
              <a:solidFill>
                <a:srgbClr val="002060"/>
              </a:solidFill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Presentación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188196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>
                <a:solidFill>
                  <a:srgbClr val="1C1C1C"/>
                </a:solidFill>
              </a:rPr>
              <a:t>Origen y </a:t>
            </a:r>
            <a:r>
              <a:rPr lang="en-US" sz="2200" b="1" dirty="0" err="1">
                <a:solidFill>
                  <a:srgbClr val="1C1C1C"/>
                </a:solidFill>
              </a:rPr>
              <a:t>Formato</a:t>
            </a:r>
            <a:r>
              <a:rPr lang="en-US" sz="2200" b="1" dirty="0">
                <a:solidFill>
                  <a:srgbClr val="1C1C1C"/>
                </a:solidFill>
              </a:rPr>
              <a:t> de los </a:t>
            </a:r>
            <a:r>
              <a:rPr lang="en-US" sz="2200" b="1" dirty="0" err="1">
                <a:solidFill>
                  <a:srgbClr val="1C1C1C"/>
                </a:solidFill>
              </a:rPr>
              <a:t>datos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7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estrategia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puede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varíar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según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qué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fuentes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tengo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manejar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1" dirty="0" err="1" smtClean="0">
                <a:solidFill>
                  <a:srgbClr val="002060"/>
                </a:solidFill>
              </a:rPr>
              <a:t>Ficheros</a:t>
            </a:r>
            <a:r>
              <a:rPr lang="en-US" sz="1800" b="1" dirty="0" smtClean="0">
                <a:solidFill>
                  <a:srgbClr val="002060"/>
                </a:solidFill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</a:rPr>
              <a:t>estáticos</a:t>
            </a:r>
            <a:r>
              <a:rPr lang="en-US" sz="1800" dirty="0" smtClean="0">
                <a:solidFill>
                  <a:srgbClr val="002060"/>
                </a:solidFill>
              </a:rPr>
              <a:t>: </a:t>
            </a:r>
            <a:r>
              <a:rPr lang="en-US" sz="1800" dirty="0" err="1" smtClean="0">
                <a:solidFill>
                  <a:srgbClr val="002060"/>
                </a:solidFill>
              </a:rPr>
              <a:t>puede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ser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suficiente</a:t>
            </a:r>
            <a:r>
              <a:rPr lang="en-US" sz="1800" dirty="0" smtClean="0">
                <a:solidFill>
                  <a:srgbClr val="002060"/>
                </a:solidFill>
              </a:rPr>
              <a:t> con </a:t>
            </a:r>
            <a:r>
              <a:rPr lang="en-US" sz="1800" dirty="0" err="1" smtClean="0">
                <a:solidFill>
                  <a:srgbClr val="002060"/>
                </a:solidFill>
              </a:rPr>
              <a:t>transferencias</a:t>
            </a:r>
            <a:r>
              <a:rPr lang="en-US" sz="1800" dirty="0" smtClean="0">
                <a:solidFill>
                  <a:srgbClr val="002060"/>
                </a:solidFill>
              </a:rPr>
              <a:t> de </a:t>
            </a:r>
            <a:r>
              <a:rPr lang="en-US" sz="1800" dirty="0" err="1" smtClean="0">
                <a:solidFill>
                  <a:srgbClr val="002060"/>
                </a:solidFill>
              </a:rPr>
              <a:t>ficheros</a:t>
            </a:r>
            <a:r>
              <a:rPr lang="en-US" sz="1800" dirty="0" smtClean="0">
                <a:solidFill>
                  <a:srgbClr val="002060"/>
                </a:solidFill>
              </a:rPr>
              <a:t> a HDFS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 baseline="0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Flujo</a:t>
            </a:r>
            <a:r>
              <a:rPr lang="en-US" sz="1800" b="1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strike="noStrike" cap="none" baseline="0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Logs/</a:t>
            </a:r>
            <a:r>
              <a:rPr lang="en-US" sz="1800" b="1" i="0" u="none" strike="noStrike" cap="none" baseline="0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Eventos</a:t>
            </a:r>
            <a:r>
              <a:rPr lang="en-US" sz="1800" b="0" i="0" u="none" strike="noStrike" cap="none" baseline="0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 baseline="0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será</a:t>
            </a:r>
            <a:r>
              <a:rPr lang="en-US" sz="1800" b="0" i="0" u="none" strike="noStrike" cap="none" baseline="0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baseline="0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util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utilizar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tecnologías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Flume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ó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Kafka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1" baseline="0" dirty="0" smtClean="0">
                <a:solidFill>
                  <a:srgbClr val="002060"/>
                </a:solidFill>
              </a:rPr>
              <a:t>BBDD</a:t>
            </a:r>
            <a:r>
              <a:rPr lang="en-US" sz="1800" baseline="0" dirty="0" smtClean="0">
                <a:solidFill>
                  <a:srgbClr val="002060"/>
                </a:solidFill>
              </a:rPr>
              <a:t> </a:t>
            </a:r>
            <a:r>
              <a:rPr lang="en-US" sz="1800" baseline="0" dirty="0" err="1" smtClean="0">
                <a:solidFill>
                  <a:srgbClr val="002060"/>
                </a:solidFill>
              </a:rPr>
              <a:t>relacionales</a:t>
            </a:r>
            <a:r>
              <a:rPr lang="en-US" sz="1800" baseline="0" dirty="0" smtClean="0">
                <a:solidFill>
                  <a:srgbClr val="002060"/>
                </a:solidFill>
              </a:rPr>
              <a:t>: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tecnologías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como</a:t>
            </a:r>
            <a:r>
              <a:rPr lang="en-US" sz="1800" dirty="0" smtClean="0">
                <a:solidFill>
                  <a:srgbClr val="002060"/>
                </a:solidFill>
              </a:rPr>
              <a:t> SQOOP </a:t>
            </a:r>
            <a:r>
              <a:rPr lang="en-US" sz="1800" dirty="0" err="1" smtClean="0">
                <a:solidFill>
                  <a:srgbClr val="002060"/>
                </a:solidFill>
              </a:rPr>
              <a:t>nos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serán</a:t>
            </a:r>
            <a:r>
              <a:rPr lang="en-US" sz="1800" dirty="0" smtClean="0">
                <a:solidFill>
                  <a:srgbClr val="002060"/>
                </a:solidFill>
              </a:rPr>
              <a:t> de </a:t>
            </a:r>
            <a:r>
              <a:rPr lang="en-US" sz="1800" dirty="0" err="1" smtClean="0">
                <a:solidFill>
                  <a:srgbClr val="002060"/>
                </a:solidFill>
              </a:rPr>
              <a:t>ayuda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b="0" i="0" u="none" strike="noStrike" cap="none" baseline="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En general, </a:t>
            </a:r>
            <a:r>
              <a:rPr lang="en-US" sz="1800" dirty="0" err="1" smtClean="0">
                <a:solidFill>
                  <a:srgbClr val="002060"/>
                </a:solidFill>
              </a:rPr>
              <a:t>siempre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será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preferible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</a:rPr>
              <a:t>utilizar</a:t>
            </a:r>
            <a:r>
              <a:rPr lang="en-US" sz="1800" b="1" dirty="0" smtClean="0">
                <a:solidFill>
                  <a:srgbClr val="002060"/>
                </a:solidFill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</a:rPr>
              <a:t>estas</a:t>
            </a:r>
            <a:r>
              <a:rPr lang="en-US" sz="1800" b="1" dirty="0" smtClean="0">
                <a:solidFill>
                  <a:srgbClr val="002060"/>
                </a:solidFill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</a:rPr>
              <a:t>tecnologías</a:t>
            </a:r>
            <a:r>
              <a:rPr lang="en-US" sz="1800" b="1" dirty="0" smtClean="0">
                <a:solidFill>
                  <a:srgbClr val="002060"/>
                </a:solidFill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</a:rPr>
              <a:t>ya</a:t>
            </a:r>
            <a:r>
              <a:rPr lang="en-US" sz="1800" b="1" dirty="0" smtClean="0">
                <a:solidFill>
                  <a:srgbClr val="002060"/>
                </a:solidFill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</a:rPr>
              <a:t>existentes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que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desarrollar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nosotros</a:t>
            </a:r>
            <a:r>
              <a:rPr lang="en-US" sz="1800" dirty="0" smtClean="0">
                <a:solidFill>
                  <a:srgbClr val="002060"/>
                </a:solidFill>
              </a:rPr>
              <a:t> la </a:t>
            </a:r>
            <a:r>
              <a:rPr lang="en-US" sz="1800" dirty="0" err="1" smtClean="0">
                <a:solidFill>
                  <a:srgbClr val="002060"/>
                </a:solidFill>
              </a:rPr>
              <a:t>recolección</a:t>
            </a:r>
            <a:r>
              <a:rPr lang="en-US" sz="1800" dirty="0" smtClean="0">
                <a:solidFill>
                  <a:srgbClr val="002060"/>
                </a:solidFill>
              </a:rPr>
              <a:t> con </a:t>
            </a:r>
            <a:r>
              <a:rPr lang="en-US" sz="1800" dirty="0" err="1" smtClean="0">
                <a:solidFill>
                  <a:srgbClr val="002060"/>
                </a:solidFill>
              </a:rPr>
              <a:t>código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propio</a:t>
            </a:r>
            <a:r>
              <a:rPr lang="en-US" sz="1800" dirty="0" smtClean="0">
                <a:solidFill>
                  <a:srgbClr val="002060"/>
                </a:solidFill>
              </a:rPr>
              <a:t> (</a:t>
            </a:r>
            <a:r>
              <a:rPr lang="en-US" sz="1800" dirty="0" err="1" smtClean="0">
                <a:solidFill>
                  <a:srgbClr val="002060"/>
                </a:solidFill>
              </a:rPr>
              <a:t>habrá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casos</a:t>
            </a:r>
            <a:r>
              <a:rPr lang="en-US" sz="1800" dirty="0" smtClean="0">
                <a:solidFill>
                  <a:srgbClr val="002060"/>
                </a:solidFill>
              </a:rPr>
              <a:t> en los </a:t>
            </a:r>
            <a:r>
              <a:rPr lang="en-US" sz="1800" dirty="0" err="1" smtClean="0">
                <a:solidFill>
                  <a:srgbClr val="002060"/>
                </a:solidFill>
              </a:rPr>
              <a:t>que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será</a:t>
            </a:r>
            <a:r>
              <a:rPr lang="en-US" sz="1800" dirty="0" smtClean="0">
                <a:solidFill>
                  <a:srgbClr val="002060"/>
                </a:solidFill>
              </a:rPr>
              <a:t> inevitable)</a:t>
            </a:r>
            <a:endParaRPr lang="en-US" sz="1800" b="0" i="0" u="none" strike="noStrike" cap="none" baseline="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629748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Clr>
                <a:srgbClr val="1C1C1C"/>
              </a:buClr>
              <a:buSzPct val="25000"/>
            </a:pPr>
            <a:r>
              <a:rPr lang="en-US" sz="2200" b="1" dirty="0">
                <a:solidFill>
                  <a:srgbClr val="1C1C1C"/>
                </a:solidFill>
              </a:rPr>
              <a:t>Origen y </a:t>
            </a:r>
            <a:r>
              <a:rPr lang="en-US" sz="2200" b="1" dirty="0" err="1">
                <a:solidFill>
                  <a:srgbClr val="1C1C1C"/>
                </a:solidFill>
              </a:rPr>
              <a:t>Formato</a:t>
            </a:r>
            <a:r>
              <a:rPr lang="en-US" sz="2200" b="1" dirty="0">
                <a:solidFill>
                  <a:srgbClr val="1C1C1C"/>
                </a:solidFill>
              </a:rPr>
              <a:t> de los </a:t>
            </a:r>
            <a:r>
              <a:rPr lang="en-US" sz="2200" b="1" dirty="0" err="1">
                <a:solidFill>
                  <a:srgbClr val="1C1C1C"/>
                </a:solidFill>
              </a:rPr>
              <a:t>datos</a:t>
            </a:r>
            <a:endParaRPr lang="en-US" sz="2200" b="1" dirty="0">
              <a:solidFill>
                <a:srgbClr val="1C1C1C"/>
              </a:solidFill>
            </a:endParaRPr>
          </a:p>
        </p:txBody>
      </p:sp>
      <p:sp>
        <p:nvSpPr>
          <p:cNvPr id="7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Formato</a:t>
            </a:r>
            <a:r>
              <a:rPr lang="en-US" sz="1800" b="0" i="0" u="none" strike="noStrike" cap="none" baseline="0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de Origen: CSV, TSV, XML, JSON…</a:t>
            </a:r>
            <a:endParaRPr lang="en-US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Compresión</a:t>
            </a:r>
            <a:r>
              <a:rPr lang="en-US" sz="1800" b="0" i="0" u="none" strike="noStrike" cap="none" baseline="0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1800" b="0" i="0" u="none" strike="noStrike" cap="none" baseline="0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origen</a:t>
            </a:r>
            <a:r>
              <a:rPr lang="en-US" sz="1800" b="0" i="0" u="none" strike="noStrike" cap="none" baseline="0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? ZIP, GZIP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Puedo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poner</a:t>
            </a:r>
            <a:r>
              <a:rPr lang="en-US" sz="1800" dirty="0" smtClean="0">
                <a:solidFill>
                  <a:srgbClr val="002060"/>
                </a:solidFill>
              </a:rPr>
              <a:t> en HDFS </a:t>
            </a:r>
            <a:r>
              <a:rPr lang="en-US" sz="1800" dirty="0" err="1" smtClean="0">
                <a:solidFill>
                  <a:srgbClr val="002060"/>
                </a:solidFill>
              </a:rPr>
              <a:t>cualquier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formato</a:t>
            </a:r>
            <a:r>
              <a:rPr lang="en-US" sz="1800" dirty="0" smtClean="0">
                <a:solidFill>
                  <a:srgbClr val="002060"/>
                </a:solidFill>
              </a:rPr>
              <a:t> y </a:t>
            </a:r>
            <a:r>
              <a:rPr lang="en-US" sz="1800" dirty="0" err="1" smtClean="0">
                <a:solidFill>
                  <a:srgbClr val="002060"/>
                </a:solidFill>
              </a:rPr>
              <a:t>fichero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comprimido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b="0" i="0" u="none" strike="noStrike" cap="none" baseline="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Pero</a:t>
            </a:r>
            <a:r>
              <a:rPr lang="en-US" sz="1800" dirty="0" smtClean="0">
                <a:solidFill>
                  <a:srgbClr val="002060"/>
                </a:solidFill>
              </a:rPr>
              <a:t> ¡no </a:t>
            </a:r>
            <a:r>
              <a:rPr lang="en-US" sz="1800" dirty="0" err="1" smtClean="0">
                <a:solidFill>
                  <a:srgbClr val="002060"/>
                </a:solidFill>
              </a:rPr>
              <a:t>todos</a:t>
            </a:r>
            <a:r>
              <a:rPr lang="en-US" sz="1800" dirty="0" smtClean="0">
                <a:solidFill>
                  <a:srgbClr val="002060"/>
                </a:solidFill>
              </a:rPr>
              <a:t> me </a:t>
            </a:r>
            <a:r>
              <a:rPr lang="en-US" sz="1800" dirty="0" err="1" smtClean="0">
                <a:solidFill>
                  <a:srgbClr val="002060"/>
                </a:solidFill>
              </a:rPr>
              <a:t>serán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igual</a:t>
            </a:r>
            <a:r>
              <a:rPr lang="en-US" sz="1800" dirty="0" smtClean="0">
                <a:solidFill>
                  <a:srgbClr val="002060"/>
                </a:solidFill>
              </a:rPr>
              <a:t> de </a:t>
            </a:r>
            <a:r>
              <a:rPr lang="en-US" sz="1800" dirty="0" err="1" smtClean="0">
                <a:solidFill>
                  <a:srgbClr val="002060"/>
                </a:solidFill>
              </a:rPr>
              <a:t>útiles</a:t>
            </a:r>
            <a:r>
              <a:rPr lang="en-US" sz="1800" dirty="0" smtClean="0">
                <a:solidFill>
                  <a:srgbClr val="002060"/>
                </a:solidFill>
              </a:rPr>
              <a:t> o </a:t>
            </a:r>
            <a:r>
              <a:rPr lang="en-US" sz="1800" dirty="0" err="1" smtClean="0">
                <a:solidFill>
                  <a:srgbClr val="002060"/>
                </a:solidFill>
              </a:rPr>
              <a:t>eficientes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después</a:t>
            </a:r>
            <a:r>
              <a:rPr lang="en-US" sz="1800" dirty="0" smtClean="0">
                <a:solidFill>
                  <a:srgbClr val="002060"/>
                </a:solidFill>
              </a:rPr>
              <a:t>!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b="0" i="0" u="none" strike="noStrike" cap="none" baseline="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Ejemplo</a:t>
            </a:r>
            <a:r>
              <a:rPr lang="en-US" sz="1800" dirty="0" smtClean="0">
                <a:solidFill>
                  <a:srgbClr val="002060"/>
                </a:solidFill>
              </a:rPr>
              <a:t>: Si </a:t>
            </a:r>
            <a:r>
              <a:rPr lang="en-US" sz="1800" dirty="0" err="1" smtClean="0">
                <a:solidFill>
                  <a:srgbClr val="002060"/>
                </a:solidFill>
              </a:rPr>
              <a:t>quiero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procesar</a:t>
            </a:r>
            <a:r>
              <a:rPr lang="en-US" sz="1800" dirty="0" smtClean="0">
                <a:solidFill>
                  <a:srgbClr val="002060"/>
                </a:solidFill>
              </a:rPr>
              <a:t> con </a:t>
            </a:r>
            <a:r>
              <a:rPr lang="en-US" sz="1800" dirty="0" err="1" smtClean="0">
                <a:solidFill>
                  <a:srgbClr val="002060"/>
                </a:solidFill>
              </a:rPr>
              <a:t>MapReduce</a:t>
            </a:r>
            <a:r>
              <a:rPr lang="en-US" sz="1800" dirty="0" smtClean="0">
                <a:solidFill>
                  <a:srgbClr val="002060"/>
                </a:solidFill>
              </a:rPr>
              <a:t>, un </a:t>
            </a:r>
            <a:r>
              <a:rPr lang="en-US" sz="1800" dirty="0" err="1" smtClean="0">
                <a:solidFill>
                  <a:srgbClr val="002060"/>
                </a:solidFill>
              </a:rPr>
              <a:t>Fichero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SequenceFile</a:t>
            </a:r>
            <a:r>
              <a:rPr lang="en-US" sz="1800" dirty="0" smtClean="0">
                <a:solidFill>
                  <a:srgbClr val="002060"/>
                </a:solidFill>
              </a:rPr>
              <a:t> con </a:t>
            </a:r>
            <a:r>
              <a:rPr lang="en-US" sz="1800" dirty="0" err="1" smtClean="0">
                <a:solidFill>
                  <a:srgbClr val="002060"/>
                </a:solidFill>
              </a:rPr>
              <a:t>compresión</a:t>
            </a:r>
            <a:r>
              <a:rPr lang="en-US" sz="1800" dirty="0" smtClean="0">
                <a:solidFill>
                  <a:srgbClr val="002060"/>
                </a:solidFill>
              </a:rPr>
              <a:t> a </a:t>
            </a:r>
            <a:r>
              <a:rPr lang="en-US" sz="1800" dirty="0" err="1" smtClean="0">
                <a:solidFill>
                  <a:srgbClr val="002060"/>
                </a:solidFill>
              </a:rPr>
              <a:t>nivel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bloque</a:t>
            </a:r>
            <a:r>
              <a:rPr lang="en-US" sz="1800" dirty="0" smtClean="0">
                <a:solidFill>
                  <a:srgbClr val="002060"/>
                </a:solidFill>
              </a:rPr>
              <a:t> (no HDFS) </a:t>
            </a:r>
            <a:r>
              <a:rPr lang="en-US" sz="1800" dirty="0" err="1" smtClean="0">
                <a:solidFill>
                  <a:srgbClr val="002060"/>
                </a:solidFill>
              </a:rPr>
              <a:t>será</a:t>
            </a:r>
            <a:r>
              <a:rPr lang="en-US" sz="1800" dirty="0" smtClean="0">
                <a:solidFill>
                  <a:srgbClr val="002060"/>
                </a:solidFill>
              </a:rPr>
              <a:t> mucho </a:t>
            </a:r>
            <a:r>
              <a:rPr lang="en-US" sz="1800" dirty="0" err="1" smtClean="0">
                <a:solidFill>
                  <a:srgbClr val="002060"/>
                </a:solidFill>
              </a:rPr>
              <a:t>más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eficiente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que</a:t>
            </a:r>
            <a:r>
              <a:rPr lang="en-US" sz="1800" dirty="0" smtClean="0">
                <a:solidFill>
                  <a:srgbClr val="002060"/>
                </a:solidFill>
              </a:rPr>
              <a:t> un </a:t>
            </a:r>
            <a:r>
              <a:rPr lang="en-US" sz="1800" dirty="0" err="1" smtClean="0">
                <a:solidFill>
                  <a:srgbClr val="002060"/>
                </a:solidFill>
              </a:rPr>
              <a:t>Fichero</a:t>
            </a:r>
            <a:r>
              <a:rPr lang="en-US" sz="1800" dirty="0" smtClean="0">
                <a:solidFill>
                  <a:srgbClr val="002060"/>
                </a:solidFill>
              </a:rPr>
              <a:t> CSV </a:t>
            </a:r>
            <a:r>
              <a:rPr lang="en-US" sz="1800" dirty="0" err="1" smtClean="0">
                <a:solidFill>
                  <a:srgbClr val="002060"/>
                </a:solidFill>
              </a:rPr>
              <a:t>comprimido</a:t>
            </a:r>
            <a:r>
              <a:rPr lang="en-US" sz="1800" dirty="0" smtClean="0">
                <a:solidFill>
                  <a:srgbClr val="002060"/>
                </a:solidFill>
              </a:rPr>
              <a:t> con GZIP (a </a:t>
            </a:r>
            <a:r>
              <a:rPr lang="en-US" sz="1800" dirty="0" err="1" smtClean="0">
                <a:solidFill>
                  <a:srgbClr val="002060"/>
                </a:solidFill>
              </a:rPr>
              <a:t>nivel</a:t>
            </a:r>
            <a:r>
              <a:rPr lang="en-US" sz="1800" dirty="0" smtClean="0">
                <a:solidFill>
                  <a:srgbClr val="002060"/>
                </a:solidFill>
              </a:rPr>
              <a:t> de </a:t>
            </a:r>
            <a:r>
              <a:rPr lang="en-US" sz="1800" dirty="0" err="1" smtClean="0">
                <a:solidFill>
                  <a:srgbClr val="002060"/>
                </a:solidFill>
              </a:rPr>
              <a:t>fichero</a:t>
            </a:r>
            <a:r>
              <a:rPr lang="en-US" sz="1800" dirty="0" smtClean="0">
                <a:solidFill>
                  <a:srgbClr val="002060"/>
                </a:solidFill>
              </a:rPr>
              <a:t>)</a:t>
            </a:r>
            <a:endParaRPr lang="en-US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b="0" i="0" u="none" strike="noStrike" cap="none" baseline="0" dirty="0" smtClean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Por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qué</a:t>
            </a:r>
            <a:r>
              <a:rPr lang="en-US" sz="1800" dirty="0" smtClean="0">
                <a:solidFill>
                  <a:srgbClr val="002060"/>
                </a:solidFill>
              </a:rPr>
              <a:t>?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Un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fichero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GZIP no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será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splittable</a:t>
            </a:r>
            <a:endParaRPr lang="en-US" sz="1800" b="0" i="0" u="none" strike="noStrike" cap="none" dirty="0" smtClean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aseline="0" dirty="0" err="1" smtClean="0">
                <a:solidFill>
                  <a:srgbClr val="002060"/>
                </a:solidFill>
              </a:rPr>
              <a:t>Puedo</a:t>
            </a:r>
            <a:r>
              <a:rPr lang="en-US" sz="1800" baseline="0" dirty="0" smtClean="0">
                <a:solidFill>
                  <a:srgbClr val="002060"/>
                </a:solidFill>
              </a:rPr>
              <a:t> </a:t>
            </a:r>
            <a:r>
              <a:rPr lang="en-US" sz="1800" baseline="0" dirty="0" err="1" smtClean="0">
                <a:solidFill>
                  <a:srgbClr val="002060"/>
                </a:solidFill>
              </a:rPr>
              <a:t>conseguir</a:t>
            </a:r>
            <a:r>
              <a:rPr lang="en-US" sz="1800" baseline="0" dirty="0" smtClean="0">
                <a:solidFill>
                  <a:srgbClr val="002060"/>
                </a:solidFill>
              </a:rPr>
              <a:t> “</a:t>
            </a:r>
            <a:r>
              <a:rPr lang="en-US" sz="1800" baseline="0" dirty="0" err="1" smtClean="0">
                <a:solidFill>
                  <a:srgbClr val="002060"/>
                </a:solidFill>
              </a:rPr>
              <a:t>splittability</a:t>
            </a:r>
            <a:r>
              <a:rPr lang="en-US" sz="1800" baseline="0" dirty="0" smtClean="0">
                <a:solidFill>
                  <a:srgbClr val="002060"/>
                </a:solidFill>
              </a:rPr>
              <a:t>” y </a:t>
            </a:r>
            <a:r>
              <a:rPr lang="en-US" sz="1800" baseline="0" dirty="0" err="1" smtClean="0">
                <a:solidFill>
                  <a:srgbClr val="002060"/>
                </a:solidFill>
              </a:rPr>
              <a:t>compresión</a:t>
            </a:r>
            <a:r>
              <a:rPr lang="en-US" sz="1800" baseline="0" dirty="0" smtClean="0">
                <a:solidFill>
                  <a:srgbClr val="002060"/>
                </a:solidFill>
              </a:rPr>
              <a:t> </a:t>
            </a:r>
            <a:r>
              <a:rPr lang="en-US" sz="1800" baseline="0" dirty="0" err="1" smtClean="0">
                <a:solidFill>
                  <a:srgbClr val="002060"/>
                </a:solidFill>
              </a:rPr>
              <a:t>utilizando</a:t>
            </a:r>
            <a:r>
              <a:rPr lang="en-US" sz="1800" baseline="0" dirty="0" smtClean="0">
                <a:solidFill>
                  <a:srgbClr val="002060"/>
                </a:solidFill>
              </a:rPr>
              <a:t> </a:t>
            </a:r>
            <a:r>
              <a:rPr lang="en-US" sz="1800" baseline="0" dirty="0" err="1" smtClean="0">
                <a:solidFill>
                  <a:srgbClr val="002060"/>
                </a:solidFill>
              </a:rPr>
              <a:t>formatos</a:t>
            </a:r>
            <a:r>
              <a:rPr lang="en-US" sz="1800" baseline="0" dirty="0" smtClean="0">
                <a:solidFill>
                  <a:srgbClr val="002060"/>
                </a:solidFill>
              </a:rPr>
              <a:t> de </a:t>
            </a:r>
            <a:r>
              <a:rPr lang="en-US" sz="1800" baseline="0" dirty="0" err="1" smtClean="0">
                <a:solidFill>
                  <a:srgbClr val="002060"/>
                </a:solidFill>
              </a:rPr>
              <a:t>datos</a:t>
            </a:r>
            <a:r>
              <a:rPr lang="en-US" sz="1800" baseline="0" dirty="0" smtClean="0">
                <a:solidFill>
                  <a:srgbClr val="002060"/>
                </a:solidFill>
              </a:rPr>
              <a:t> </a:t>
            </a:r>
            <a:r>
              <a:rPr lang="en-US" sz="1800" baseline="0" dirty="0" err="1" smtClean="0">
                <a:solidFill>
                  <a:srgbClr val="002060"/>
                </a:solidFill>
              </a:rPr>
              <a:t>propios</a:t>
            </a:r>
            <a:r>
              <a:rPr lang="en-US" sz="1800" baseline="0" dirty="0" smtClean="0">
                <a:solidFill>
                  <a:srgbClr val="002060"/>
                </a:solidFill>
              </a:rPr>
              <a:t> de </a:t>
            </a:r>
            <a:r>
              <a:rPr lang="en-US" sz="1800" baseline="0" dirty="0" err="1" smtClean="0">
                <a:solidFill>
                  <a:srgbClr val="002060"/>
                </a:solidFill>
              </a:rPr>
              <a:t>Hadoop</a:t>
            </a:r>
            <a:r>
              <a:rPr lang="en-US" sz="1800" dirty="0" smtClean="0">
                <a:solidFill>
                  <a:srgbClr val="002060"/>
                </a:solidFill>
              </a:rPr>
              <a:t> (</a:t>
            </a:r>
            <a:r>
              <a:rPr lang="en-US" sz="1800" dirty="0" err="1" smtClean="0">
                <a:solidFill>
                  <a:srgbClr val="002060"/>
                </a:solidFill>
              </a:rPr>
              <a:t>SequenceFiles</a:t>
            </a:r>
            <a:r>
              <a:rPr lang="en-US" sz="1800" dirty="0" smtClean="0">
                <a:solidFill>
                  <a:srgbClr val="002060"/>
                </a:solidFill>
              </a:rPr>
              <a:t>, Avro… </a:t>
            </a:r>
            <a:r>
              <a:rPr lang="en-US" sz="1800" dirty="0" err="1" smtClean="0">
                <a:solidFill>
                  <a:srgbClr val="002060"/>
                </a:solidFill>
              </a:rPr>
              <a:t>etc</a:t>
            </a:r>
            <a:r>
              <a:rPr lang="en-US" sz="1800" dirty="0" smtClean="0">
                <a:solidFill>
                  <a:srgbClr val="002060"/>
                </a:solidFill>
              </a:rPr>
              <a:t>)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b="0" i="0" u="none" strike="noStrike" cap="none" baseline="0" dirty="0" smtClean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726402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Origen y </a:t>
            </a:r>
            <a:r>
              <a:rPr lang="en-US" sz="1800" dirty="0" err="1" smtClean="0">
                <a:solidFill>
                  <a:srgbClr val="002060"/>
                </a:solidFill>
              </a:rPr>
              <a:t>Formato</a:t>
            </a:r>
            <a:r>
              <a:rPr lang="en-US" sz="1800" dirty="0" smtClean="0">
                <a:solidFill>
                  <a:srgbClr val="002060"/>
                </a:solidFill>
              </a:rPr>
              <a:t> de los </a:t>
            </a:r>
            <a:r>
              <a:rPr lang="en-US" sz="1800" dirty="0" err="1" smtClean="0">
                <a:solidFill>
                  <a:srgbClr val="002060"/>
                </a:solidFill>
              </a:rPr>
              <a:t>datos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b="0" i="0" u="none" strike="noStrike" cap="none" dirty="0" smtClean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 dirty="0" err="1" smtClean="0">
                <a:solidFill>
                  <a:srgbClr val="002060"/>
                </a:solidFill>
                <a:sym typeface="Arial"/>
              </a:rPr>
              <a:t>Latencia</a:t>
            </a:r>
            <a:r>
              <a:rPr lang="en-US" sz="1800" b="1" i="0" u="none" strike="noStrike" cap="none" dirty="0" smtClean="0">
                <a:solidFill>
                  <a:srgbClr val="002060"/>
                </a:solidFill>
                <a:sym typeface="Arial"/>
              </a:rPr>
              <a:t> / </a:t>
            </a:r>
            <a:r>
              <a:rPr lang="en-US" sz="1800" b="1" dirty="0" err="1">
                <a:solidFill>
                  <a:srgbClr val="002060"/>
                </a:solidFill>
              </a:rPr>
              <a:t>D</a:t>
            </a:r>
            <a:r>
              <a:rPr lang="en-US" sz="1800" b="1" i="0" u="none" strike="noStrike" cap="none" dirty="0" err="1" smtClean="0">
                <a:solidFill>
                  <a:srgbClr val="002060"/>
                </a:solidFill>
                <a:sym typeface="Arial"/>
              </a:rPr>
              <a:t>isponibilidad</a:t>
            </a:r>
            <a:endParaRPr lang="en-US" sz="1800" b="1" i="0" u="none" strike="noStrike" cap="none" dirty="0" smtClean="0">
              <a:solidFill>
                <a:srgbClr val="002060"/>
              </a:solidFill>
              <a:sym typeface="Arial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Actualizaciones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Transformaciones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b="0" i="0" u="none" strike="noStrike" cap="none" baseline="0" dirty="0" smtClean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Acceso</a:t>
            </a:r>
            <a:r>
              <a:rPr lang="en-US" sz="1800" b="0" i="0" u="none" strike="noStrike" cap="none" baseline="0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800" dirty="0" err="1">
                <a:solidFill>
                  <a:srgbClr val="002060"/>
                </a:solidFill>
              </a:rPr>
              <a:t>P</a:t>
            </a:r>
            <a:r>
              <a:rPr lang="en-US" sz="1800" b="0" i="0" u="none" strike="noStrike" cap="none" baseline="0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rocesamiento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posterior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Factores</a:t>
            </a:r>
            <a:r>
              <a:rPr lang="en-US" sz="2200" b="1" dirty="0" smtClean="0">
                <a:solidFill>
                  <a:srgbClr val="1C1C1C"/>
                </a:solidFill>
              </a:rPr>
              <a:t> a </a:t>
            </a:r>
            <a:r>
              <a:rPr lang="en-US" sz="2200" b="1" dirty="0" err="1" smtClean="0">
                <a:solidFill>
                  <a:srgbClr val="1C1C1C"/>
                </a:solidFill>
              </a:rPr>
              <a:t>tener</a:t>
            </a:r>
            <a:r>
              <a:rPr lang="en-US" sz="2200" b="1" dirty="0" smtClean="0">
                <a:solidFill>
                  <a:srgbClr val="1C1C1C"/>
                </a:solidFill>
              </a:rPr>
              <a:t> en </a:t>
            </a:r>
            <a:r>
              <a:rPr lang="en-US" sz="2200" b="1" dirty="0" err="1" smtClean="0">
                <a:solidFill>
                  <a:srgbClr val="1C1C1C"/>
                </a:solidFill>
              </a:rPr>
              <a:t>cuenta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534256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Latencia</a:t>
            </a:r>
            <a:r>
              <a:rPr lang="en-US" sz="2200" b="1" dirty="0" smtClean="0">
                <a:solidFill>
                  <a:srgbClr val="1C1C1C"/>
                </a:solidFill>
              </a:rPr>
              <a:t> / </a:t>
            </a:r>
            <a:r>
              <a:rPr lang="en-US" sz="2200" b="1" dirty="0" err="1" smtClean="0">
                <a:solidFill>
                  <a:srgbClr val="1C1C1C"/>
                </a:solidFill>
              </a:rPr>
              <a:t>Disponibilidad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¿</a:t>
            </a:r>
            <a:r>
              <a:rPr lang="en-US" sz="1800" dirty="0" err="1" smtClean="0">
                <a:solidFill>
                  <a:srgbClr val="002060"/>
                </a:solidFill>
              </a:rPr>
              <a:t>Cuánto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tiempo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puede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pasar</a:t>
            </a:r>
            <a:r>
              <a:rPr lang="en-US" sz="1800" dirty="0" smtClean="0">
                <a:solidFill>
                  <a:srgbClr val="002060"/>
                </a:solidFill>
              </a:rPr>
              <a:t> hasta </a:t>
            </a:r>
            <a:r>
              <a:rPr lang="en-US" sz="1800" dirty="0" err="1" smtClean="0">
                <a:solidFill>
                  <a:srgbClr val="002060"/>
                </a:solidFill>
              </a:rPr>
              <a:t>que</a:t>
            </a:r>
            <a:r>
              <a:rPr lang="en-US" sz="1800" dirty="0" smtClean="0">
                <a:solidFill>
                  <a:srgbClr val="002060"/>
                </a:solidFill>
              </a:rPr>
              <a:t> los </a:t>
            </a:r>
            <a:r>
              <a:rPr lang="en-US" sz="1800" dirty="0" err="1" smtClean="0">
                <a:solidFill>
                  <a:srgbClr val="002060"/>
                </a:solidFill>
              </a:rPr>
              <a:t>datos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sean</a:t>
            </a:r>
            <a:r>
              <a:rPr lang="en-US" sz="1800" dirty="0" smtClean="0">
                <a:solidFill>
                  <a:srgbClr val="002060"/>
                </a:solidFill>
              </a:rPr>
              <a:t> “</a:t>
            </a:r>
            <a:r>
              <a:rPr lang="en-US" sz="1800" dirty="0" err="1" smtClean="0">
                <a:solidFill>
                  <a:srgbClr val="002060"/>
                </a:solidFill>
              </a:rPr>
              <a:t>utilizables</a:t>
            </a:r>
            <a:r>
              <a:rPr lang="en-US" sz="1800" dirty="0" smtClean="0">
                <a:solidFill>
                  <a:srgbClr val="002060"/>
                </a:solidFill>
              </a:rPr>
              <a:t>”?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Cómo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voy</a:t>
            </a:r>
            <a:r>
              <a:rPr lang="en-US" sz="1800" dirty="0" smtClean="0">
                <a:solidFill>
                  <a:srgbClr val="002060"/>
                </a:solidFill>
              </a:rPr>
              <a:t> a </a:t>
            </a:r>
            <a:r>
              <a:rPr lang="en-US" sz="1800" dirty="0" err="1" smtClean="0">
                <a:solidFill>
                  <a:srgbClr val="002060"/>
                </a:solidFill>
              </a:rPr>
              <a:t>utilizar</a:t>
            </a:r>
            <a:r>
              <a:rPr lang="en-US" sz="1800" dirty="0" smtClean="0">
                <a:solidFill>
                  <a:srgbClr val="002060"/>
                </a:solidFill>
              </a:rPr>
              <a:t> / </a:t>
            </a:r>
            <a:r>
              <a:rPr lang="en-US" sz="1800" dirty="0" err="1" smtClean="0">
                <a:solidFill>
                  <a:srgbClr val="002060"/>
                </a:solidFill>
              </a:rPr>
              <a:t>consultar</a:t>
            </a:r>
            <a:r>
              <a:rPr lang="en-US" sz="1800" dirty="0" smtClean="0">
                <a:solidFill>
                  <a:srgbClr val="002060"/>
                </a:solidFill>
              </a:rPr>
              <a:t> los </a:t>
            </a:r>
            <a:r>
              <a:rPr lang="en-US" sz="1800" dirty="0" err="1" smtClean="0">
                <a:solidFill>
                  <a:srgbClr val="002060"/>
                </a:solidFill>
              </a:rPr>
              <a:t>datos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una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vez</a:t>
            </a:r>
            <a:r>
              <a:rPr lang="en-US" sz="1800" dirty="0" smtClean="0">
                <a:solidFill>
                  <a:srgbClr val="002060"/>
                </a:solidFill>
              </a:rPr>
              <a:t> en </a:t>
            </a:r>
            <a:r>
              <a:rPr lang="en-US" sz="1800" dirty="0" err="1" smtClean="0">
                <a:solidFill>
                  <a:srgbClr val="002060"/>
                </a:solidFill>
              </a:rPr>
              <a:t>Hadoop</a:t>
            </a:r>
            <a:r>
              <a:rPr lang="en-US" sz="1800" dirty="0" smtClean="0">
                <a:solidFill>
                  <a:srgbClr val="002060"/>
                </a:solidFill>
              </a:rPr>
              <a:t>?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Esto</a:t>
            </a:r>
            <a:r>
              <a:rPr lang="en-US" sz="1800" b="0" i="0" u="none" strike="noStrike" cap="none" baseline="0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baseline="0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afectará</a:t>
            </a:r>
            <a:r>
              <a:rPr lang="en-US" sz="1800" b="0" i="0" u="none" strike="noStrike" cap="none" baseline="0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a: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n-US" sz="1800" dirty="0" err="1" smtClean="0">
                <a:solidFill>
                  <a:srgbClr val="002060"/>
                </a:solidFill>
              </a:rPr>
              <a:t>Método</a:t>
            </a:r>
            <a:r>
              <a:rPr lang="en-US" sz="1800" dirty="0" smtClean="0">
                <a:solidFill>
                  <a:srgbClr val="002060"/>
                </a:solidFill>
              </a:rPr>
              <a:t> de </a:t>
            </a:r>
            <a:r>
              <a:rPr lang="en-US" sz="1800" dirty="0" err="1" smtClean="0">
                <a:solidFill>
                  <a:srgbClr val="002060"/>
                </a:solidFill>
              </a:rPr>
              <a:t>adquisición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n-US" sz="1800" dirty="0" err="1" smtClean="0">
                <a:solidFill>
                  <a:srgbClr val="002060"/>
                </a:solidFill>
              </a:rPr>
              <a:t>Destino</a:t>
            </a:r>
            <a:r>
              <a:rPr lang="en-US" sz="1800" dirty="0" smtClean="0">
                <a:solidFill>
                  <a:srgbClr val="002060"/>
                </a:solidFill>
              </a:rPr>
              <a:t> de los </a:t>
            </a:r>
            <a:r>
              <a:rPr lang="en-US" sz="1800" dirty="0" err="1" smtClean="0">
                <a:solidFill>
                  <a:srgbClr val="002060"/>
                </a:solidFill>
              </a:rPr>
              <a:t>datos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Courier New"/>
              <a:buChar char="o"/>
            </a:pPr>
            <a:r>
              <a:rPr lang="en-US" sz="1800" b="0" i="0" u="none" strike="noStrike" cap="none" baseline="0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Tecnología</a:t>
            </a:r>
            <a:r>
              <a:rPr lang="en-US" sz="1800" b="0" i="0" u="none" strike="noStrike" cap="none" baseline="0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de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adquisición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utilizar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conectores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?)</a:t>
            </a:r>
            <a:endParaRPr lang="en-US" sz="1800" b="0" i="0" u="none" strike="noStrike" cap="none" baseline="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157587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Latencia</a:t>
            </a:r>
            <a:r>
              <a:rPr lang="en-US" sz="2200" b="1" dirty="0" smtClean="0">
                <a:solidFill>
                  <a:srgbClr val="1C1C1C"/>
                </a:solidFill>
              </a:rPr>
              <a:t> / </a:t>
            </a:r>
            <a:r>
              <a:rPr lang="en-US" sz="2200" b="1" dirty="0" err="1" smtClean="0">
                <a:solidFill>
                  <a:srgbClr val="1C1C1C"/>
                </a:solidFill>
              </a:rPr>
              <a:t>Disponibilidad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6000" y="1484312"/>
            <a:ext cx="907143" cy="4611688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59000">
                <a:schemeClr val="bg1">
                  <a:lumMod val="85000"/>
                </a:schemeClr>
              </a:gs>
              <a:gs pos="91000">
                <a:schemeClr val="bg1"/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52952" y="1484312"/>
            <a:ext cx="0" cy="233778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52952" y="3822095"/>
            <a:ext cx="0" cy="10401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52952" y="4862286"/>
            <a:ext cx="0" cy="599924"/>
          </a:xfrm>
          <a:prstGeom prst="straightConnector1">
            <a:avLst/>
          </a:prstGeom>
          <a:ln>
            <a:solidFill>
              <a:srgbClr val="FF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52952" y="5425924"/>
            <a:ext cx="0" cy="377372"/>
          </a:xfrm>
          <a:prstGeom prst="straightConnector1">
            <a:avLst/>
          </a:prstGeom>
          <a:ln>
            <a:solidFill>
              <a:srgbClr val="FF666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52952" y="5803296"/>
            <a:ext cx="0" cy="29270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03714" y="2431143"/>
            <a:ext cx="125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Macro Batch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03714" y="4155924"/>
            <a:ext cx="125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 Batch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03714" y="4874939"/>
            <a:ext cx="374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Near Real-Time Decision Support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5809" y="5450673"/>
            <a:ext cx="3072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Near Real-Time Event Processing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03714" y="5803296"/>
            <a:ext cx="125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Real-Time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41048" y="3822095"/>
            <a:ext cx="1511904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1048" y="4857447"/>
            <a:ext cx="1511904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41048" y="5425924"/>
            <a:ext cx="1511904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41048" y="5803296"/>
            <a:ext cx="1511904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64495" y="1484312"/>
            <a:ext cx="0" cy="462676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4495" y="1930400"/>
            <a:ext cx="628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41980" y="3514318"/>
            <a:ext cx="1272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minutes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1981" y="4563626"/>
            <a:ext cx="1272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minutes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1981" y="5129125"/>
            <a:ext cx="1163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seconds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1980" y="5495519"/>
            <a:ext cx="1610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100 milliseconds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1048" y="1612389"/>
            <a:ext cx="1664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Hours, days…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3554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Latencia</a:t>
            </a:r>
            <a:r>
              <a:rPr lang="en-US" sz="2200" b="1" dirty="0" smtClean="0">
                <a:solidFill>
                  <a:srgbClr val="1C1C1C"/>
                </a:solidFill>
              </a:rPr>
              <a:t> / </a:t>
            </a:r>
            <a:r>
              <a:rPr lang="en-US" sz="2200" b="1" dirty="0" err="1" smtClean="0">
                <a:solidFill>
                  <a:srgbClr val="1C1C1C"/>
                </a:solidFill>
              </a:rPr>
              <a:t>Disponibilidad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6000" y="1484312"/>
            <a:ext cx="907143" cy="4611688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59000">
                <a:schemeClr val="bg1">
                  <a:lumMod val="85000"/>
                </a:schemeClr>
              </a:gs>
              <a:gs pos="91000">
                <a:schemeClr val="bg1"/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52952" y="1484312"/>
            <a:ext cx="0" cy="233778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52952" y="3822095"/>
            <a:ext cx="0" cy="10401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52952" y="4862286"/>
            <a:ext cx="0" cy="599924"/>
          </a:xfrm>
          <a:prstGeom prst="straightConnector1">
            <a:avLst/>
          </a:prstGeom>
          <a:ln>
            <a:solidFill>
              <a:srgbClr val="FF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52952" y="5425924"/>
            <a:ext cx="0" cy="377372"/>
          </a:xfrm>
          <a:prstGeom prst="straightConnector1">
            <a:avLst/>
          </a:prstGeom>
          <a:ln>
            <a:solidFill>
              <a:srgbClr val="FF666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52952" y="5803296"/>
            <a:ext cx="0" cy="29270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03714" y="2431143"/>
            <a:ext cx="125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Macro Batch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03714" y="4155924"/>
            <a:ext cx="125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 Batch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03714" y="4874939"/>
            <a:ext cx="374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Near Real-Time Decision Support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5809" y="5450673"/>
            <a:ext cx="3072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Near Real-Time Event Processing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03714" y="5803296"/>
            <a:ext cx="125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Real-Time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41048" y="3822095"/>
            <a:ext cx="1511904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1048" y="4857447"/>
            <a:ext cx="1511904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41048" y="5425924"/>
            <a:ext cx="1511904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41048" y="5803296"/>
            <a:ext cx="1511904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64495" y="1484312"/>
            <a:ext cx="0" cy="462676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4495" y="1930400"/>
            <a:ext cx="628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41980" y="3514318"/>
            <a:ext cx="1272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minutes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1981" y="4563626"/>
            <a:ext cx="1272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minutes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1981" y="5129125"/>
            <a:ext cx="1163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seconds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1980" y="5495519"/>
            <a:ext cx="1610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100 milliseconds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1048" y="1612389"/>
            <a:ext cx="1664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Hours, days…</a:t>
            </a:r>
            <a:endParaRPr lang="en-US" dirty="0"/>
          </a:p>
        </p:txBody>
      </p:sp>
      <p:sp>
        <p:nvSpPr>
          <p:cNvPr id="2" name="Striped Right Arrow 1"/>
          <p:cNvSpPr/>
          <p:nvPr/>
        </p:nvSpPr>
        <p:spPr>
          <a:xfrm rot="5400000">
            <a:off x="4685974" y="3445163"/>
            <a:ext cx="3569956" cy="753865"/>
          </a:xfrm>
          <a:prstGeom prst="stripedRightArrow">
            <a:avLst/>
          </a:prstGeom>
          <a:gradFill>
            <a:gsLst>
              <a:gs pos="11000">
                <a:schemeClr val="bg1"/>
              </a:gs>
              <a:gs pos="32000">
                <a:schemeClr val="bg1">
                  <a:lumMod val="65000"/>
                </a:schemeClr>
              </a:gs>
              <a:gs pos="75000">
                <a:srgbClr val="FF0000"/>
              </a:gs>
            </a:gsLst>
            <a:lin ang="0" scaled="0"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47885" y="3668206"/>
            <a:ext cx="16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58380" y="4975236"/>
            <a:ext cx="16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758380" y="2238177"/>
            <a:ext cx="16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994481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Latencia</a:t>
            </a:r>
            <a:r>
              <a:rPr lang="en-US" sz="2200" b="1" dirty="0" smtClean="0">
                <a:solidFill>
                  <a:srgbClr val="1C1C1C"/>
                </a:solidFill>
              </a:rPr>
              <a:t> / </a:t>
            </a:r>
            <a:r>
              <a:rPr lang="en-US" sz="2200" b="1" dirty="0" err="1" smtClean="0">
                <a:solidFill>
                  <a:srgbClr val="1C1C1C"/>
                </a:solidFill>
              </a:rPr>
              <a:t>Disponibilidad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6000" y="1484312"/>
            <a:ext cx="907143" cy="4611688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59000">
                <a:schemeClr val="bg1">
                  <a:lumMod val="85000"/>
                </a:schemeClr>
              </a:gs>
              <a:gs pos="91000">
                <a:schemeClr val="bg1"/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52952" y="1484312"/>
            <a:ext cx="0" cy="233778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52952" y="3822095"/>
            <a:ext cx="0" cy="10401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52952" y="4862286"/>
            <a:ext cx="0" cy="599924"/>
          </a:xfrm>
          <a:prstGeom prst="straightConnector1">
            <a:avLst/>
          </a:prstGeom>
          <a:ln>
            <a:solidFill>
              <a:srgbClr val="FF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52952" y="5425924"/>
            <a:ext cx="0" cy="377372"/>
          </a:xfrm>
          <a:prstGeom prst="straightConnector1">
            <a:avLst/>
          </a:prstGeom>
          <a:ln>
            <a:solidFill>
              <a:srgbClr val="FF666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52952" y="5803296"/>
            <a:ext cx="0" cy="29270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03714" y="2431143"/>
            <a:ext cx="125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Macro Batch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03714" y="4155924"/>
            <a:ext cx="125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 Batch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03714" y="4874939"/>
            <a:ext cx="374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Near Real-Time Decision Support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5809" y="5450673"/>
            <a:ext cx="3072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Near Real-Time Event Processing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03714" y="5803296"/>
            <a:ext cx="125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Real-Time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41048" y="3822095"/>
            <a:ext cx="1511904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1048" y="4857447"/>
            <a:ext cx="1511904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41048" y="5425924"/>
            <a:ext cx="1511904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41048" y="5803296"/>
            <a:ext cx="1511904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64495" y="1484312"/>
            <a:ext cx="0" cy="462676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4495" y="1930400"/>
            <a:ext cx="628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41980" y="3514318"/>
            <a:ext cx="1272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minutes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1981" y="4563626"/>
            <a:ext cx="1272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minutes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1981" y="5129125"/>
            <a:ext cx="1163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seconds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1980" y="5495519"/>
            <a:ext cx="1610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100 milliseconds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1048" y="1612389"/>
            <a:ext cx="1664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Hours, days…</a:t>
            </a:r>
            <a:endParaRPr lang="en-US" dirty="0"/>
          </a:p>
        </p:txBody>
      </p:sp>
      <p:sp>
        <p:nvSpPr>
          <p:cNvPr id="2" name="Striped Right Arrow 1"/>
          <p:cNvSpPr/>
          <p:nvPr/>
        </p:nvSpPr>
        <p:spPr>
          <a:xfrm rot="5400000">
            <a:off x="4685974" y="3445163"/>
            <a:ext cx="3569956" cy="753865"/>
          </a:xfrm>
          <a:prstGeom prst="stripedRightArrow">
            <a:avLst/>
          </a:prstGeom>
          <a:gradFill>
            <a:gsLst>
              <a:gs pos="11000">
                <a:schemeClr val="bg1"/>
              </a:gs>
              <a:gs pos="32000">
                <a:schemeClr val="bg1">
                  <a:lumMod val="65000"/>
                </a:schemeClr>
              </a:gs>
              <a:gs pos="75000">
                <a:srgbClr val="FF0000"/>
              </a:gs>
            </a:gsLst>
            <a:lin ang="0" scaled="0"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47885" y="3668206"/>
            <a:ext cx="16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58380" y="4975236"/>
            <a:ext cx="16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758380" y="2238177"/>
            <a:ext cx="16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239" y="2431143"/>
            <a:ext cx="3655949" cy="360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0810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Latencia</a:t>
            </a:r>
            <a:r>
              <a:rPr lang="en-US" sz="2200" b="1" dirty="0" smtClean="0">
                <a:solidFill>
                  <a:srgbClr val="1C1C1C"/>
                </a:solidFill>
              </a:rPr>
              <a:t> / </a:t>
            </a:r>
            <a:r>
              <a:rPr lang="en-US" sz="2200" b="1" dirty="0" err="1" smtClean="0">
                <a:solidFill>
                  <a:srgbClr val="1C1C1C"/>
                </a:solidFill>
              </a:rPr>
              <a:t>Disponibilidad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16000" y="1484312"/>
            <a:ext cx="907143" cy="4611688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59000">
                <a:schemeClr val="bg1">
                  <a:lumMod val="85000"/>
                </a:schemeClr>
              </a:gs>
              <a:gs pos="91000">
                <a:schemeClr val="bg1"/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52952" y="1484312"/>
            <a:ext cx="0" cy="233778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52952" y="3822095"/>
            <a:ext cx="0" cy="10401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52952" y="4862286"/>
            <a:ext cx="0" cy="599924"/>
          </a:xfrm>
          <a:prstGeom prst="straightConnector1">
            <a:avLst/>
          </a:prstGeom>
          <a:ln>
            <a:solidFill>
              <a:srgbClr val="FF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52952" y="5425924"/>
            <a:ext cx="0" cy="377372"/>
          </a:xfrm>
          <a:prstGeom prst="straightConnector1">
            <a:avLst/>
          </a:prstGeom>
          <a:ln>
            <a:solidFill>
              <a:srgbClr val="FF666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52952" y="5803296"/>
            <a:ext cx="0" cy="29270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03714" y="2431143"/>
            <a:ext cx="125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Macro Batch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03714" y="4155924"/>
            <a:ext cx="125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 Batch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03714" y="4874939"/>
            <a:ext cx="374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Near Real-Time Decision Support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5809" y="5450673"/>
            <a:ext cx="3072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Near Real-Time Event Processing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03714" y="5803296"/>
            <a:ext cx="125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Real-Time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41048" y="3822095"/>
            <a:ext cx="1511904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1048" y="4857447"/>
            <a:ext cx="1511904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41048" y="5425924"/>
            <a:ext cx="1511904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41048" y="5803296"/>
            <a:ext cx="1511904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64495" y="1484312"/>
            <a:ext cx="0" cy="462676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4495" y="1930400"/>
            <a:ext cx="628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41980" y="3514318"/>
            <a:ext cx="1272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minutes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1981" y="4563626"/>
            <a:ext cx="1272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minutes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1981" y="5129125"/>
            <a:ext cx="1163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seconds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1980" y="5495519"/>
            <a:ext cx="1610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100 milliseconds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1048" y="1612389"/>
            <a:ext cx="1664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Hours, days…</a:t>
            </a:r>
            <a:endParaRPr lang="en-US" dirty="0"/>
          </a:p>
        </p:txBody>
      </p:sp>
      <p:sp>
        <p:nvSpPr>
          <p:cNvPr id="2" name="Striped Right Arrow 1"/>
          <p:cNvSpPr/>
          <p:nvPr/>
        </p:nvSpPr>
        <p:spPr>
          <a:xfrm rot="5400000">
            <a:off x="4685974" y="3445163"/>
            <a:ext cx="3569956" cy="753865"/>
          </a:xfrm>
          <a:prstGeom prst="stripedRightArrow">
            <a:avLst/>
          </a:prstGeom>
          <a:gradFill>
            <a:gsLst>
              <a:gs pos="11000">
                <a:schemeClr val="bg1"/>
              </a:gs>
              <a:gs pos="32000">
                <a:schemeClr val="bg1">
                  <a:lumMod val="65000"/>
                </a:schemeClr>
              </a:gs>
              <a:gs pos="75000">
                <a:srgbClr val="FF0000"/>
              </a:gs>
            </a:gsLst>
            <a:lin ang="0" scaled="0"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47885" y="3668206"/>
            <a:ext cx="16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58380" y="4975236"/>
            <a:ext cx="16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758380" y="2238177"/>
            <a:ext cx="16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239" y="2431143"/>
            <a:ext cx="3655949" cy="360741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362161" y="5788223"/>
            <a:ext cx="2786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 WHENEVER POSSIBLE </a:t>
            </a:r>
            <a:r>
              <a:rPr lang="en-US" b="1" dirty="0" smtClean="0">
                <a:sym typeface="Wingdings"/>
              </a:rPr>
              <a:t> 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81464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Origen y </a:t>
            </a:r>
            <a:r>
              <a:rPr lang="en-US" sz="1800" dirty="0" err="1" smtClean="0">
                <a:solidFill>
                  <a:srgbClr val="002060"/>
                </a:solidFill>
              </a:rPr>
              <a:t>Formato</a:t>
            </a:r>
            <a:r>
              <a:rPr lang="en-US" sz="1800" dirty="0" smtClean="0">
                <a:solidFill>
                  <a:srgbClr val="002060"/>
                </a:solidFill>
              </a:rPr>
              <a:t> de los </a:t>
            </a:r>
            <a:r>
              <a:rPr lang="en-US" sz="1800" dirty="0" err="1" smtClean="0">
                <a:solidFill>
                  <a:srgbClr val="002060"/>
                </a:solidFill>
              </a:rPr>
              <a:t>datos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b="0" i="0" u="none" strike="noStrike" cap="none" dirty="0" smtClean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Latencia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800" dirty="0" err="1">
                <a:solidFill>
                  <a:srgbClr val="002060"/>
                </a:solidFill>
              </a:rPr>
              <a:t>D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isponibilidad</a:t>
            </a:r>
            <a:endParaRPr lang="en-US" sz="1800" b="0" i="0" u="none" strike="noStrike" cap="none" dirty="0" smtClean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b="1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1" dirty="0" err="1" smtClean="0">
                <a:solidFill>
                  <a:srgbClr val="002060"/>
                </a:solidFill>
              </a:rPr>
              <a:t>Actualizaciones</a:t>
            </a:r>
            <a:endParaRPr lang="en-US" sz="1800" b="1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Transformaciones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b="0" i="0" u="none" strike="noStrike" cap="none" baseline="0" dirty="0" smtClean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Acceso</a:t>
            </a:r>
            <a:r>
              <a:rPr lang="en-US" sz="1800" b="0" i="0" u="none" strike="noStrike" cap="none" baseline="0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800" dirty="0" err="1">
                <a:solidFill>
                  <a:srgbClr val="002060"/>
                </a:solidFill>
              </a:rPr>
              <a:t>P</a:t>
            </a:r>
            <a:r>
              <a:rPr lang="en-US" sz="1800" b="0" i="0" u="none" strike="noStrike" cap="none" baseline="0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rocesamiento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posterior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Factores</a:t>
            </a:r>
            <a:r>
              <a:rPr lang="en-US" sz="2200" b="1" dirty="0" smtClean="0">
                <a:solidFill>
                  <a:srgbClr val="1C1C1C"/>
                </a:solidFill>
              </a:rPr>
              <a:t> a </a:t>
            </a:r>
            <a:r>
              <a:rPr lang="en-US" sz="2200" b="1" dirty="0" err="1" smtClean="0">
                <a:solidFill>
                  <a:srgbClr val="1C1C1C"/>
                </a:solidFill>
              </a:rPr>
              <a:t>tener</a:t>
            </a:r>
            <a:r>
              <a:rPr lang="en-US" sz="2200" b="1" dirty="0" smtClean="0">
                <a:solidFill>
                  <a:srgbClr val="1C1C1C"/>
                </a:solidFill>
              </a:rPr>
              <a:t> en </a:t>
            </a:r>
            <a:r>
              <a:rPr lang="en-US" sz="2200" b="1" dirty="0" err="1" smtClean="0">
                <a:solidFill>
                  <a:srgbClr val="1C1C1C"/>
                </a:solidFill>
              </a:rPr>
              <a:t>cuenta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534256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¿</a:t>
            </a:r>
            <a:r>
              <a:rPr lang="en-US" sz="1800" dirty="0" err="1" smtClean="0">
                <a:solidFill>
                  <a:srgbClr val="002060"/>
                </a:solidFill>
              </a:rPr>
              <a:t>Es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necesario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actualizar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incrementalmente</a:t>
            </a:r>
            <a:r>
              <a:rPr lang="en-US" sz="1800" dirty="0" smtClean="0">
                <a:solidFill>
                  <a:srgbClr val="002060"/>
                </a:solidFill>
              </a:rPr>
              <a:t> el dataset?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¿Se </a:t>
            </a:r>
            <a:r>
              <a:rPr lang="en-US" sz="1800" dirty="0" err="1" smtClean="0">
                <a:solidFill>
                  <a:srgbClr val="002060"/>
                </a:solidFill>
              </a:rPr>
              <a:t>puede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seguir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una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estrategia</a:t>
            </a:r>
            <a:r>
              <a:rPr lang="en-US" sz="1800" dirty="0" smtClean="0">
                <a:solidFill>
                  <a:srgbClr val="002060"/>
                </a:solidFill>
              </a:rPr>
              <a:t> Append-only?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Append-only =&gt; </a:t>
            </a:r>
            <a:r>
              <a:rPr lang="en-US" sz="1800" dirty="0" err="1" smtClean="0">
                <a:solidFill>
                  <a:srgbClr val="002060"/>
                </a:solidFill>
              </a:rPr>
              <a:t>Normalmente</a:t>
            </a:r>
            <a:r>
              <a:rPr lang="en-US" sz="1800" dirty="0" smtClean="0">
                <a:solidFill>
                  <a:srgbClr val="002060"/>
                </a:solidFill>
              </a:rPr>
              <a:t> HDFS </a:t>
            </a:r>
            <a:r>
              <a:rPr lang="en-US" sz="1800" dirty="0" err="1" smtClean="0">
                <a:solidFill>
                  <a:srgbClr val="002060"/>
                </a:solidFill>
              </a:rPr>
              <a:t>será</a:t>
            </a:r>
            <a:r>
              <a:rPr lang="en-US" sz="1800" dirty="0" smtClean="0">
                <a:solidFill>
                  <a:srgbClr val="002060"/>
                </a:solidFill>
              </a:rPr>
              <a:t> la </a:t>
            </a:r>
            <a:r>
              <a:rPr lang="en-US" sz="1800" dirty="0" err="1" smtClean="0">
                <a:solidFill>
                  <a:srgbClr val="002060"/>
                </a:solidFill>
              </a:rPr>
              <a:t>mejor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opción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como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destino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Actualizar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dataset (UPDATE, DELETE) </a:t>
            </a:r>
            <a:r>
              <a:rPr lang="en-US" sz="1800" dirty="0" smtClean="0">
                <a:solidFill>
                  <a:srgbClr val="002060"/>
                </a:solidFill>
              </a:rPr>
              <a:t>=&gt; Hay </a:t>
            </a:r>
            <a:r>
              <a:rPr lang="en-US" sz="1800" dirty="0" err="1" smtClean="0">
                <a:solidFill>
                  <a:srgbClr val="002060"/>
                </a:solidFill>
              </a:rPr>
              <a:t>que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estudiar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otras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opciones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como</a:t>
            </a:r>
            <a:r>
              <a:rPr lang="en-US" sz="1800" dirty="0" smtClean="0">
                <a:solidFill>
                  <a:srgbClr val="002060"/>
                </a:solidFill>
              </a:rPr>
              <a:t> HBASE </a:t>
            </a:r>
            <a:r>
              <a:rPr lang="en-US" sz="1800" dirty="0" err="1" smtClean="0">
                <a:solidFill>
                  <a:srgbClr val="002060"/>
                </a:solidFill>
              </a:rPr>
              <a:t>ó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hacer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preprocesado</a:t>
            </a:r>
            <a:r>
              <a:rPr lang="en-US" sz="1800" dirty="0" smtClean="0">
                <a:solidFill>
                  <a:srgbClr val="002060"/>
                </a:solidFill>
              </a:rPr>
              <a:t> de los </a:t>
            </a:r>
            <a:r>
              <a:rPr lang="en-US" sz="1800" dirty="0" err="1" smtClean="0">
                <a:solidFill>
                  <a:srgbClr val="002060"/>
                </a:solidFill>
              </a:rPr>
              <a:t>datos</a:t>
            </a:r>
            <a:r>
              <a:rPr lang="en-US" sz="1800" dirty="0" smtClean="0">
                <a:solidFill>
                  <a:srgbClr val="002060"/>
                </a:solidFill>
              </a:rPr>
              <a:t> en HDFS (compaction jobs)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Actualizaciones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86243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hape 53"/>
          <p:cNvSpPr txBox="1"/>
          <p:nvPr/>
        </p:nvSpPr>
        <p:spPr>
          <a:xfrm>
            <a:off x="1851681" y="3105612"/>
            <a:ext cx="5384799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dirty="0" err="1" smtClean="0">
                <a:solidFill>
                  <a:srgbClr val="262673"/>
                </a:solidFill>
              </a:rPr>
              <a:t>Planificación</a:t>
            </a:r>
            <a:endParaRPr lang="en-US" sz="3600" b="1" i="0" u="none" strike="noStrike" cap="none" baseline="0" dirty="0">
              <a:solidFill>
                <a:srgbClr val="262673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0348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Origen y </a:t>
            </a:r>
            <a:r>
              <a:rPr lang="en-US" sz="1800" dirty="0" err="1" smtClean="0">
                <a:solidFill>
                  <a:srgbClr val="002060"/>
                </a:solidFill>
              </a:rPr>
              <a:t>Formato</a:t>
            </a:r>
            <a:r>
              <a:rPr lang="en-US" sz="1800" dirty="0" smtClean="0">
                <a:solidFill>
                  <a:srgbClr val="002060"/>
                </a:solidFill>
              </a:rPr>
              <a:t> de los </a:t>
            </a:r>
            <a:r>
              <a:rPr lang="en-US" sz="1800" dirty="0" err="1" smtClean="0">
                <a:solidFill>
                  <a:srgbClr val="002060"/>
                </a:solidFill>
              </a:rPr>
              <a:t>datos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b="0" i="0" u="none" strike="noStrike" cap="none" dirty="0" smtClean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Latencia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800" dirty="0" err="1">
                <a:solidFill>
                  <a:srgbClr val="002060"/>
                </a:solidFill>
              </a:rPr>
              <a:t>D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isponibilidad</a:t>
            </a:r>
            <a:endParaRPr lang="en-US" sz="1800" b="0" i="0" u="none" strike="noStrike" cap="none" dirty="0" smtClean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Actualizaciones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1" dirty="0" err="1" smtClean="0">
                <a:solidFill>
                  <a:srgbClr val="002060"/>
                </a:solidFill>
              </a:rPr>
              <a:t>Transformaciones</a:t>
            </a:r>
            <a:endParaRPr lang="en-US" sz="1800" b="1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b="0" i="0" u="none" strike="noStrike" cap="none" baseline="0" dirty="0" smtClean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baseline="0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Acceso</a:t>
            </a:r>
            <a:r>
              <a:rPr lang="en-US" sz="1800" b="0" i="0" u="none" strike="noStrike" cap="none" baseline="0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800" dirty="0" err="1">
                <a:solidFill>
                  <a:srgbClr val="002060"/>
                </a:solidFill>
              </a:rPr>
              <a:t>P</a:t>
            </a:r>
            <a:r>
              <a:rPr lang="en-US" sz="1800" b="0" i="0" u="none" strike="noStrike" cap="none" baseline="0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rocesamiento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posterior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Factores</a:t>
            </a:r>
            <a:r>
              <a:rPr lang="en-US" sz="2200" b="1" dirty="0" smtClean="0">
                <a:solidFill>
                  <a:srgbClr val="1C1C1C"/>
                </a:solidFill>
              </a:rPr>
              <a:t> a </a:t>
            </a:r>
            <a:r>
              <a:rPr lang="en-US" sz="2200" b="1" dirty="0" err="1" smtClean="0">
                <a:solidFill>
                  <a:srgbClr val="1C1C1C"/>
                </a:solidFill>
              </a:rPr>
              <a:t>tener</a:t>
            </a:r>
            <a:r>
              <a:rPr lang="en-US" sz="2200" b="1" dirty="0" smtClean="0">
                <a:solidFill>
                  <a:srgbClr val="1C1C1C"/>
                </a:solidFill>
              </a:rPr>
              <a:t> en </a:t>
            </a:r>
            <a:r>
              <a:rPr lang="en-US" sz="2200" b="1" dirty="0" err="1" smtClean="0">
                <a:solidFill>
                  <a:srgbClr val="1C1C1C"/>
                </a:solidFill>
              </a:rPr>
              <a:t>cuenta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534256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¿</a:t>
            </a:r>
            <a:r>
              <a:rPr lang="en-US" sz="1800" dirty="0" err="1" smtClean="0">
                <a:solidFill>
                  <a:srgbClr val="002060"/>
                </a:solidFill>
              </a:rPr>
              <a:t>Necesito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modificar</a:t>
            </a:r>
            <a:r>
              <a:rPr lang="en-US" sz="1800" dirty="0" smtClean="0">
                <a:solidFill>
                  <a:srgbClr val="002060"/>
                </a:solidFill>
              </a:rPr>
              <a:t> los </a:t>
            </a:r>
            <a:r>
              <a:rPr lang="en-US" sz="1800" dirty="0" err="1" smtClean="0">
                <a:solidFill>
                  <a:srgbClr val="002060"/>
                </a:solidFill>
              </a:rPr>
              <a:t>datos</a:t>
            </a:r>
            <a:r>
              <a:rPr lang="en-US" sz="1800" dirty="0" smtClean="0">
                <a:solidFill>
                  <a:srgbClr val="002060"/>
                </a:solidFill>
              </a:rPr>
              <a:t> “al </a:t>
            </a:r>
            <a:r>
              <a:rPr lang="en-US" sz="1800" dirty="0" err="1" smtClean="0">
                <a:solidFill>
                  <a:srgbClr val="002060"/>
                </a:solidFill>
              </a:rPr>
              <a:t>vuelo</a:t>
            </a:r>
            <a:r>
              <a:rPr lang="en-US" sz="1800" dirty="0" smtClean="0">
                <a:solidFill>
                  <a:srgbClr val="002060"/>
                </a:solidFill>
              </a:rPr>
              <a:t>”?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¿</a:t>
            </a:r>
            <a:r>
              <a:rPr lang="en-US" sz="1800" dirty="0" err="1" smtClean="0">
                <a:solidFill>
                  <a:srgbClr val="002060"/>
                </a:solidFill>
              </a:rPr>
              <a:t>Necesito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almacenar</a:t>
            </a:r>
            <a:r>
              <a:rPr lang="en-US" sz="1800" dirty="0" smtClean="0">
                <a:solidFill>
                  <a:srgbClr val="002060"/>
                </a:solidFill>
              </a:rPr>
              <a:t> los </a:t>
            </a:r>
            <a:r>
              <a:rPr lang="en-US" sz="1800" dirty="0" err="1" smtClean="0">
                <a:solidFill>
                  <a:srgbClr val="002060"/>
                </a:solidFill>
              </a:rPr>
              <a:t>datos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particionados</a:t>
            </a:r>
            <a:r>
              <a:rPr lang="en-US" sz="1800" dirty="0" smtClean="0">
                <a:solidFill>
                  <a:srgbClr val="002060"/>
                </a:solidFill>
              </a:rPr>
              <a:t> / en “buckets”?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¿</a:t>
            </a:r>
            <a:r>
              <a:rPr lang="en-US" sz="1800" dirty="0" err="1" smtClean="0">
                <a:solidFill>
                  <a:srgbClr val="002060"/>
                </a:solidFill>
              </a:rPr>
              <a:t>Quiero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enviar</a:t>
            </a:r>
            <a:r>
              <a:rPr lang="en-US" sz="1800" dirty="0" smtClean="0">
                <a:solidFill>
                  <a:srgbClr val="002060"/>
                </a:solidFill>
              </a:rPr>
              <a:t> los </a:t>
            </a:r>
            <a:r>
              <a:rPr lang="en-US" sz="1800" dirty="0" err="1" smtClean="0">
                <a:solidFill>
                  <a:srgbClr val="002060"/>
                </a:solidFill>
              </a:rPr>
              <a:t>datos</a:t>
            </a:r>
            <a:r>
              <a:rPr lang="en-US" sz="1800" dirty="0" smtClean="0">
                <a:solidFill>
                  <a:srgbClr val="002060"/>
                </a:solidFill>
              </a:rPr>
              <a:t> a </a:t>
            </a:r>
            <a:r>
              <a:rPr lang="en-US" sz="1800" dirty="0" err="1" smtClean="0">
                <a:solidFill>
                  <a:srgbClr val="002060"/>
                </a:solidFill>
              </a:rPr>
              <a:t>más</a:t>
            </a:r>
            <a:r>
              <a:rPr lang="en-US" sz="1800" dirty="0" smtClean="0">
                <a:solidFill>
                  <a:srgbClr val="002060"/>
                </a:solidFill>
              </a:rPr>
              <a:t> de un </a:t>
            </a:r>
            <a:r>
              <a:rPr lang="en-US" sz="1800" dirty="0" err="1" smtClean="0">
                <a:solidFill>
                  <a:srgbClr val="002060"/>
                </a:solidFill>
              </a:rPr>
              <a:t>destino</a:t>
            </a:r>
            <a:r>
              <a:rPr lang="en-US" sz="1800" dirty="0" smtClean="0">
                <a:solidFill>
                  <a:srgbClr val="002060"/>
                </a:solidFill>
              </a:rPr>
              <a:t>? (HDFS, HBASE…)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En </a:t>
            </a:r>
            <a:r>
              <a:rPr lang="en-US" sz="1800" dirty="0" err="1" smtClean="0">
                <a:solidFill>
                  <a:srgbClr val="002060"/>
                </a:solidFill>
              </a:rPr>
              <a:t>cualquiera</a:t>
            </a:r>
            <a:r>
              <a:rPr lang="en-US" sz="1800" dirty="0" smtClean="0">
                <a:solidFill>
                  <a:srgbClr val="002060"/>
                </a:solidFill>
              </a:rPr>
              <a:t> de </a:t>
            </a:r>
            <a:r>
              <a:rPr lang="en-US" sz="1800" dirty="0" err="1" smtClean="0">
                <a:solidFill>
                  <a:srgbClr val="002060"/>
                </a:solidFill>
              </a:rPr>
              <a:t>estos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casos</a:t>
            </a:r>
            <a:r>
              <a:rPr lang="en-US" sz="1800" dirty="0" smtClean="0">
                <a:solidFill>
                  <a:srgbClr val="002060"/>
                </a:solidFill>
              </a:rPr>
              <a:t>, </a:t>
            </a:r>
            <a:r>
              <a:rPr lang="en-US" sz="1800" dirty="0" err="1" smtClean="0">
                <a:solidFill>
                  <a:srgbClr val="002060"/>
                </a:solidFill>
              </a:rPr>
              <a:t>vuelve</a:t>
            </a:r>
            <a:r>
              <a:rPr lang="en-US" sz="1800" dirty="0" smtClean="0">
                <a:solidFill>
                  <a:srgbClr val="002060"/>
                </a:solidFill>
              </a:rPr>
              <a:t> a </a:t>
            </a:r>
            <a:r>
              <a:rPr lang="en-US" sz="1800" dirty="0" err="1" smtClean="0">
                <a:solidFill>
                  <a:srgbClr val="002060"/>
                </a:solidFill>
              </a:rPr>
              <a:t>ser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importante</a:t>
            </a:r>
            <a:r>
              <a:rPr lang="en-US" sz="1800" dirty="0" smtClean="0">
                <a:solidFill>
                  <a:srgbClr val="002060"/>
                </a:solidFill>
              </a:rPr>
              <a:t> la </a:t>
            </a:r>
            <a:r>
              <a:rPr lang="en-US" sz="1800" dirty="0" err="1" smtClean="0">
                <a:solidFill>
                  <a:srgbClr val="002060"/>
                </a:solidFill>
              </a:rPr>
              <a:t>latencia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que</a:t>
            </a:r>
            <a:r>
              <a:rPr lang="en-US" sz="1800" dirty="0" smtClean="0">
                <a:solidFill>
                  <a:srgbClr val="002060"/>
                </a:solidFill>
              </a:rPr>
              <a:t> me </a:t>
            </a:r>
            <a:r>
              <a:rPr lang="en-US" sz="1800" dirty="0" err="1" smtClean="0">
                <a:solidFill>
                  <a:srgbClr val="002060"/>
                </a:solidFill>
              </a:rPr>
              <a:t>puedo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permitir</a:t>
            </a:r>
            <a:r>
              <a:rPr lang="en-US" sz="1800" dirty="0" smtClean="0">
                <a:solidFill>
                  <a:srgbClr val="002060"/>
                </a:solidFill>
              </a:rPr>
              <a:t>: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BATCH: </a:t>
            </a:r>
            <a:r>
              <a:rPr lang="en-US" sz="1800" dirty="0" err="1" smtClean="0">
                <a:solidFill>
                  <a:srgbClr val="002060"/>
                </a:solidFill>
              </a:rPr>
              <a:t>Ingestión</a:t>
            </a:r>
            <a:r>
              <a:rPr lang="en-US" sz="1800" dirty="0" smtClean="0">
                <a:solidFill>
                  <a:srgbClr val="002060"/>
                </a:solidFill>
              </a:rPr>
              <a:t> normal y </a:t>
            </a:r>
            <a:r>
              <a:rPr lang="en-US" sz="1800" dirty="0" err="1" smtClean="0">
                <a:solidFill>
                  <a:srgbClr val="002060"/>
                </a:solidFill>
              </a:rPr>
              <a:t>postprocesado</a:t>
            </a:r>
            <a:r>
              <a:rPr lang="en-US" sz="1800" dirty="0" smtClean="0">
                <a:solidFill>
                  <a:srgbClr val="002060"/>
                </a:solidFill>
              </a:rPr>
              <a:t> (e.g. </a:t>
            </a:r>
            <a:r>
              <a:rPr lang="en-US" sz="1800" dirty="0" err="1" smtClean="0">
                <a:solidFill>
                  <a:srgbClr val="002060"/>
                </a:solidFill>
              </a:rPr>
              <a:t>Mapreduce</a:t>
            </a:r>
            <a:r>
              <a:rPr lang="en-US" sz="1800" dirty="0" smtClean="0">
                <a:solidFill>
                  <a:srgbClr val="002060"/>
                </a:solidFill>
              </a:rPr>
              <a:t>, Spark, Pig…)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STREAM: </a:t>
            </a:r>
            <a:r>
              <a:rPr lang="en-US" sz="1800" dirty="0" err="1" smtClean="0">
                <a:solidFill>
                  <a:srgbClr val="002060"/>
                </a:solidFill>
              </a:rPr>
              <a:t>Herramientas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como</a:t>
            </a:r>
            <a:r>
              <a:rPr lang="en-US" sz="1800" dirty="0" smtClean="0">
                <a:solidFill>
                  <a:srgbClr val="002060"/>
                </a:solidFill>
              </a:rPr>
              <a:t> Flume / </a:t>
            </a:r>
            <a:r>
              <a:rPr lang="en-US" sz="1800" dirty="0" err="1" smtClean="0">
                <a:solidFill>
                  <a:srgbClr val="002060"/>
                </a:solidFill>
              </a:rPr>
              <a:t>SpringXD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nos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permiten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hacer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ingestión</a:t>
            </a:r>
            <a:r>
              <a:rPr lang="en-US" sz="1800" dirty="0" smtClean="0">
                <a:solidFill>
                  <a:srgbClr val="002060"/>
                </a:solidFill>
              </a:rPr>
              <a:t> y </a:t>
            </a:r>
            <a:r>
              <a:rPr lang="en-US" sz="1800" dirty="0" err="1" smtClean="0">
                <a:solidFill>
                  <a:srgbClr val="002060"/>
                </a:solidFill>
              </a:rPr>
              <a:t>transformaciones</a:t>
            </a:r>
            <a:r>
              <a:rPr lang="en-US" sz="1800" dirty="0" smtClean="0">
                <a:solidFill>
                  <a:srgbClr val="002060"/>
                </a:solidFill>
              </a:rPr>
              <a:t> al </a:t>
            </a:r>
            <a:r>
              <a:rPr lang="en-US" sz="1800" dirty="0" err="1" smtClean="0">
                <a:solidFill>
                  <a:srgbClr val="002060"/>
                </a:solidFill>
              </a:rPr>
              <a:t>vuelo</a:t>
            </a:r>
            <a:endParaRPr lang="en-US" sz="1800" dirty="0" smtClean="0">
              <a:solidFill>
                <a:srgbClr val="002060"/>
              </a:solidFill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Transformaciones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657776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Origen y </a:t>
            </a:r>
            <a:r>
              <a:rPr lang="en-US" sz="1800" dirty="0" err="1" smtClean="0">
                <a:solidFill>
                  <a:srgbClr val="002060"/>
                </a:solidFill>
              </a:rPr>
              <a:t>Formato</a:t>
            </a:r>
            <a:r>
              <a:rPr lang="en-US" sz="1800" dirty="0" smtClean="0">
                <a:solidFill>
                  <a:srgbClr val="002060"/>
                </a:solidFill>
              </a:rPr>
              <a:t> de los </a:t>
            </a:r>
            <a:r>
              <a:rPr lang="en-US" sz="1800" dirty="0" err="1" smtClean="0">
                <a:solidFill>
                  <a:srgbClr val="002060"/>
                </a:solidFill>
              </a:rPr>
              <a:t>datos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b="0" i="0" u="none" strike="noStrike" cap="none" dirty="0" smtClean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Latencia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800" dirty="0" err="1">
                <a:solidFill>
                  <a:srgbClr val="002060"/>
                </a:solidFill>
              </a:rPr>
              <a:t>D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isponibilidad</a:t>
            </a:r>
            <a:endParaRPr lang="en-US" sz="1800" b="0" i="0" u="none" strike="noStrike" cap="none" dirty="0" smtClean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Actualizaciones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Transformaciones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b="0" i="0" u="none" strike="noStrike" cap="none" baseline="0" dirty="0" smtClean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 baseline="0" dirty="0" err="1" smtClean="0">
                <a:solidFill>
                  <a:srgbClr val="002060"/>
                </a:solidFill>
                <a:sym typeface="Arial"/>
              </a:rPr>
              <a:t>Acceso</a:t>
            </a:r>
            <a:r>
              <a:rPr lang="en-US" sz="1800" b="1" i="0" u="none" strike="noStrike" cap="none" baseline="0" dirty="0" smtClean="0">
                <a:solidFill>
                  <a:srgbClr val="002060"/>
                </a:solidFill>
                <a:sym typeface="Arial"/>
              </a:rPr>
              <a:t> y </a:t>
            </a:r>
            <a:r>
              <a:rPr lang="en-US" sz="1800" b="1" dirty="0" err="1">
                <a:solidFill>
                  <a:srgbClr val="002060"/>
                </a:solidFill>
              </a:rPr>
              <a:t>P</a:t>
            </a:r>
            <a:r>
              <a:rPr lang="en-US" sz="1800" b="1" i="0" u="none" strike="noStrike" cap="none" baseline="0" dirty="0" err="1" smtClean="0">
                <a:solidFill>
                  <a:srgbClr val="002060"/>
                </a:solidFill>
                <a:sym typeface="Arial"/>
              </a:rPr>
              <a:t>rocesamiento</a:t>
            </a:r>
            <a:r>
              <a:rPr lang="en-US" sz="1800" b="1" i="0" u="none" strike="noStrike" cap="none" dirty="0" smtClean="0">
                <a:solidFill>
                  <a:srgbClr val="002060"/>
                </a:solidFill>
                <a:sym typeface="Arial"/>
              </a:rPr>
              <a:t> posterior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Factores</a:t>
            </a:r>
            <a:r>
              <a:rPr lang="en-US" sz="2200" b="1" dirty="0" smtClean="0">
                <a:solidFill>
                  <a:srgbClr val="1C1C1C"/>
                </a:solidFill>
              </a:rPr>
              <a:t> a </a:t>
            </a:r>
            <a:r>
              <a:rPr lang="en-US" sz="2200" b="1" dirty="0" err="1" smtClean="0">
                <a:solidFill>
                  <a:srgbClr val="1C1C1C"/>
                </a:solidFill>
              </a:rPr>
              <a:t>tener</a:t>
            </a:r>
            <a:r>
              <a:rPr lang="en-US" sz="2200" b="1" dirty="0" smtClean="0">
                <a:solidFill>
                  <a:srgbClr val="1C1C1C"/>
                </a:solidFill>
              </a:rPr>
              <a:t> en </a:t>
            </a:r>
            <a:r>
              <a:rPr lang="en-US" sz="2200" b="1" dirty="0" err="1" smtClean="0">
                <a:solidFill>
                  <a:srgbClr val="1C1C1C"/>
                </a:solidFill>
              </a:rPr>
              <a:t>cuenta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80454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¿</a:t>
            </a:r>
            <a:r>
              <a:rPr lang="en-US" sz="1800" dirty="0" err="1" smtClean="0">
                <a:solidFill>
                  <a:srgbClr val="002060"/>
                </a:solidFill>
              </a:rPr>
              <a:t>Cómo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necesito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utilizar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mis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datos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una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vez</a:t>
            </a:r>
            <a:r>
              <a:rPr lang="en-US" sz="1800" dirty="0" smtClean="0">
                <a:solidFill>
                  <a:srgbClr val="002060"/>
                </a:solidFill>
              </a:rPr>
              <a:t> en </a:t>
            </a:r>
            <a:r>
              <a:rPr lang="en-US" sz="1800" dirty="0" err="1" smtClean="0">
                <a:solidFill>
                  <a:srgbClr val="002060"/>
                </a:solidFill>
              </a:rPr>
              <a:t>Hadoop</a:t>
            </a:r>
            <a:r>
              <a:rPr lang="en-US" sz="1800" dirty="0" smtClean="0">
                <a:solidFill>
                  <a:srgbClr val="002060"/>
                </a:solidFill>
              </a:rPr>
              <a:t>?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Lecturas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aleatorias</a:t>
            </a:r>
            <a:r>
              <a:rPr lang="en-US" sz="1800" dirty="0" smtClean="0">
                <a:solidFill>
                  <a:srgbClr val="002060"/>
                </a:solidFill>
              </a:rPr>
              <a:t>? (</a:t>
            </a:r>
            <a:r>
              <a:rPr lang="en-US" sz="1800" dirty="0" err="1" smtClean="0">
                <a:solidFill>
                  <a:srgbClr val="002060"/>
                </a:solidFill>
              </a:rPr>
              <a:t>Hbase</a:t>
            </a:r>
            <a:r>
              <a:rPr lang="en-US" sz="1800" dirty="0" smtClean="0">
                <a:solidFill>
                  <a:srgbClr val="002060"/>
                </a:solidFill>
              </a:rPr>
              <a:t>, Cassandra…)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i="0" u="none" strike="noStrike" cap="none" dirty="0" err="1" smtClean="0">
                <a:solidFill>
                  <a:srgbClr val="002060"/>
                </a:solidFill>
                <a:sym typeface="Arial"/>
              </a:rPr>
              <a:t>Escaneo</a:t>
            </a:r>
            <a:r>
              <a:rPr lang="en-US" sz="1800" i="0" u="none" strike="noStrike" cap="none" dirty="0" smtClean="0">
                <a:solidFill>
                  <a:srgbClr val="002060"/>
                </a:solidFill>
                <a:sym typeface="Arial"/>
              </a:rPr>
              <a:t> </a:t>
            </a:r>
            <a:r>
              <a:rPr lang="en-US" sz="1800" i="0" u="none" strike="noStrike" cap="none" dirty="0" err="1" smtClean="0">
                <a:solidFill>
                  <a:srgbClr val="002060"/>
                </a:solidFill>
                <a:sym typeface="Arial"/>
              </a:rPr>
              <a:t>consecutivo</a:t>
            </a:r>
            <a:r>
              <a:rPr lang="en-US" sz="1800" i="0" u="none" strike="noStrike" cap="none" dirty="0" smtClean="0">
                <a:solidFill>
                  <a:srgbClr val="002060"/>
                </a:solidFill>
                <a:sym typeface="Arial"/>
              </a:rPr>
              <a:t> de </a:t>
            </a:r>
            <a:r>
              <a:rPr lang="en-US" sz="1800" i="0" u="none" strike="noStrike" cap="none" dirty="0" err="1" smtClean="0">
                <a:solidFill>
                  <a:srgbClr val="002060"/>
                </a:solidFill>
                <a:sym typeface="Arial"/>
              </a:rPr>
              <a:t>grandes</a:t>
            </a:r>
            <a:r>
              <a:rPr lang="en-US" sz="1800" i="0" u="none" strike="noStrike" cap="none" dirty="0" smtClean="0">
                <a:solidFill>
                  <a:srgbClr val="002060"/>
                </a:solidFill>
                <a:sym typeface="Arial"/>
              </a:rPr>
              <a:t> </a:t>
            </a:r>
            <a:r>
              <a:rPr lang="en-US" sz="1800" i="0" u="none" strike="noStrike" cap="none" dirty="0" err="1" smtClean="0">
                <a:solidFill>
                  <a:srgbClr val="002060"/>
                </a:solidFill>
                <a:sym typeface="Arial"/>
              </a:rPr>
              <a:t>ficheros</a:t>
            </a:r>
            <a:r>
              <a:rPr lang="en-US" sz="1800" i="0" u="none" strike="noStrike" cap="none" dirty="0" smtClean="0">
                <a:solidFill>
                  <a:srgbClr val="002060"/>
                </a:solidFill>
                <a:sym typeface="Arial"/>
              </a:rPr>
              <a:t>? </a:t>
            </a:r>
            <a:r>
              <a:rPr lang="en-US" sz="1800" i="0" u="none" strike="noStrike" cap="none" dirty="0" err="1" smtClean="0">
                <a:solidFill>
                  <a:srgbClr val="002060"/>
                </a:solidFill>
                <a:sym typeface="Arial"/>
              </a:rPr>
              <a:t>Transformaciones</a:t>
            </a:r>
            <a:r>
              <a:rPr lang="en-US" sz="1800" i="0" u="none" strike="noStrike" cap="none" dirty="0" smtClean="0">
                <a:solidFill>
                  <a:srgbClr val="002060"/>
                </a:solidFill>
                <a:sym typeface="Arial"/>
              </a:rPr>
              <a:t>? (HDFS)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i="0" u="none" strike="noStrike" cap="none" dirty="0" err="1" smtClean="0">
                <a:solidFill>
                  <a:srgbClr val="002060"/>
                </a:solidFill>
                <a:sym typeface="Arial"/>
              </a:rPr>
              <a:t>Regla</a:t>
            </a:r>
            <a:r>
              <a:rPr lang="en-US" sz="1800" i="0" u="none" strike="noStrike" cap="none" dirty="0" smtClean="0">
                <a:solidFill>
                  <a:srgbClr val="002060"/>
                </a:solidFill>
                <a:sym typeface="Arial"/>
              </a:rPr>
              <a:t> </a:t>
            </a:r>
            <a:r>
              <a:rPr lang="en-US" sz="1800" i="0" u="none" strike="noStrike" cap="none" dirty="0" err="1" smtClean="0">
                <a:solidFill>
                  <a:srgbClr val="002060"/>
                </a:solidFill>
                <a:sym typeface="Arial"/>
              </a:rPr>
              <a:t>básica</a:t>
            </a:r>
            <a:r>
              <a:rPr lang="en-US" sz="1800" i="0" u="none" strike="noStrike" cap="none" dirty="0" smtClean="0">
                <a:solidFill>
                  <a:srgbClr val="002060"/>
                </a:solidFill>
                <a:sym typeface="Arial"/>
              </a:rPr>
              <a:t>: </a:t>
            </a:r>
            <a:r>
              <a:rPr lang="en-US" sz="1800" i="0" u="none" strike="noStrike" cap="none" dirty="0" err="1" smtClean="0">
                <a:solidFill>
                  <a:srgbClr val="002060"/>
                </a:solidFill>
                <a:sym typeface="Arial"/>
              </a:rPr>
              <a:t>casos</a:t>
            </a:r>
            <a:r>
              <a:rPr lang="en-US" sz="1800" i="0" u="none" strike="noStrike" cap="none" dirty="0" smtClean="0">
                <a:solidFill>
                  <a:srgbClr val="002060"/>
                </a:solidFill>
                <a:sym typeface="Arial"/>
              </a:rPr>
              <a:t> simples, </a:t>
            </a:r>
            <a:r>
              <a:rPr lang="en-US" sz="1800" i="0" u="none" strike="noStrike" cap="none" dirty="0" err="1" smtClean="0">
                <a:solidFill>
                  <a:srgbClr val="002060"/>
                </a:solidFill>
                <a:sym typeface="Arial"/>
              </a:rPr>
              <a:t>compresión</a:t>
            </a:r>
            <a:r>
              <a:rPr lang="en-US" sz="1800" i="0" u="none" strike="noStrike" cap="none" dirty="0" smtClean="0">
                <a:solidFill>
                  <a:srgbClr val="002060"/>
                </a:solidFill>
                <a:sym typeface="Arial"/>
              </a:rPr>
              <a:t> y </a:t>
            </a:r>
            <a:r>
              <a:rPr lang="en-US" sz="1800" i="0" u="none" strike="noStrike" cap="none" dirty="0" err="1" smtClean="0">
                <a:solidFill>
                  <a:srgbClr val="002060"/>
                </a:solidFill>
                <a:sym typeface="Arial"/>
              </a:rPr>
              <a:t>necesidad</a:t>
            </a:r>
            <a:r>
              <a:rPr lang="en-US" sz="1800" i="0" u="none" strike="noStrike" cap="none" dirty="0" smtClean="0">
                <a:solidFill>
                  <a:srgbClr val="002060"/>
                </a:solidFill>
                <a:sym typeface="Arial"/>
              </a:rPr>
              <a:t> de </a:t>
            </a:r>
            <a:r>
              <a:rPr lang="en-US" sz="1800" i="0" u="none" strike="noStrike" cap="none" dirty="0" err="1" smtClean="0">
                <a:solidFill>
                  <a:srgbClr val="002060"/>
                </a:solidFill>
                <a:sym typeface="Arial"/>
              </a:rPr>
              <a:t>lecturas</a:t>
            </a:r>
            <a:r>
              <a:rPr lang="en-US" sz="1800" i="0" u="none" strike="noStrike" cap="none" dirty="0" smtClean="0">
                <a:solidFill>
                  <a:srgbClr val="002060"/>
                </a:solidFill>
                <a:sym typeface="Arial"/>
              </a:rPr>
              <a:t> </a:t>
            </a:r>
            <a:r>
              <a:rPr lang="en-US" sz="1800" i="0" u="none" strike="noStrike" cap="none" dirty="0" err="1" smtClean="0">
                <a:solidFill>
                  <a:srgbClr val="002060"/>
                </a:solidFill>
                <a:sym typeface="Arial"/>
              </a:rPr>
              <a:t>rápidas</a:t>
            </a:r>
            <a:r>
              <a:rPr lang="en-US" sz="1800" i="0" u="none" strike="noStrike" cap="none" dirty="0" smtClean="0">
                <a:solidFill>
                  <a:srgbClr val="002060"/>
                </a:solidFill>
                <a:sym typeface="Arial"/>
              </a:rPr>
              <a:t> =&gt; HDFS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Necesito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utilizar</a:t>
            </a:r>
            <a:r>
              <a:rPr lang="en-US" sz="1800" dirty="0" smtClean="0">
                <a:solidFill>
                  <a:srgbClr val="002060"/>
                </a:solidFill>
              </a:rPr>
              <a:t> los </a:t>
            </a:r>
            <a:r>
              <a:rPr lang="en-US" sz="1800" dirty="0" err="1" smtClean="0">
                <a:solidFill>
                  <a:srgbClr val="002060"/>
                </a:solidFill>
              </a:rPr>
              <a:t>datos</a:t>
            </a:r>
            <a:r>
              <a:rPr lang="en-US" sz="1800" dirty="0" smtClean="0">
                <a:solidFill>
                  <a:srgbClr val="002060"/>
                </a:solidFill>
              </a:rPr>
              <a:t> con </a:t>
            </a:r>
            <a:r>
              <a:rPr lang="en-US" sz="1800" dirty="0" err="1" smtClean="0">
                <a:solidFill>
                  <a:srgbClr val="002060"/>
                </a:solidFill>
              </a:rPr>
              <a:t>múltiples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motores</a:t>
            </a:r>
            <a:r>
              <a:rPr lang="en-US" sz="1800" dirty="0" smtClean="0">
                <a:solidFill>
                  <a:srgbClr val="002060"/>
                </a:solidFill>
              </a:rPr>
              <a:t> de </a:t>
            </a:r>
            <a:r>
              <a:rPr lang="en-US" sz="1800" dirty="0" err="1" smtClean="0">
                <a:solidFill>
                  <a:srgbClr val="002060"/>
                </a:solidFill>
              </a:rPr>
              <a:t>procesamiento</a:t>
            </a:r>
            <a:r>
              <a:rPr lang="en-US" sz="1800" dirty="0" smtClean="0">
                <a:solidFill>
                  <a:srgbClr val="002060"/>
                </a:solidFill>
              </a:rPr>
              <a:t> (</a:t>
            </a:r>
            <a:r>
              <a:rPr lang="en-US" sz="1800" dirty="0" err="1" smtClean="0">
                <a:solidFill>
                  <a:srgbClr val="002060"/>
                </a:solidFill>
              </a:rPr>
              <a:t>MapReduce</a:t>
            </a:r>
            <a:r>
              <a:rPr lang="en-US" sz="1800" dirty="0" smtClean="0">
                <a:solidFill>
                  <a:srgbClr val="002060"/>
                </a:solidFill>
              </a:rPr>
              <a:t>, Hive, Pig, Spark, Impala…) =&gt; HDFS</a:t>
            </a:r>
            <a:endParaRPr lang="en-US" sz="1800" i="0" u="none" strike="noStrike" cap="none" dirty="0" smtClean="0">
              <a:solidFill>
                <a:srgbClr val="002060"/>
              </a:solidFill>
              <a:sym typeface="Arial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Acceso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aleatorio</a:t>
            </a:r>
            <a:r>
              <a:rPr lang="en-US" sz="1800" dirty="0" smtClean="0">
                <a:solidFill>
                  <a:srgbClr val="002060"/>
                </a:solidFill>
              </a:rPr>
              <a:t> a los </a:t>
            </a:r>
            <a:r>
              <a:rPr lang="en-US" sz="1800" dirty="0" err="1" smtClean="0">
                <a:solidFill>
                  <a:srgbClr val="002060"/>
                </a:solidFill>
              </a:rPr>
              <a:t>datos</a:t>
            </a:r>
            <a:r>
              <a:rPr lang="en-US" sz="1800" dirty="0" smtClean="0">
                <a:solidFill>
                  <a:srgbClr val="002060"/>
                </a:solidFill>
              </a:rPr>
              <a:t>: </a:t>
            </a:r>
            <a:r>
              <a:rPr lang="en-US" sz="1800" dirty="0" err="1" smtClean="0">
                <a:solidFill>
                  <a:srgbClr val="002060"/>
                </a:solidFill>
              </a:rPr>
              <a:t>Hbase</a:t>
            </a:r>
            <a:r>
              <a:rPr lang="en-US" sz="1800" dirty="0" smtClean="0">
                <a:solidFill>
                  <a:srgbClr val="002060"/>
                </a:solidFill>
              </a:rPr>
              <a:t> o similar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i="0" u="none" strike="noStrike" cap="none" dirty="0" err="1" smtClean="0">
                <a:solidFill>
                  <a:srgbClr val="002060"/>
                </a:solidFill>
                <a:sym typeface="Arial"/>
              </a:rPr>
              <a:t>Búsquedas</a:t>
            </a:r>
            <a:r>
              <a:rPr lang="en-US" sz="1800" i="0" u="none" strike="noStrike" cap="none" dirty="0" smtClean="0">
                <a:solidFill>
                  <a:srgbClr val="002060"/>
                </a:solidFill>
                <a:sym typeface="Arial"/>
              </a:rPr>
              <a:t> de </a:t>
            </a:r>
            <a:r>
              <a:rPr lang="en-US" sz="1800" i="0" u="none" strike="noStrike" cap="none" dirty="0" err="1" smtClean="0">
                <a:solidFill>
                  <a:srgbClr val="002060"/>
                </a:solidFill>
                <a:sym typeface="Arial"/>
              </a:rPr>
              <a:t>texto</a:t>
            </a:r>
            <a:r>
              <a:rPr lang="en-US" sz="1800" i="0" u="none" strike="noStrike" cap="none" dirty="0" smtClean="0">
                <a:solidFill>
                  <a:srgbClr val="002060"/>
                </a:solidFill>
                <a:sym typeface="Arial"/>
              </a:rPr>
              <a:t> </a:t>
            </a:r>
            <a:r>
              <a:rPr lang="en-US" sz="1800" i="0" u="none" strike="noStrike" cap="none" dirty="0" err="1" smtClean="0">
                <a:solidFill>
                  <a:srgbClr val="002060"/>
                </a:solidFill>
                <a:sym typeface="Arial"/>
              </a:rPr>
              <a:t>libre</a:t>
            </a:r>
            <a:r>
              <a:rPr lang="en-US" sz="1800" i="0" u="none" strike="noStrike" cap="none" dirty="0" smtClean="0">
                <a:solidFill>
                  <a:srgbClr val="002060"/>
                </a:solidFill>
                <a:sym typeface="Arial"/>
              </a:rPr>
              <a:t>: </a:t>
            </a:r>
            <a:r>
              <a:rPr lang="en-US" sz="1800" i="0" u="none" strike="noStrike" cap="none" dirty="0" err="1" smtClean="0">
                <a:solidFill>
                  <a:srgbClr val="002060"/>
                </a:solidFill>
                <a:sym typeface="Arial"/>
              </a:rPr>
              <a:t>Solr</a:t>
            </a:r>
            <a:r>
              <a:rPr lang="en-US" sz="1800" i="0" u="none" strike="noStrike" cap="none" dirty="0" smtClean="0">
                <a:solidFill>
                  <a:srgbClr val="002060"/>
                </a:solidFill>
                <a:sym typeface="Arial"/>
              </a:rPr>
              <a:t> / </a:t>
            </a:r>
            <a:r>
              <a:rPr lang="en-US" sz="1800" i="0" u="none" strike="noStrike" cap="none" dirty="0" err="1" smtClean="0">
                <a:solidFill>
                  <a:srgbClr val="002060"/>
                </a:solidFill>
                <a:sym typeface="Arial"/>
              </a:rPr>
              <a:t>Elasticsearch</a:t>
            </a:r>
            <a:endParaRPr lang="en-US" sz="1800" i="0" u="none" strike="noStrike" cap="none" dirty="0" smtClean="0">
              <a:solidFill>
                <a:srgbClr val="002060"/>
              </a:solidFill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Acceso</a:t>
            </a:r>
            <a:r>
              <a:rPr lang="en-US" sz="2200" b="1" dirty="0" smtClean="0">
                <a:solidFill>
                  <a:srgbClr val="1C1C1C"/>
                </a:solidFill>
              </a:rPr>
              <a:t> y </a:t>
            </a:r>
            <a:r>
              <a:rPr lang="en-US" sz="2200" b="1" dirty="0" err="1" smtClean="0">
                <a:solidFill>
                  <a:srgbClr val="1C1C1C"/>
                </a:solidFill>
              </a:rPr>
              <a:t>Procesamiento</a:t>
            </a:r>
            <a:r>
              <a:rPr lang="en-US" sz="2200" b="1" dirty="0" smtClean="0">
                <a:solidFill>
                  <a:srgbClr val="1C1C1C"/>
                </a:solidFill>
              </a:rPr>
              <a:t> posterior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9652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hape 53"/>
          <p:cNvSpPr txBox="1"/>
          <p:nvPr/>
        </p:nvSpPr>
        <p:spPr>
          <a:xfrm>
            <a:off x="1851681" y="3105612"/>
            <a:ext cx="5384799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dirty="0" err="1" smtClean="0">
                <a:solidFill>
                  <a:srgbClr val="262673"/>
                </a:solidFill>
              </a:rPr>
              <a:t>Transferencia</a:t>
            </a:r>
            <a:r>
              <a:rPr lang="en-US" sz="3600" b="1" dirty="0" smtClean="0">
                <a:solidFill>
                  <a:srgbClr val="262673"/>
                </a:solidFill>
              </a:rPr>
              <a:t> de </a:t>
            </a:r>
            <a:r>
              <a:rPr lang="en-US" sz="3600" b="1" dirty="0" err="1" smtClean="0">
                <a:solidFill>
                  <a:srgbClr val="262673"/>
                </a:solidFill>
              </a:rPr>
              <a:t>Ficheros</a:t>
            </a:r>
            <a:endParaRPr lang="en-US" sz="3600" b="1" i="0" u="none" strike="noStrike" cap="none" baseline="0" dirty="0">
              <a:solidFill>
                <a:srgbClr val="262673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8209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El </a:t>
            </a:r>
            <a:r>
              <a:rPr lang="en-US" sz="1800" b="1" dirty="0" err="1" smtClean="0">
                <a:solidFill>
                  <a:srgbClr val="002060"/>
                </a:solidFill>
              </a:rPr>
              <a:t>método</a:t>
            </a:r>
            <a:r>
              <a:rPr lang="en-US" sz="1800" b="1" dirty="0" smtClean="0">
                <a:solidFill>
                  <a:srgbClr val="002060"/>
                </a:solidFill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</a:rPr>
              <a:t>más</a:t>
            </a:r>
            <a:r>
              <a:rPr lang="en-US" sz="1800" b="1" dirty="0" smtClean="0">
                <a:solidFill>
                  <a:srgbClr val="002060"/>
                </a:solidFill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</a:rPr>
              <a:t>básico</a:t>
            </a:r>
            <a:r>
              <a:rPr lang="en-US" sz="1800" b="1" dirty="0" smtClean="0">
                <a:solidFill>
                  <a:srgbClr val="002060"/>
                </a:solidFill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de </a:t>
            </a:r>
            <a:r>
              <a:rPr lang="en-US" sz="1800" dirty="0" err="1" smtClean="0">
                <a:solidFill>
                  <a:srgbClr val="002060"/>
                </a:solidFill>
              </a:rPr>
              <a:t>adquisición</a:t>
            </a:r>
            <a:r>
              <a:rPr lang="en-US" sz="1800" dirty="0" smtClean="0">
                <a:solidFill>
                  <a:srgbClr val="002060"/>
                </a:solidFill>
              </a:rPr>
              <a:t> de </a:t>
            </a:r>
            <a:r>
              <a:rPr lang="en-US" sz="1800" dirty="0" err="1" smtClean="0">
                <a:solidFill>
                  <a:srgbClr val="002060"/>
                </a:solidFill>
              </a:rPr>
              <a:t>datos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i="0" u="none" strike="noStrike" cap="none" baseline="0" dirty="0" smtClean="0">
                <a:solidFill>
                  <a:srgbClr val="002060"/>
                </a:solidFill>
                <a:sym typeface="Arial"/>
              </a:rPr>
              <a:t>En un % alto</a:t>
            </a:r>
            <a:r>
              <a:rPr lang="en-US" sz="1800" i="0" u="none" strike="noStrike" cap="none" dirty="0" smtClean="0">
                <a:solidFill>
                  <a:srgbClr val="002060"/>
                </a:solidFill>
                <a:sym typeface="Arial"/>
              </a:rPr>
              <a:t> de los </a:t>
            </a:r>
            <a:r>
              <a:rPr lang="en-US" sz="1800" i="0" u="none" strike="noStrike" cap="none" dirty="0" err="1" smtClean="0">
                <a:solidFill>
                  <a:srgbClr val="002060"/>
                </a:solidFill>
                <a:sym typeface="Arial"/>
              </a:rPr>
              <a:t>casos</a:t>
            </a:r>
            <a:r>
              <a:rPr lang="en-US" sz="1800" i="0" u="none" strike="noStrike" cap="none" dirty="0" smtClean="0">
                <a:solidFill>
                  <a:srgbClr val="002060"/>
                </a:solidFill>
                <a:sym typeface="Arial"/>
              </a:rPr>
              <a:t> </a:t>
            </a:r>
            <a:r>
              <a:rPr lang="en-US" sz="1800" i="0" u="none" strike="noStrike" cap="none" dirty="0" err="1" smtClean="0">
                <a:solidFill>
                  <a:srgbClr val="002060"/>
                </a:solidFill>
                <a:sym typeface="Arial"/>
              </a:rPr>
              <a:t>puede</a:t>
            </a:r>
            <a:r>
              <a:rPr lang="en-US" sz="1800" i="0" u="none" strike="noStrike" cap="none" dirty="0" smtClean="0">
                <a:solidFill>
                  <a:srgbClr val="002060"/>
                </a:solidFill>
                <a:sym typeface="Arial"/>
              </a:rPr>
              <a:t> </a:t>
            </a:r>
            <a:r>
              <a:rPr lang="en-US" sz="1800" i="0" u="none" strike="noStrike" cap="none" dirty="0" err="1" smtClean="0">
                <a:solidFill>
                  <a:srgbClr val="002060"/>
                </a:solidFill>
                <a:sym typeface="Arial"/>
              </a:rPr>
              <a:t>ser</a:t>
            </a:r>
            <a:r>
              <a:rPr lang="en-US" sz="1800" i="0" u="none" strike="noStrike" cap="none" dirty="0" smtClean="0">
                <a:solidFill>
                  <a:srgbClr val="002060"/>
                </a:solidFill>
                <a:sym typeface="Arial"/>
              </a:rPr>
              <a:t> </a:t>
            </a:r>
            <a:r>
              <a:rPr lang="en-US" sz="1800" i="0" u="none" strike="noStrike" cap="none" dirty="0" err="1" smtClean="0">
                <a:solidFill>
                  <a:srgbClr val="002060"/>
                </a:solidFill>
                <a:sym typeface="Arial"/>
              </a:rPr>
              <a:t>suficiente</a:t>
            </a:r>
            <a:r>
              <a:rPr lang="en-US" sz="1800" i="0" u="none" strike="noStrike" cap="none" dirty="0" smtClean="0">
                <a:solidFill>
                  <a:srgbClr val="002060"/>
                </a:solidFill>
                <a:sym typeface="Arial"/>
              </a:rPr>
              <a:t>!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aseline="0" dirty="0" err="1" smtClean="0">
                <a:solidFill>
                  <a:srgbClr val="002060"/>
                </a:solidFill>
              </a:rPr>
              <a:t>Enfoque</a:t>
            </a:r>
            <a:r>
              <a:rPr lang="en-US" sz="1800" baseline="0" dirty="0" smtClean="0">
                <a:solidFill>
                  <a:srgbClr val="002060"/>
                </a:solidFill>
              </a:rPr>
              <a:t> </a:t>
            </a:r>
            <a:r>
              <a:rPr lang="en-US" sz="1800" b="1" baseline="0" dirty="0" err="1" smtClean="0">
                <a:solidFill>
                  <a:srgbClr val="002060"/>
                </a:solidFill>
              </a:rPr>
              <a:t>todo</a:t>
            </a:r>
            <a:r>
              <a:rPr lang="en-US" sz="1800" b="1" baseline="0" dirty="0" smtClean="0">
                <a:solidFill>
                  <a:srgbClr val="002060"/>
                </a:solidFill>
              </a:rPr>
              <a:t> o nada</a:t>
            </a:r>
            <a:r>
              <a:rPr lang="en-US" sz="1800" baseline="0" dirty="0" smtClean="0">
                <a:solidFill>
                  <a:srgbClr val="002060"/>
                </a:solidFill>
              </a:rPr>
              <a:t>.</a:t>
            </a:r>
            <a:r>
              <a:rPr lang="en-US" sz="1800" dirty="0" smtClean="0">
                <a:solidFill>
                  <a:srgbClr val="002060"/>
                </a:solidFill>
              </a:rPr>
              <a:t> Si </a:t>
            </a:r>
            <a:r>
              <a:rPr lang="en-US" sz="1800" dirty="0" err="1" smtClean="0">
                <a:solidFill>
                  <a:srgbClr val="002060"/>
                </a:solidFill>
              </a:rPr>
              <a:t>ocurre</a:t>
            </a:r>
            <a:r>
              <a:rPr lang="en-US" sz="1800" dirty="0" smtClean="0">
                <a:solidFill>
                  <a:srgbClr val="002060"/>
                </a:solidFill>
              </a:rPr>
              <a:t> un error </a:t>
            </a:r>
            <a:r>
              <a:rPr lang="en-US" sz="1800" dirty="0" err="1" smtClean="0">
                <a:solidFill>
                  <a:srgbClr val="002060"/>
                </a:solidFill>
              </a:rPr>
              <a:t>durante</a:t>
            </a:r>
            <a:r>
              <a:rPr lang="en-US" sz="1800" dirty="0" smtClean="0">
                <a:solidFill>
                  <a:srgbClr val="002060"/>
                </a:solidFill>
              </a:rPr>
              <a:t> la </a:t>
            </a:r>
            <a:r>
              <a:rPr lang="en-US" sz="1800" dirty="0" err="1" smtClean="0">
                <a:solidFill>
                  <a:srgbClr val="002060"/>
                </a:solidFill>
              </a:rPr>
              <a:t>transferencia</a:t>
            </a:r>
            <a:r>
              <a:rPr lang="en-US" sz="1800" dirty="0" smtClean="0">
                <a:solidFill>
                  <a:srgbClr val="002060"/>
                </a:solidFill>
              </a:rPr>
              <a:t>, no </a:t>
            </a:r>
            <a:r>
              <a:rPr lang="en-US" sz="1800" dirty="0" err="1" smtClean="0">
                <a:solidFill>
                  <a:srgbClr val="002060"/>
                </a:solidFill>
              </a:rPr>
              <a:t>habrá</a:t>
            </a:r>
            <a:r>
              <a:rPr lang="en-US" sz="1800" dirty="0" smtClean="0">
                <a:solidFill>
                  <a:srgbClr val="002060"/>
                </a:solidFill>
              </a:rPr>
              <a:t> nada en HDFS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i="0" u="none" strike="noStrike" cap="none" baseline="0" dirty="0" err="1" smtClean="0">
                <a:solidFill>
                  <a:srgbClr val="002060"/>
                </a:solidFill>
                <a:sym typeface="Arial"/>
              </a:rPr>
              <a:t>Es</a:t>
            </a:r>
            <a:r>
              <a:rPr lang="en-US" sz="1800" i="0" u="none" strike="noStrike" cap="none" dirty="0" smtClean="0">
                <a:solidFill>
                  <a:srgbClr val="002060"/>
                </a:solidFill>
                <a:sym typeface="Arial"/>
              </a:rPr>
              <a:t> un </a:t>
            </a:r>
            <a:r>
              <a:rPr lang="en-US" sz="1800" i="0" u="none" strike="noStrike" cap="none" dirty="0" err="1" smtClean="0">
                <a:solidFill>
                  <a:srgbClr val="002060"/>
                </a:solidFill>
                <a:sym typeface="Arial"/>
              </a:rPr>
              <a:t>enfoque</a:t>
            </a:r>
            <a:r>
              <a:rPr lang="en-US" sz="1800" i="0" u="none" strike="noStrike" cap="none" dirty="0" smtClean="0">
                <a:solidFill>
                  <a:srgbClr val="002060"/>
                </a:solidFill>
                <a:sym typeface="Arial"/>
              </a:rPr>
              <a:t> de </a:t>
            </a:r>
            <a:r>
              <a:rPr lang="en-US" sz="1800" b="1" i="0" u="none" strike="noStrike" cap="none" dirty="0" smtClean="0">
                <a:solidFill>
                  <a:srgbClr val="002060"/>
                </a:solidFill>
                <a:sym typeface="Arial"/>
              </a:rPr>
              <a:t>un solo </a:t>
            </a:r>
            <a:r>
              <a:rPr lang="en-US" sz="1800" b="1" i="0" u="none" strike="noStrike" cap="none" dirty="0" err="1" smtClean="0">
                <a:solidFill>
                  <a:srgbClr val="002060"/>
                </a:solidFill>
                <a:sym typeface="Arial"/>
              </a:rPr>
              <a:t>hilo</a:t>
            </a:r>
            <a:r>
              <a:rPr lang="en-US" sz="1800" i="0" u="none" strike="noStrike" cap="none" dirty="0" smtClean="0">
                <a:solidFill>
                  <a:srgbClr val="002060"/>
                </a:solidFill>
                <a:sym typeface="Arial"/>
              </a:rPr>
              <a:t>. (No hay </a:t>
            </a:r>
            <a:r>
              <a:rPr lang="en-US" sz="1800" i="0" u="none" strike="noStrike" cap="none" dirty="0" err="1" smtClean="0">
                <a:solidFill>
                  <a:srgbClr val="002060"/>
                </a:solidFill>
                <a:sym typeface="Arial"/>
              </a:rPr>
              <a:t>paralelización</a:t>
            </a:r>
            <a:r>
              <a:rPr lang="en-US" sz="1800" i="0" u="none" strike="noStrike" cap="none" dirty="0" smtClean="0">
                <a:solidFill>
                  <a:srgbClr val="002060"/>
                </a:solidFill>
                <a:sym typeface="Arial"/>
              </a:rPr>
              <a:t>)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Válido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para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transferencias</a:t>
            </a:r>
            <a:r>
              <a:rPr lang="en-US" sz="1800" dirty="0" smtClean="0">
                <a:solidFill>
                  <a:srgbClr val="002060"/>
                </a:solidFill>
              </a:rPr>
              <a:t> de </a:t>
            </a:r>
            <a:r>
              <a:rPr lang="en-US" sz="1800" dirty="0" err="1" smtClean="0">
                <a:solidFill>
                  <a:srgbClr val="002060"/>
                </a:solidFill>
              </a:rPr>
              <a:t>ficheros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desde</a:t>
            </a:r>
            <a:r>
              <a:rPr lang="en-US" sz="1800" dirty="0" smtClean="0">
                <a:solidFill>
                  <a:srgbClr val="002060"/>
                </a:solidFill>
              </a:rPr>
              <a:t> un FS </a:t>
            </a:r>
            <a:r>
              <a:rPr lang="en-US" sz="1800" dirty="0" err="1" smtClean="0">
                <a:solidFill>
                  <a:srgbClr val="002060"/>
                </a:solidFill>
              </a:rPr>
              <a:t>tradicional</a:t>
            </a:r>
            <a:r>
              <a:rPr lang="en-US" sz="1800" dirty="0" smtClean="0">
                <a:solidFill>
                  <a:srgbClr val="002060"/>
                </a:solidFill>
              </a:rPr>
              <a:t> a HDFS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!No hay </a:t>
            </a:r>
            <a:r>
              <a:rPr lang="en-US" sz="1800" dirty="0" err="1" smtClean="0">
                <a:solidFill>
                  <a:srgbClr val="002060"/>
                </a:solidFill>
              </a:rPr>
              <a:t>posibilidad</a:t>
            </a:r>
            <a:r>
              <a:rPr lang="en-US" sz="1800" dirty="0" smtClean="0">
                <a:solidFill>
                  <a:srgbClr val="002060"/>
                </a:solidFill>
              </a:rPr>
              <a:t> de </a:t>
            </a:r>
            <a:r>
              <a:rPr lang="en-US" sz="1800" dirty="0" err="1" smtClean="0">
                <a:solidFill>
                  <a:srgbClr val="002060"/>
                </a:solidFill>
              </a:rPr>
              <a:t>aplicar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transformaciones</a:t>
            </a:r>
            <a:r>
              <a:rPr lang="en-US" sz="1800" dirty="0" smtClean="0">
                <a:solidFill>
                  <a:srgbClr val="002060"/>
                </a:solidFill>
              </a:rPr>
              <a:t> a los </a:t>
            </a:r>
            <a:r>
              <a:rPr lang="en-US" sz="1800" dirty="0" err="1" smtClean="0">
                <a:solidFill>
                  <a:srgbClr val="002060"/>
                </a:solidFill>
              </a:rPr>
              <a:t>datos</a:t>
            </a:r>
            <a:r>
              <a:rPr lang="en-US" sz="1800" dirty="0" smtClean="0">
                <a:solidFill>
                  <a:srgbClr val="002060"/>
                </a:solidFill>
              </a:rPr>
              <a:t>!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i="0" u="none" strike="noStrike" cap="none" baseline="0" dirty="0" err="1" smtClean="0">
                <a:solidFill>
                  <a:srgbClr val="002060"/>
                </a:solidFill>
                <a:sym typeface="Arial"/>
              </a:rPr>
              <a:t>Copia</a:t>
            </a:r>
            <a:r>
              <a:rPr lang="en-US" sz="1800" i="0" u="none" strike="noStrike" cap="none" dirty="0" smtClean="0">
                <a:solidFill>
                  <a:srgbClr val="002060"/>
                </a:solidFill>
                <a:sym typeface="Arial"/>
              </a:rPr>
              <a:t> byte a byte: </a:t>
            </a:r>
            <a:r>
              <a:rPr lang="en-US" sz="1800" dirty="0" err="1">
                <a:solidFill>
                  <a:srgbClr val="002060"/>
                </a:solidFill>
              </a:rPr>
              <a:t>p</a:t>
            </a:r>
            <a:r>
              <a:rPr lang="en-US" sz="1800" i="0" u="none" strike="noStrike" cap="none" baseline="0" dirty="0" err="1" smtClean="0">
                <a:solidFill>
                  <a:srgbClr val="002060"/>
                </a:solidFill>
                <a:sym typeface="Arial"/>
              </a:rPr>
              <a:t>odemos</a:t>
            </a:r>
            <a:r>
              <a:rPr lang="en-US" sz="1800" i="0" u="none" strike="noStrike" cap="none" baseline="0" dirty="0" smtClean="0">
                <a:solidFill>
                  <a:srgbClr val="002060"/>
                </a:solidFill>
                <a:sym typeface="Arial"/>
              </a:rPr>
              <a:t> </a:t>
            </a:r>
            <a:r>
              <a:rPr lang="en-US" sz="1800" i="0" u="none" strike="noStrike" cap="none" baseline="0" dirty="0" err="1" smtClean="0">
                <a:solidFill>
                  <a:srgbClr val="002060"/>
                </a:solidFill>
                <a:sym typeface="Arial"/>
              </a:rPr>
              <a:t>transferir</a:t>
            </a:r>
            <a:r>
              <a:rPr lang="en-US" sz="1800" i="0" u="none" strike="noStrike" cap="none" dirty="0" smtClean="0">
                <a:solidFill>
                  <a:srgbClr val="002060"/>
                </a:solidFill>
                <a:sym typeface="Arial"/>
              </a:rPr>
              <a:t> </a:t>
            </a:r>
            <a:r>
              <a:rPr lang="en-US" sz="1800" i="0" u="none" strike="noStrike" cap="none" dirty="0" err="1" smtClean="0">
                <a:solidFill>
                  <a:srgbClr val="002060"/>
                </a:solidFill>
                <a:sym typeface="Arial"/>
              </a:rPr>
              <a:t>cualquier</a:t>
            </a:r>
            <a:r>
              <a:rPr lang="en-US" sz="1800" i="0" u="none" strike="noStrike" cap="none" dirty="0" smtClean="0">
                <a:solidFill>
                  <a:srgbClr val="002060"/>
                </a:solidFill>
                <a:sym typeface="Arial"/>
              </a:rPr>
              <a:t> </a:t>
            </a:r>
            <a:r>
              <a:rPr lang="en-US" sz="1800" i="0" u="none" strike="noStrike" cap="none" dirty="0" err="1" smtClean="0">
                <a:solidFill>
                  <a:srgbClr val="002060"/>
                </a:solidFill>
                <a:sym typeface="Arial"/>
              </a:rPr>
              <a:t>tipo</a:t>
            </a:r>
            <a:r>
              <a:rPr lang="en-US" sz="1800" i="0" u="none" strike="noStrike" cap="none" dirty="0" smtClean="0">
                <a:solidFill>
                  <a:srgbClr val="002060"/>
                </a:solidFill>
                <a:sym typeface="Arial"/>
              </a:rPr>
              <a:t> de </a:t>
            </a:r>
            <a:r>
              <a:rPr lang="en-US" sz="1800" i="0" u="none" strike="noStrike" cap="none" dirty="0" err="1" smtClean="0">
                <a:solidFill>
                  <a:srgbClr val="002060"/>
                </a:solidFill>
                <a:sym typeface="Arial"/>
              </a:rPr>
              <a:t>dato</a:t>
            </a:r>
            <a:endParaRPr lang="en-US" sz="1800" i="0" u="none" strike="noStrike" cap="none" dirty="0" smtClean="0">
              <a:solidFill>
                <a:srgbClr val="002060"/>
              </a:solidFill>
              <a:sym typeface="Arial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aseline="0" dirty="0" err="1" smtClean="0">
                <a:solidFill>
                  <a:srgbClr val="002060"/>
                </a:solidFill>
              </a:rPr>
              <a:t>Una</a:t>
            </a:r>
            <a:r>
              <a:rPr lang="en-US" sz="1800" baseline="0" dirty="0" smtClean="0">
                <a:solidFill>
                  <a:srgbClr val="002060"/>
                </a:solidFill>
              </a:rPr>
              <a:t> </a:t>
            </a:r>
            <a:r>
              <a:rPr lang="en-US" sz="1800" baseline="0" dirty="0" err="1" smtClean="0">
                <a:solidFill>
                  <a:srgbClr val="002060"/>
                </a:solidFill>
              </a:rPr>
              <a:t>vez</a:t>
            </a:r>
            <a:r>
              <a:rPr lang="en-US" sz="1800" baseline="0" dirty="0" smtClean="0">
                <a:solidFill>
                  <a:srgbClr val="002060"/>
                </a:solidFill>
              </a:rPr>
              <a:t> </a:t>
            </a:r>
            <a:r>
              <a:rPr lang="en-US" sz="1800" baseline="0" dirty="0" err="1" smtClean="0">
                <a:solidFill>
                  <a:srgbClr val="002060"/>
                </a:solidFill>
              </a:rPr>
              <a:t>finalizada</a:t>
            </a:r>
            <a:r>
              <a:rPr lang="en-US" sz="1800" baseline="0" dirty="0" smtClean="0">
                <a:solidFill>
                  <a:srgbClr val="002060"/>
                </a:solidFill>
              </a:rPr>
              <a:t> la </a:t>
            </a:r>
            <a:r>
              <a:rPr lang="en-US" sz="1800" baseline="0" dirty="0" err="1" smtClean="0">
                <a:solidFill>
                  <a:srgbClr val="002060"/>
                </a:solidFill>
              </a:rPr>
              <a:t>copia</a:t>
            </a:r>
            <a:r>
              <a:rPr lang="en-US" sz="1800" baseline="0" dirty="0" smtClean="0">
                <a:solidFill>
                  <a:srgbClr val="002060"/>
                </a:solidFill>
              </a:rPr>
              <a:t>, HDFS se </a:t>
            </a:r>
            <a:r>
              <a:rPr lang="en-US" sz="1800" baseline="0" dirty="0" err="1" smtClean="0">
                <a:solidFill>
                  <a:srgbClr val="002060"/>
                </a:solidFill>
              </a:rPr>
              <a:t>asegura</a:t>
            </a:r>
            <a:r>
              <a:rPr lang="en-US" sz="1800" dirty="0" smtClean="0">
                <a:solidFill>
                  <a:srgbClr val="002060"/>
                </a:solidFill>
              </a:rPr>
              <a:t> de </a:t>
            </a:r>
            <a:r>
              <a:rPr lang="en-US" sz="1800" dirty="0" err="1" smtClean="0">
                <a:solidFill>
                  <a:srgbClr val="002060"/>
                </a:solidFill>
              </a:rPr>
              <a:t>que</a:t>
            </a:r>
            <a:r>
              <a:rPr lang="en-US" sz="1800" dirty="0" smtClean="0">
                <a:solidFill>
                  <a:srgbClr val="002060"/>
                </a:solidFill>
              </a:rPr>
              <a:t> el </a:t>
            </a:r>
            <a:r>
              <a:rPr lang="en-US" sz="1800" dirty="0" err="1" smtClean="0">
                <a:solidFill>
                  <a:srgbClr val="002060"/>
                </a:solidFill>
              </a:rPr>
              <a:t>fichero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está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replicado</a:t>
            </a:r>
            <a:r>
              <a:rPr lang="en-US" sz="1800" dirty="0" smtClean="0">
                <a:solidFill>
                  <a:srgbClr val="002060"/>
                </a:solidFill>
              </a:rPr>
              <a:t> en </a:t>
            </a:r>
            <a:r>
              <a:rPr lang="en-US" sz="1800" dirty="0" err="1" smtClean="0">
                <a:solidFill>
                  <a:srgbClr val="002060"/>
                </a:solidFill>
              </a:rPr>
              <a:t>bloques</a:t>
            </a:r>
            <a:r>
              <a:rPr lang="en-US" sz="1800" dirty="0" smtClean="0">
                <a:solidFill>
                  <a:srgbClr val="002060"/>
                </a:solidFill>
              </a:rPr>
              <a:t> y </a:t>
            </a:r>
            <a:r>
              <a:rPr lang="en-US" sz="1800" dirty="0" err="1" smtClean="0">
                <a:solidFill>
                  <a:srgbClr val="002060"/>
                </a:solidFill>
              </a:rPr>
              <a:t>realiza</a:t>
            </a:r>
            <a:r>
              <a:rPr lang="en-US" sz="1800" dirty="0" smtClean="0">
                <a:solidFill>
                  <a:srgbClr val="002060"/>
                </a:solidFill>
              </a:rPr>
              <a:t> checksums </a:t>
            </a:r>
            <a:r>
              <a:rPr lang="en-US" sz="1800" dirty="0" err="1" smtClean="0">
                <a:solidFill>
                  <a:srgbClr val="002060"/>
                </a:solidFill>
              </a:rPr>
              <a:t>para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comprobar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que</a:t>
            </a:r>
            <a:r>
              <a:rPr lang="en-US" sz="1800" dirty="0" smtClean="0">
                <a:solidFill>
                  <a:srgbClr val="002060"/>
                </a:solidFill>
              </a:rPr>
              <a:t> no se </a:t>
            </a:r>
            <a:r>
              <a:rPr lang="en-US" sz="1800" dirty="0" err="1" smtClean="0">
                <a:solidFill>
                  <a:srgbClr val="002060"/>
                </a:solidFill>
              </a:rPr>
              <a:t>han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corrompido</a:t>
            </a:r>
            <a:r>
              <a:rPr lang="en-US" sz="1800" dirty="0" smtClean="0">
                <a:solidFill>
                  <a:srgbClr val="002060"/>
                </a:solidFill>
              </a:rPr>
              <a:t>.</a:t>
            </a:r>
            <a:endParaRPr lang="en-US" sz="1800" i="0" u="none" strike="noStrike" cap="none" baseline="0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Transferencia</a:t>
            </a:r>
            <a:r>
              <a:rPr lang="en-US" sz="2200" b="1" dirty="0" smtClean="0">
                <a:solidFill>
                  <a:srgbClr val="1C1C1C"/>
                </a:solidFill>
              </a:rPr>
              <a:t> de </a:t>
            </a:r>
            <a:r>
              <a:rPr lang="en-US" sz="2200" b="1" dirty="0" err="1" smtClean="0">
                <a:solidFill>
                  <a:srgbClr val="1C1C1C"/>
                </a:solidFill>
              </a:rPr>
              <a:t>Ficheros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31769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i="0" u="none" strike="noStrike" cap="none" baseline="0" dirty="0" err="1" smtClean="0">
                <a:solidFill>
                  <a:srgbClr val="002060"/>
                </a:solidFill>
                <a:sym typeface="Arial"/>
              </a:rPr>
              <a:t>Transferencia</a:t>
            </a:r>
            <a:r>
              <a:rPr lang="en-US" sz="1800" i="0" u="none" strike="noStrike" cap="none" baseline="0" dirty="0" smtClean="0">
                <a:solidFill>
                  <a:srgbClr val="002060"/>
                </a:solidFill>
                <a:sym typeface="Arial"/>
              </a:rPr>
              <a:t> en 2 </a:t>
            </a:r>
            <a:r>
              <a:rPr lang="en-US" sz="1800" i="0" u="none" strike="noStrike" cap="none" baseline="0" dirty="0" err="1" smtClean="0">
                <a:solidFill>
                  <a:srgbClr val="002060"/>
                </a:solidFill>
                <a:sym typeface="Arial"/>
              </a:rPr>
              <a:t>pasos</a:t>
            </a:r>
            <a:r>
              <a:rPr lang="en-US" sz="1800" i="0" u="none" strike="noStrike" cap="none" baseline="0" dirty="0" smtClean="0">
                <a:solidFill>
                  <a:srgbClr val="002060"/>
                </a:solidFill>
                <a:sym typeface="Arial"/>
              </a:rPr>
              <a:t> (</a:t>
            </a:r>
            <a:r>
              <a:rPr lang="en-US" sz="1800" i="0" u="none" strike="noStrike" cap="none" baseline="0" dirty="0" err="1" smtClean="0">
                <a:solidFill>
                  <a:srgbClr val="002060"/>
                </a:solidFill>
                <a:sym typeface="Arial"/>
              </a:rPr>
              <a:t>más</a:t>
            </a:r>
            <a:r>
              <a:rPr lang="en-US" sz="1800" i="0" u="none" strike="noStrike" cap="none" baseline="0" dirty="0" smtClean="0">
                <a:solidFill>
                  <a:srgbClr val="002060"/>
                </a:solidFill>
                <a:sym typeface="Arial"/>
              </a:rPr>
              <a:t> </a:t>
            </a:r>
            <a:r>
              <a:rPr lang="en-US" sz="1800" i="0" u="none" strike="noStrike" cap="none" baseline="0" dirty="0" err="1" smtClean="0">
                <a:solidFill>
                  <a:srgbClr val="002060"/>
                </a:solidFill>
                <a:sym typeface="Arial"/>
              </a:rPr>
              <a:t>lenta</a:t>
            </a:r>
            <a:r>
              <a:rPr lang="en-US" sz="1800" i="0" u="none" strike="noStrike" cap="none" baseline="0" dirty="0" smtClean="0">
                <a:solidFill>
                  <a:srgbClr val="002060"/>
                </a:solidFill>
                <a:sym typeface="Arial"/>
              </a:rPr>
              <a:t>, </a:t>
            </a:r>
            <a:r>
              <a:rPr lang="en-US" sz="1800" i="0" u="none" strike="noStrike" cap="none" baseline="0" dirty="0" err="1" smtClean="0">
                <a:solidFill>
                  <a:srgbClr val="002060"/>
                </a:solidFill>
                <a:sym typeface="Arial"/>
              </a:rPr>
              <a:t>sistema</a:t>
            </a:r>
            <a:r>
              <a:rPr lang="en-US" sz="1800" i="0" u="none" strike="noStrike" cap="none" baseline="0" dirty="0" smtClean="0">
                <a:solidFill>
                  <a:srgbClr val="002060"/>
                </a:solidFill>
                <a:sym typeface="Arial"/>
              </a:rPr>
              <a:t> </a:t>
            </a:r>
            <a:r>
              <a:rPr lang="en-US" sz="1800" i="0" u="none" strike="noStrike" cap="none" baseline="0" dirty="0" err="1" smtClean="0">
                <a:solidFill>
                  <a:srgbClr val="002060"/>
                </a:solidFill>
                <a:sym typeface="Arial"/>
              </a:rPr>
              <a:t>origen</a:t>
            </a:r>
            <a:r>
              <a:rPr lang="en-US" sz="1800" i="0" u="none" strike="noStrike" cap="none" baseline="0" dirty="0" smtClean="0">
                <a:solidFill>
                  <a:srgbClr val="002060"/>
                </a:solidFill>
                <a:sym typeface="Arial"/>
              </a:rPr>
              <a:t> no </a:t>
            </a:r>
            <a:r>
              <a:rPr lang="en-US" sz="1800" i="0" u="none" strike="noStrike" cap="none" baseline="0" dirty="0" err="1" smtClean="0">
                <a:solidFill>
                  <a:srgbClr val="002060"/>
                </a:solidFill>
                <a:sym typeface="Arial"/>
              </a:rPr>
              <a:t>es</a:t>
            </a:r>
            <a:r>
              <a:rPr lang="en-US" sz="1800" i="0" u="none" strike="noStrike" cap="none" baseline="0" dirty="0" smtClean="0">
                <a:solidFill>
                  <a:srgbClr val="002060"/>
                </a:solidFill>
                <a:sym typeface="Arial"/>
              </a:rPr>
              <a:t> </a:t>
            </a:r>
            <a:r>
              <a:rPr lang="en-US" sz="1800" i="0" u="none" strike="noStrike" cap="none" baseline="0" dirty="0" err="1" smtClean="0">
                <a:solidFill>
                  <a:srgbClr val="002060"/>
                </a:solidFill>
                <a:sym typeface="Arial"/>
              </a:rPr>
              <a:t>montable</a:t>
            </a:r>
            <a:r>
              <a:rPr lang="en-US" sz="1800" i="0" u="none" strike="noStrike" cap="none" baseline="0" dirty="0" smtClean="0">
                <a:solidFill>
                  <a:srgbClr val="002060"/>
                </a:solidFill>
                <a:sym typeface="Arial"/>
              </a:rPr>
              <a:t> </a:t>
            </a:r>
            <a:r>
              <a:rPr lang="en-US" sz="1800" i="0" u="none" strike="noStrike" cap="none" baseline="0" dirty="0" err="1" smtClean="0">
                <a:solidFill>
                  <a:srgbClr val="002060"/>
                </a:solidFill>
                <a:sym typeface="Arial"/>
              </a:rPr>
              <a:t>desde</a:t>
            </a:r>
            <a:r>
              <a:rPr lang="en-US" sz="1800" i="0" u="none" strike="noStrike" cap="none" baseline="0" dirty="0" smtClean="0">
                <a:solidFill>
                  <a:srgbClr val="002060"/>
                </a:solidFill>
                <a:sym typeface="Arial"/>
              </a:rPr>
              <a:t> el Edge Node)</a:t>
            </a:r>
            <a:endParaRPr lang="en-US" sz="1800" i="0" u="none" strike="noStrike" cap="none" baseline="0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Transferencia</a:t>
            </a:r>
            <a:r>
              <a:rPr lang="en-US" sz="2200" b="1" dirty="0" smtClean="0">
                <a:solidFill>
                  <a:srgbClr val="1C1C1C"/>
                </a:solidFill>
              </a:rPr>
              <a:t> de </a:t>
            </a:r>
            <a:r>
              <a:rPr lang="en-US" sz="2200" b="1" dirty="0" err="1" smtClean="0">
                <a:solidFill>
                  <a:srgbClr val="1C1C1C"/>
                </a:solidFill>
              </a:rPr>
              <a:t>Ficheros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Screen Shot 2015-02-17 at 15.51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10" y="2665790"/>
            <a:ext cx="6942667" cy="22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1181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i="0" u="none" strike="noStrike" cap="none" baseline="0" dirty="0" err="1" smtClean="0">
                <a:solidFill>
                  <a:srgbClr val="002060"/>
                </a:solidFill>
                <a:sym typeface="Arial"/>
              </a:rPr>
              <a:t>Transferencia</a:t>
            </a:r>
            <a:r>
              <a:rPr lang="en-US" sz="1800" i="0" u="none" strike="noStrike" cap="none" baseline="0" dirty="0" smtClean="0">
                <a:solidFill>
                  <a:srgbClr val="002060"/>
                </a:solidFill>
                <a:sym typeface="Arial"/>
              </a:rPr>
              <a:t> en un </a:t>
            </a:r>
            <a:r>
              <a:rPr lang="en-US" sz="1800" i="0" u="none" strike="noStrike" cap="none" baseline="0" dirty="0" err="1" smtClean="0">
                <a:solidFill>
                  <a:srgbClr val="002060"/>
                </a:solidFill>
                <a:sym typeface="Arial"/>
              </a:rPr>
              <a:t>paso</a:t>
            </a:r>
            <a:r>
              <a:rPr lang="en-US" sz="1800" i="0" u="none" strike="noStrike" cap="none" baseline="0" dirty="0" smtClean="0">
                <a:solidFill>
                  <a:srgbClr val="002060"/>
                </a:solidFill>
                <a:sym typeface="Arial"/>
              </a:rPr>
              <a:t> (</a:t>
            </a:r>
            <a:r>
              <a:rPr lang="en-US" sz="1800" i="0" u="none" strike="noStrike" cap="none" baseline="0" dirty="0" err="1" smtClean="0">
                <a:solidFill>
                  <a:srgbClr val="002060"/>
                </a:solidFill>
                <a:sym typeface="Arial"/>
              </a:rPr>
              <a:t>más</a:t>
            </a:r>
            <a:r>
              <a:rPr lang="en-US" sz="1800" i="0" u="none" strike="noStrike" cap="none" baseline="0" dirty="0" smtClean="0">
                <a:solidFill>
                  <a:srgbClr val="002060"/>
                </a:solidFill>
                <a:sym typeface="Arial"/>
              </a:rPr>
              <a:t> </a:t>
            </a:r>
            <a:r>
              <a:rPr lang="en-US" sz="1800" i="0" u="none" strike="noStrike" cap="none" baseline="0" dirty="0" err="1" smtClean="0">
                <a:solidFill>
                  <a:srgbClr val="002060"/>
                </a:solidFill>
                <a:sym typeface="Arial"/>
              </a:rPr>
              <a:t>rápida</a:t>
            </a:r>
            <a:r>
              <a:rPr lang="en-US" sz="1800" i="0" u="none" strike="noStrike" cap="none" baseline="0" dirty="0" smtClean="0">
                <a:solidFill>
                  <a:srgbClr val="002060"/>
                </a:solidFill>
                <a:sym typeface="Arial"/>
              </a:rPr>
              <a:t>, </a:t>
            </a:r>
            <a:r>
              <a:rPr lang="en-US" sz="1800" i="0" u="none" strike="noStrike" cap="none" baseline="0" dirty="0" err="1" smtClean="0">
                <a:solidFill>
                  <a:srgbClr val="002060"/>
                </a:solidFill>
                <a:sym typeface="Arial"/>
              </a:rPr>
              <a:t>sistema</a:t>
            </a:r>
            <a:r>
              <a:rPr lang="en-US" sz="1800" i="0" u="none" strike="noStrike" cap="none" baseline="0" dirty="0" smtClean="0">
                <a:solidFill>
                  <a:srgbClr val="002060"/>
                </a:solidFill>
                <a:sym typeface="Arial"/>
              </a:rPr>
              <a:t> </a:t>
            </a:r>
            <a:r>
              <a:rPr lang="en-US" sz="1800" i="0" u="none" strike="noStrike" cap="none" baseline="0" dirty="0" err="1" smtClean="0">
                <a:solidFill>
                  <a:srgbClr val="002060"/>
                </a:solidFill>
                <a:sym typeface="Arial"/>
              </a:rPr>
              <a:t>origen</a:t>
            </a:r>
            <a:r>
              <a:rPr lang="en-US" sz="1800" i="0" u="none" strike="noStrike" cap="none" baseline="0" dirty="0" smtClean="0">
                <a:solidFill>
                  <a:srgbClr val="002060"/>
                </a:solidFill>
                <a:sym typeface="Arial"/>
              </a:rPr>
              <a:t> </a:t>
            </a:r>
            <a:r>
              <a:rPr lang="en-US" sz="1800" i="0" u="none" strike="noStrike" cap="none" baseline="0" dirty="0" err="1" smtClean="0">
                <a:solidFill>
                  <a:srgbClr val="002060"/>
                </a:solidFill>
                <a:sym typeface="Arial"/>
              </a:rPr>
              <a:t>es</a:t>
            </a:r>
            <a:r>
              <a:rPr lang="en-US" sz="1800" i="0" u="none" strike="noStrike" cap="none" baseline="0" dirty="0" smtClean="0">
                <a:solidFill>
                  <a:srgbClr val="002060"/>
                </a:solidFill>
                <a:sym typeface="Arial"/>
              </a:rPr>
              <a:t> </a:t>
            </a:r>
            <a:r>
              <a:rPr lang="en-US" sz="1800" i="0" u="none" strike="noStrike" cap="none" baseline="0" dirty="0" err="1" smtClean="0">
                <a:solidFill>
                  <a:srgbClr val="002060"/>
                </a:solidFill>
                <a:sym typeface="Arial"/>
              </a:rPr>
              <a:t>montable</a:t>
            </a:r>
            <a:r>
              <a:rPr lang="en-US" sz="1800" i="0" u="none" strike="noStrike" cap="none" dirty="0" smtClean="0">
                <a:solidFill>
                  <a:srgbClr val="002060"/>
                </a:solidFill>
                <a:sym typeface="Arial"/>
              </a:rPr>
              <a:t> </a:t>
            </a:r>
            <a:r>
              <a:rPr lang="en-US" sz="1800" i="0" u="none" strike="noStrike" cap="none" dirty="0" err="1" smtClean="0">
                <a:solidFill>
                  <a:srgbClr val="002060"/>
                </a:solidFill>
                <a:sym typeface="Arial"/>
              </a:rPr>
              <a:t>desde</a:t>
            </a:r>
            <a:r>
              <a:rPr lang="en-US" sz="1800" i="0" u="none" strike="noStrike" cap="none" dirty="0" smtClean="0">
                <a:solidFill>
                  <a:srgbClr val="002060"/>
                </a:solidFill>
                <a:sym typeface="Arial"/>
              </a:rPr>
              <a:t> el Edge Node</a:t>
            </a:r>
            <a:r>
              <a:rPr lang="en-US" sz="1800" i="0" u="none" strike="noStrike" cap="none" baseline="0" dirty="0" smtClean="0">
                <a:solidFill>
                  <a:srgbClr val="002060"/>
                </a:solidFill>
                <a:sym typeface="Arial"/>
              </a:rPr>
              <a:t>)</a:t>
            </a:r>
            <a:endParaRPr lang="en-US" sz="1800" i="0" u="none" strike="noStrike" cap="none" baseline="0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Transferencia</a:t>
            </a:r>
            <a:r>
              <a:rPr lang="en-US" sz="2200" b="1" dirty="0" smtClean="0">
                <a:solidFill>
                  <a:srgbClr val="1C1C1C"/>
                </a:solidFill>
              </a:rPr>
              <a:t> de </a:t>
            </a:r>
            <a:r>
              <a:rPr lang="en-US" sz="2200" b="1" dirty="0" err="1" smtClean="0">
                <a:solidFill>
                  <a:srgbClr val="1C1C1C"/>
                </a:solidFill>
              </a:rPr>
              <a:t>Ficheros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Screen Shot 2015-02-17 at 15.51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10" y="2635188"/>
            <a:ext cx="6939038" cy="221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6469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hape 53"/>
          <p:cNvSpPr txBox="1"/>
          <p:nvPr/>
        </p:nvSpPr>
        <p:spPr>
          <a:xfrm>
            <a:off x="1851681" y="3105612"/>
            <a:ext cx="5384799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dirty="0" err="1" smtClean="0">
                <a:solidFill>
                  <a:srgbClr val="262673"/>
                </a:solidFill>
              </a:rPr>
              <a:t>Ejercicios</a:t>
            </a:r>
            <a:r>
              <a:rPr lang="en-US" sz="3600" b="1" dirty="0" smtClean="0">
                <a:solidFill>
                  <a:srgbClr val="262673"/>
                </a:solidFill>
              </a:rPr>
              <a:t> </a:t>
            </a:r>
            <a:r>
              <a:rPr lang="en-US" sz="3600" b="1" dirty="0" err="1" smtClean="0">
                <a:solidFill>
                  <a:srgbClr val="262673"/>
                </a:solidFill>
              </a:rPr>
              <a:t>Prácticos</a:t>
            </a:r>
            <a:endParaRPr lang="en-US" sz="3600" b="1" i="0" u="none" strike="noStrike" cap="none" baseline="0" dirty="0">
              <a:solidFill>
                <a:srgbClr val="262673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179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Conectar</a:t>
            </a:r>
            <a:r>
              <a:rPr lang="en-US" sz="1800" dirty="0" smtClean="0">
                <a:solidFill>
                  <a:srgbClr val="002060"/>
                </a:solidFill>
              </a:rPr>
              <a:t> a la </a:t>
            </a:r>
            <a:r>
              <a:rPr lang="en-US" sz="1800" dirty="0" err="1" smtClean="0">
                <a:solidFill>
                  <a:srgbClr val="002060"/>
                </a:solidFill>
              </a:rPr>
              <a:t>m</a:t>
            </a:r>
            <a:r>
              <a:rPr lang="en-US" sz="1800" dirty="0" err="1" smtClean="0">
                <a:solidFill>
                  <a:srgbClr val="002060"/>
                </a:solidFill>
              </a:rPr>
              <a:t>áquina</a:t>
            </a:r>
            <a:r>
              <a:rPr lang="en-US" sz="1800" dirty="0" smtClean="0">
                <a:solidFill>
                  <a:srgbClr val="002060"/>
                </a:solidFill>
              </a:rPr>
              <a:t> virtual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User: </a:t>
            </a:r>
            <a:r>
              <a:rPr lang="en-US" sz="1800" b="1" dirty="0" smtClean="0">
                <a:solidFill>
                  <a:srgbClr val="002060"/>
                </a:solidFill>
              </a:rPr>
              <a:t>root </a:t>
            </a:r>
            <a:r>
              <a:rPr lang="en-US" sz="1800" i="0" u="none" strike="noStrike" cap="none" baseline="0" dirty="0" smtClean="0">
                <a:solidFill>
                  <a:srgbClr val="002060"/>
                </a:solidFill>
                <a:sym typeface="Arial"/>
              </a:rPr>
              <a:t>/ </a:t>
            </a:r>
            <a:r>
              <a:rPr lang="en-US" sz="1800" i="0" u="none" strike="noStrike" cap="none" baseline="0" dirty="0" err="1" smtClean="0">
                <a:solidFill>
                  <a:srgbClr val="002060"/>
                </a:solidFill>
                <a:sym typeface="Arial"/>
              </a:rPr>
              <a:t>passwd</a:t>
            </a:r>
            <a:r>
              <a:rPr lang="en-US" sz="1800" i="0" u="none" strike="noStrike" cap="none" baseline="0" dirty="0" smtClean="0">
                <a:solidFill>
                  <a:srgbClr val="002060"/>
                </a:solidFill>
                <a:sym typeface="Arial"/>
              </a:rPr>
              <a:t>: </a:t>
            </a:r>
            <a:r>
              <a:rPr lang="en-US" sz="1800" b="1" i="0" u="none" strike="noStrike" cap="none" baseline="0" dirty="0" err="1" smtClean="0">
                <a:solidFill>
                  <a:srgbClr val="002060"/>
                </a:solidFill>
                <a:sym typeface="Arial"/>
              </a:rPr>
              <a:t>hadoop</a:t>
            </a:r>
            <a:endParaRPr lang="en-US" sz="1800" b="1" i="0" u="none" strike="noStrike" cap="none" baseline="0" dirty="0" smtClean="0">
              <a:solidFill>
                <a:srgbClr val="002060"/>
              </a:solidFill>
              <a:sym typeface="Arial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b="1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En la </a:t>
            </a:r>
            <a:r>
              <a:rPr lang="en-US" sz="1800" dirty="0" err="1" smtClean="0">
                <a:solidFill>
                  <a:srgbClr val="002060"/>
                </a:solidFill>
              </a:rPr>
              <a:t>consola</a:t>
            </a:r>
            <a:r>
              <a:rPr lang="en-US" sz="1800" dirty="0" smtClean="0">
                <a:solidFill>
                  <a:srgbClr val="002060"/>
                </a:solidFill>
              </a:rPr>
              <a:t>: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Ver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estructura</a:t>
            </a:r>
            <a:r>
              <a:rPr lang="en-US" sz="1800" dirty="0" smtClean="0">
                <a:solidFill>
                  <a:srgbClr val="002060"/>
                </a:solidFill>
              </a:rPr>
              <a:t> actual de </a:t>
            </a:r>
            <a:r>
              <a:rPr lang="en-US" sz="1800" dirty="0" err="1" smtClean="0">
                <a:solidFill>
                  <a:srgbClr val="002060"/>
                </a:solidFill>
              </a:rPr>
              <a:t>ficheros</a:t>
            </a:r>
            <a:r>
              <a:rPr lang="en-US" sz="1800" dirty="0" smtClean="0">
                <a:solidFill>
                  <a:srgbClr val="002060"/>
                </a:solidFill>
              </a:rPr>
              <a:t> en HDFS: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n-US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n-US" sz="1800" dirty="0">
                <a:solidFill>
                  <a:srgbClr val="002060"/>
                </a:solidFill>
              </a:rPr>
              <a:t>	</a:t>
            </a:r>
            <a:r>
              <a:rPr lang="en-US" sz="1800" dirty="0" err="1">
                <a:solidFill>
                  <a:srgbClr val="002060"/>
                </a:solidFill>
                <a:latin typeface="Courier New"/>
                <a:cs typeface="Courier New"/>
              </a:rPr>
              <a:t>hdfs</a:t>
            </a:r>
            <a:r>
              <a:rPr lang="en-US" sz="180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Courier New"/>
                <a:cs typeface="Courier New"/>
              </a:rPr>
              <a:t>dfs</a:t>
            </a:r>
            <a:r>
              <a:rPr lang="en-US" sz="180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–</a:t>
            </a:r>
            <a:r>
              <a:rPr lang="en-US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ls</a:t>
            </a:r>
            <a:r>
              <a:rPr lang="en-US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 /</a:t>
            </a:r>
            <a:endParaRPr lang="en-US" sz="1800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n-US" sz="1800" i="0" u="none" strike="noStrike" cap="none" baseline="0" dirty="0" smtClean="0">
              <a:solidFill>
                <a:srgbClr val="002060"/>
              </a:solidFill>
              <a:sym typeface="Arial"/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Crear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directorios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en HDFS: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	</a:t>
            </a:r>
            <a:r>
              <a:rPr lang="en-US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hdfs</a:t>
            </a:r>
            <a:r>
              <a:rPr lang="en-US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dfs</a:t>
            </a:r>
            <a:r>
              <a:rPr lang="en-US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–</a:t>
            </a:r>
            <a:r>
              <a:rPr lang="en-US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mkdir</a:t>
            </a:r>
            <a:r>
              <a:rPr lang="en-US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 /</a:t>
            </a:r>
            <a:r>
              <a:rPr lang="en-US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ciff</a:t>
            </a:r>
            <a:endParaRPr lang="en-US" sz="180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n-US" sz="1800" i="0" u="none" strike="noStrike" cap="none" baseline="0" dirty="0">
                <a:solidFill>
                  <a:srgbClr val="002060"/>
                </a:solidFill>
                <a:latin typeface="Courier New"/>
                <a:cs typeface="Courier New"/>
                <a:sym typeface="Arial"/>
              </a:rPr>
              <a:t>	</a:t>
            </a:r>
            <a:endParaRPr lang="en-US" sz="1800" i="0" u="none" strike="noStrike" cap="none" baseline="0" dirty="0" smtClean="0">
              <a:solidFill>
                <a:srgbClr val="002060"/>
              </a:solidFill>
              <a:latin typeface="Courier New"/>
              <a:cs typeface="Courier New"/>
              <a:sym typeface="Arial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n-US" sz="1800" dirty="0">
                <a:solidFill>
                  <a:srgbClr val="002060"/>
                </a:solidFill>
                <a:latin typeface="Courier New"/>
                <a:cs typeface="Courier New"/>
              </a:rPr>
              <a:t>	</a:t>
            </a:r>
            <a:r>
              <a:rPr lang="en-US" sz="1800" dirty="0" err="1">
                <a:solidFill>
                  <a:srgbClr val="002060"/>
                </a:solidFill>
                <a:latin typeface="Courier New"/>
                <a:cs typeface="Courier New"/>
              </a:rPr>
              <a:t>hdfs</a:t>
            </a:r>
            <a:r>
              <a:rPr lang="en-US" sz="180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Courier New"/>
                <a:cs typeface="Courier New"/>
              </a:rPr>
              <a:t>dfs</a:t>
            </a:r>
            <a:r>
              <a:rPr lang="en-US" sz="1800" dirty="0">
                <a:solidFill>
                  <a:srgbClr val="002060"/>
                </a:solidFill>
                <a:latin typeface="Courier New"/>
                <a:cs typeface="Courier New"/>
              </a:rPr>
              <a:t> –</a:t>
            </a:r>
            <a:r>
              <a:rPr lang="en-US" sz="1800" dirty="0" err="1">
                <a:solidFill>
                  <a:srgbClr val="002060"/>
                </a:solidFill>
                <a:latin typeface="Courier New"/>
                <a:cs typeface="Courier New"/>
              </a:rPr>
              <a:t>mkdir</a:t>
            </a:r>
            <a:r>
              <a:rPr lang="en-US" sz="180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–p /</a:t>
            </a:r>
            <a:r>
              <a:rPr lang="en-US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ciff</a:t>
            </a:r>
            <a:r>
              <a:rPr lang="en-US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n-US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youtube</a:t>
            </a:r>
            <a:r>
              <a:rPr lang="en-US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n-US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rawdata</a:t>
            </a:r>
            <a:endParaRPr lang="en-US" sz="1800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n-US" sz="1800" i="0" u="none" strike="noStrike" cap="none" baseline="0" dirty="0" smtClean="0">
              <a:solidFill>
                <a:srgbClr val="002060"/>
              </a:solidFill>
              <a:latin typeface="Courier New"/>
              <a:cs typeface="Courier New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Pasos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 err="1" smtClean="0">
                <a:solidFill>
                  <a:srgbClr val="1C1C1C"/>
                </a:solidFill>
              </a:rPr>
              <a:t>Previos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006592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1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ódulo</a:t>
            </a:r>
            <a:r>
              <a:rPr lang="en-US" sz="1800" b="1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1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r>
              <a:rPr lang="en-US" sz="1800" b="1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a la </a:t>
            </a:r>
            <a:r>
              <a:rPr lang="en-US" sz="1800" b="1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adquisición</a:t>
            </a:r>
            <a:r>
              <a:rPr lang="en-US" sz="1800" b="1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r>
              <a:rPr lang="en-US" sz="1800" b="1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Wingdings" charset="2"/>
              <a:buChar char="q"/>
            </a:pPr>
            <a:r>
              <a:rPr lang="en-US" sz="1800" dirty="0" err="1" smtClean="0">
                <a:solidFill>
                  <a:srgbClr val="002060"/>
                </a:solidFill>
              </a:rPr>
              <a:t>Transferencias</a:t>
            </a:r>
            <a:r>
              <a:rPr lang="en-US" sz="1800" dirty="0" smtClean="0">
                <a:solidFill>
                  <a:srgbClr val="002060"/>
                </a:solidFill>
              </a:rPr>
              <a:t> de </a:t>
            </a:r>
            <a:r>
              <a:rPr lang="en-US" sz="1800" dirty="0" err="1" smtClean="0">
                <a:solidFill>
                  <a:srgbClr val="002060"/>
                </a:solidFill>
              </a:rPr>
              <a:t>ficheros</a:t>
            </a:r>
            <a:r>
              <a:rPr lang="en-US" sz="1800" dirty="0" smtClean="0">
                <a:solidFill>
                  <a:srgbClr val="002060"/>
                </a:solidFill>
              </a:rPr>
              <a:t> a HDFS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Wingdings" charset="2"/>
              <a:buChar char="q"/>
            </a:pP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Postprocesado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básico</a:t>
            </a:r>
            <a:r>
              <a:rPr lang="en-US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de datasets en HDFS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Wingdings" charset="2"/>
              <a:buChar char="q"/>
            </a:pPr>
            <a:endParaRPr lang="en-US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1" dirty="0" err="1" smtClean="0">
                <a:solidFill>
                  <a:srgbClr val="002060"/>
                </a:solidFill>
              </a:rPr>
              <a:t>M</a:t>
            </a:r>
            <a:r>
              <a:rPr lang="en-US" sz="1800" b="1" dirty="0" err="1" smtClean="0">
                <a:solidFill>
                  <a:srgbClr val="002060"/>
                </a:solidFill>
              </a:rPr>
              <a:t>ódulo</a:t>
            </a:r>
            <a:r>
              <a:rPr lang="en-US" sz="1800" b="1" dirty="0" smtClean="0">
                <a:solidFill>
                  <a:srgbClr val="002060"/>
                </a:solidFill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</a:rPr>
              <a:t>2</a:t>
            </a:r>
            <a:r>
              <a:rPr lang="en-US" sz="1800" b="1" dirty="0" smtClean="0">
                <a:solidFill>
                  <a:srgbClr val="002060"/>
                </a:solidFill>
              </a:rPr>
              <a:t>: Flume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Wingdings" charset="2"/>
              <a:buChar char="q"/>
            </a:pPr>
            <a:r>
              <a:rPr lang="en-US" sz="1800" dirty="0" smtClean="0">
                <a:solidFill>
                  <a:srgbClr val="002060"/>
                </a:solidFill>
              </a:rPr>
              <a:t>Sources, sinks, channels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Wingdings" charset="2"/>
              <a:buChar char="q"/>
            </a:pPr>
            <a:r>
              <a:rPr lang="en-US" sz="1800" dirty="0" smtClean="0">
                <a:solidFill>
                  <a:srgbClr val="002060"/>
                </a:solidFill>
              </a:rPr>
              <a:t>Interceptors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Wingdings" charset="2"/>
              <a:buChar char="q"/>
            </a:pP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1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1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ódulo</a:t>
            </a:r>
            <a:r>
              <a:rPr lang="en-US" sz="1800" b="1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1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 Kafka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Wingdings" charset="2"/>
              <a:buChar char="q"/>
            </a:pPr>
            <a:r>
              <a:rPr lang="en-US" sz="1800" dirty="0" smtClean="0">
                <a:solidFill>
                  <a:srgbClr val="002060"/>
                </a:solidFill>
              </a:rPr>
              <a:t>Producers, Consumers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Wingdings" charset="2"/>
              <a:buChar char="q"/>
            </a:pPr>
            <a:r>
              <a:rPr lang="en-US" sz="180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Data replication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Wingdings" charset="2"/>
              <a:buChar char="q"/>
            </a:pPr>
            <a:r>
              <a:rPr lang="en-US" sz="1800" dirty="0" smtClean="0">
                <a:solidFill>
                  <a:srgbClr val="002060"/>
                </a:solidFill>
              </a:rPr>
              <a:t>Streaming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Wingdings" charset="2"/>
              <a:buChar char="q"/>
            </a:pPr>
            <a:r>
              <a:rPr lang="en-US" sz="180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Batch load into </a:t>
            </a:r>
            <a:r>
              <a:rPr lang="en-US" sz="1800" i="0" u="none" strike="noStrike" cap="none" dirty="0" err="1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Hadoop</a:t>
            </a:r>
            <a:endParaRPr lang="en-US" sz="1800" i="0" u="none" strike="noStrike" cap="none" dirty="0" smtClean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Planificaci</a:t>
            </a:r>
            <a:r>
              <a:rPr lang="en-US" sz="2200" b="1" dirty="0" err="1" smtClean="0">
                <a:solidFill>
                  <a:srgbClr val="1C1C1C"/>
                </a:solidFill>
              </a:rPr>
              <a:t>ón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38899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Tenemos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un dataset en </a:t>
            </a:r>
            <a:r>
              <a:rPr lang="en-US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/root/</a:t>
            </a:r>
            <a:r>
              <a:rPr lang="en-US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youtube</a:t>
            </a:r>
            <a:r>
              <a:rPr lang="en-US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/data </a:t>
            </a:r>
            <a:r>
              <a:rPr lang="en-US" sz="1800" dirty="0" err="1" smtClean="0">
                <a:solidFill>
                  <a:srgbClr val="002060"/>
                </a:solidFill>
              </a:rPr>
              <a:t>que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es</a:t>
            </a:r>
            <a:r>
              <a:rPr lang="en-US" sz="1800" dirty="0" smtClean="0">
                <a:solidFill>
                  <a:srgbClr val="002060"/>
                </a:solidFill>
              </a:rPr>
              <a:t> el </a:t>
            </a:r>
            <a:r>
              <a:rPr lang="en-US" sz="1800" dirty="0" err="1" smtClean="0">
                <a:solidFill>
                  <a:srgbClr val="002060"/>
                </a:solidFill>
              </a:rPr>
              <a:t>resultado</a:t>
            </a:r>
            <a:r>
              <a:rPr lang="en-US" sz="1800" dirty="0" smtClean="0">
                <a:solidFill>
                  <a:srgbClr val="002060"/>
                </a:solidFill>
              </a:rPr>
              <a:t> (</a:t>
            </a:r>
            <a:r>
              <a:rPr lang="en-US" sz="1800" dirty="0" err="1" smtClean="0">
                <a:solidFill>
                  <a:srgbClr val="002060"/>
                </a:solidFill>
              </a:rPr>
              <a:t>parcial</a:t>
            </a:r>
            <a:r>
              <a:rPr lang="en-US" sz="1800" dirty="0" smtClean="0">
                <a:solidFill>
                  <a:srgbClr val="002060"/>
                </a:solidFill>
              </a:rPr>
              <a:t>) de un crawler de </a:t>
            </a:r>
            <a:r>
              <a:rPr lang="en-US" sz="1800" dirty="0" err="1" smtClean="0">
                <a:solidFill>
                  <a:srgbClr val="002060"/>
                </a:solidFill>
              </a:rPr>
              <a:t>Youtube</a:t>
            </a:r>
            <a:r>
              <a:rPr lang="en-US" sz="1800" dirty="0" smtClean="0">
                <a:solidFill>
                  <a:srgbClr val="002060"/>
                </a:solidFill>
              </a:rPr>
              <a:t>*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i="0" u="none" strike="noStrike" cap="none" baseline="0" dirty="0" smtClean="0">
                <a:solidFill>
                  <a:srgbClr val="002060"/>
                </a:solidFill>
                <a:sym typeface="Arial"/>
              </a:rPr>
              <a:t>El crawler </a:t>
            </a:r>
            <a:r>
              <a:rPr lang="en-US" sz="1800" i="0" u="none" strike="noStrike" cap="none" baseline="0" dirty="0" err="1" smtClean="0">
                <a:solidFill>
                  <a:srgbClr val="002060"/>
                </a:solidFill>
                <a:sym typeface="Arial"/>
              </a:rPr>
              <a:t>deja</a:t>
            </a:r>
            <a:r>
              <a:rPr lang="en-US" sz="1800" i="0" u="none" strike="noStrike" cap="none" baseline="0" dirty="0" smtClean="0">
                <a:solidFill>
                  <a:srgbClr val="002060"/>
                </a:solidFill>
                <a:sym typeface="Arial"/>
              </a:rPr>
              <a:t> los </a:t>
            </a:r>
            <a:r>
              <a:rPr lang="en-US" sz="1800" i="0" u="none" strike="noStrike" cap="none" baseline="0" dirty="0" err="1" smtClean="0">
                <a:solidFill>
                  <a:srgbClr val="002060"/>
                </a:solidFill>
                <a:sym typeface="Arial"/>
              </a:rPr>
              <a:t>ficheros</a:t>
            </a:r>
            <a:r>
              <a:rPr lang="en-US" sz="1800" i="0" u="none" strike="noStrike" cap="none" baseline="0" dirty="0" smtClean="0">
                <a:solidFill>
                  <a:srgbClr val="002060"/>
                </a:solidFill>
                <a:sym typeface="Arial"/>
              </a:rPr>
              <a:t> en </a:t>
            </a:r>
            <a:r>
              <a:rPr lang="en-US" sz="1800" i="0" u="none" strike="noStrike" cap="none" baseline="0" dirty="0" err="1" smtClean="0">
                <a:solidFill>
                  <a:srgbClr val="002060"/>
                </a:solidFill>
                <a:sym typeface="Arial"/>
              </a:rPr>
              <a:t>carpetas</a:t>
            </a:r>
            <a:r>
              <a:rPr lang="en-US" sz="1800" i="0" u="none" strike="noStrike" cap="none" baseline="0" dirty="0" smtClean="0">
                <a:solidFill>
                  <a:srgbClr val="002060"/>
                </a:solidFill>
                <a:sym typeface="Arial"/>
              </a:rPr>
              <a:t> </a:t>
            </a:r>
            <a:r>
              <a:rPr lang="en-US" sz="1800" i="0" u="none" strike="noStrike" cap="none" baseline="0" dirty="0" err="1" smtClean="0">
                <a:solidFill>
                  <a:srgbClr val="002060"/>
                </a:solidFill>
                <a:sym typeface="Arial"/>
              </a:rPr>
              <a:t>que</a:t>
            </a:r>
            <a:r>
              <a:rPr lang="en-US" sz="1800" i="0" u="none" strike="noStrike" cap="none" baseline="0" dirty="0" smtClean="0">
                <a:solidFill>
                  <a:srgbClr val="002060"/>
                </a:solidFill>
                <a:sym typeface="Arial"/>
              </a:rPr>
              <a:t> </a:t>
            </a:r>
            <a:r>
              <a:rPr lang="en-US" sz="1800" i="0" u="none" strike="noStrike" cap="none" baseline="0" dirty="0" err="1" smtClean="0">
                <a:solidFill>
                  <a:srgbClr val="002060"/>
                </a:solidFill>
                <a:sym typeface="Arial"/>
              </a:rPr>
              <a:t>corresponden</a:t>
            </a:r>
            <a:r>
              <a:rPr lang="en-US" sz="1800" i="0" u="none" strike="noStrike" cap="none" baseline="0" dirty="0" smtClean="0">
                <a:solidFill>
                  <a:srgbClr val="002060"/>
                </a:solidFill>
                <a:sym typeface="Arial"/>
              </a:rPr>
              <a:t> a la </a:t>
            </a:r>
            <a:r>
              <a:rPr lang="en-US" sz="1800" i="0" u="none" strike="noStrike" cap="none" baseline="0" dirty="0" err="1" smtClean="0">
                <a:solidFill>
                  <a:srgbClr val="002060"/>
                </a:solidFill>
                <a:sym typeface="Arial"/>
              </a:rPr>
              <a:t>fecha</a:t>
            </a:r>
            <a:r>
              <a:rPr lang="en-US" sz="1800" i="0" u="none" strike="noStrike" cap="none" baseline="0" dirty="0" smtClean="0">
                <a:solidFill>
                  <a:srgbClr val="002060"/>
                </a:solidFill>
                <a:sym typeface="Arial"/>
              </a:rPr>
              <a:t> de </a:t>
            </a:r>
            <a:r>
              <a:rPr lang="en-US" sz="1800" i="0" u="none" strike="noStrike" cap="none" baseline="0" dirty="0" err="1" smtClean="0">
                <a:solidFill>
                  <a:srgbClr val="002060"/>
                </a:solidFill>
                <a:sym typeface="Arial"/>
              </a:rPr>
              <a:t>adquisición</a:t>
            </a:r>
            <a:endParaRPr lang="en-US" sz="1800" i="0" u="none" strike="noStrike" cap="none" baseline="0" dirty="0" smtClean="0">
              <a:solidFill>
                <a:srgbClr val="002060"/>
              </a:solidFill>
              <a:sym typeface="Arial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n-US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bigdata@bigdata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:~/data$ 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ls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-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rlth</a:t>
            </a:r>
            <a:endParaRPr lang="nl-NL" sz="1000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total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40K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drwx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------ 2 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bigdata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bigdata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4,0K feb 17 12:31 </a:t>
            </a:r>
            <a:r>
              <a:rPr lang="nl-NL" sz="1000" b="1" dirty="0">
                <a:solidFill>
                  <a:srgbClr val="002060"/>
                </a:solidFill>
                <a:latin typeface="Courier New"/>
                <a:cs typeface="Courier New"/>
              </a:rPr>
              <a:t>080327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drwx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------ 2 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bigdata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bigdata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4,0K feb 17 12:31 </a:t>
            </a:r>
            <a:r>
              <a:rPr lang="nl-NL" sz="1000" b="1" dirty="0">
                <a:solidFill>
                  <a:srgbClr val="002060"/>
                </a:solidFill>
                <a:latin typeface="Courier New"/>
                <a:cs typeface="Courier New"/>
              </a:rPr>
              <a:t>080329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drwx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------ 2 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bigdata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bigdata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4,0K feb 17 12:31 </a:t>
            </a:r>
            <a:r>
              <a:rPr lang="nl-NL" sz="1000" b="1" dirty="0">
                <a:solidFill>
                  <a:srgbClr val="002060"/>
                </a:solidFill>
                <a:latin typeface="Courier New"/>
                <a:cs typeface="Courier New"/>
              </a:rPr>
              <a:t>080331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drwx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------ 2 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bigdata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bigdata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4,0K feb 17 12:31 </a:t>
            </a:r>
            <a:r>
              <a:rPr lang="nl-NL" sz="1000" b="1" dirty="0">
                <a:solidFill>
                  <a:srgbClr val="002060"/>
                </a:solidFill>
                <a:latin typeface="Courier New"/>
                <a:cs typeface="Courier New"/>
              </a:rPr>
              <a:t>080402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drwx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------ 2 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bigdata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bigdata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4,0K feb 17 12:32 </a:t>
            </a:r>
            <a:r>
              <a:rPr lang="nl-NL" sz="1000" b="1" dirty="0">
                <a:solidFill>
                  <a:srgbClr val="002060"/>
                </a:solidFill>
                <a:latin typeface="Courier New"/>
                <a:cs typeface="Courier New"/>
              </a:rPr>
              <a:t>080404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drwx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------ 2 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bigdata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bigdata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4,0K feb 17 12:32 </a:t>
            </a:r>
            <a:r>
              <a:rPr lang="nl-NL" sz="1000" b="1" dirty="0">
                <a:solidFill>
                  <a:srgbClr val="002060"/>
                </a:solidFill>
                <a:latin typeface="Courier New"/>
                <a:cs typeface="Courier New"/>
              </a:rPr>
              <a:t>080408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drwx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------ 2 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bigdata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bigdata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4,0K feb 17 12:32 </a:t>
            </a:r>
            <a:r>
              <a:rPr lang="nl-NL" sz="1000" b="1" dirty="0">
                <a:solidFill>
                  <a:srgbClr val="002060"/>
                </a:solidFill>
                <a:latin typeface="Courier New"/>
                <a:cs typeface="Courier New"/>
              </a:rPr>
              <a:t>080406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drwx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------ 2 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bigdata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bigdata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4,0K feb 17 12:32 </a:t>
            </a:r>
            <a:r>
              <a:rPr lang="nl-NL" sz="1000" b="1" dirty="0">
                <a:solidFill>
                  <a:srgbClr val="002060"/>
                </a:solidFill>
                <a:latin typeface="Courier New"/>
                <a:cs typeface="Courier New"/>
              </a:rPr>
              <a:t>080412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drwx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------ 2 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bigdata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bigdata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4,0K feb 17 12:32 </a:t>
            </a:r>
            <a:r>
              <a:rPr lang="nl-NL" sz="1000" b="1" dirty="0">
                <a:solidFill>
                  <a:srgbClr val="002060"/>
                </a:solidFill>
                <a:latin typeface="Courier New"/>
                <a:cs typeface="Courier New"/>
              </a:rPr>
              <a:t>080414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drwx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------ 2 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bigdata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bigdata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4,0K feb 17 12:32 </a:t>
            </a:r>
            <a:r>
              <a:rPr lang="nl-NL" sz="1000" b="1" dirty="0" smtClean="0">
                <a:solidFill>
                  <a:srgbClr val="002060"/>
                </a:solidFill>
                <a:latin typeface="Courier New"/>
                <a:cs typeface="Courier New"/>
              </a:rPr>
              <a:t>080416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Ejercicio</a:t>
            </a:r>
            <a:r>
              <a:rPr lang="en-US" sz="2200" b="1" dirty="0" smtClean="0">
                <a:solidFill>
                  <a:srgbClr val="1C1C1C"/>
                </a:solidFill>
              </a:rPr>
              <a:t> 1: </a:t>
            </a:r>
            <a:r>
              <a:rPr lang="en-US" sz="2200" b="1" dirty="0" err="1" smtClean="0">
                <a:solidFill>
                  <a:srgbClr val="1C1C1C"/>
                </a:solidFill>
              </a:rPr>
              <a:t>Ingesta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 err="1" smtClean="0">
                <a:solidFill>
                  <a:srgbClr val="1C1C1C"/>
                </a:solidFill>
              </a:rPr>
              <a:t>básica</a:t>
            </a:r>
            <a:r>
              <a:rPr lang="en-US" sz="2200" b="1" dirty="0" smtClean="0">
                <a:solidFill>
                  <a:srgbClr val="1C1C1C"/>
                </a:solidFill>
              </a:rPr>
              <a:t> en HDFS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3854" y="5972272"/>
            <a:ext cx="5364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 err="1"/>
              <a:t>e</a:t>
            </a:r>
            <a:r>
              <a:rPr lang="en-US" dirty="0" err="1" smtClean="0"/>
              <a:t>xtraído</a:t>
            </a:r>
            <a:r>
              <a:rPr lang="en-US" dirty="0" smtClean="0"/>
              <a:t> </a:t>
            </a:r>
            <a:r>
              <a:rPr lang="en-US" dirty="0"/>
              <a:t>de http://</a:t>
            </a:r>
            <a:r>
              <a:rPr lang="en-US" dirty="0" err="1"/>
              <a:t>netsg.cs.sfu.ca</a:t>
            </a:r>
            <a:r>
              <a:rPr lang="en-US" dirty="0"/>
              <a:t>/</a:t>
            </a:r>
            <a:r>
              <a:rPr lang="en-US" dirty="0" err="1"/>
              <a:t>youtubedata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891874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28650" lvl="1" indent="-1714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>
                <a:solidFill>
                  <a:srgbClr val="002060"/>
                </a:solidFill>
              </a:rPr>
              <a:t>Cada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carpeta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contiene</a:t>
            </a:r>
            <a:r>
              <a:rPr lang="en-US" sz="1800" dirty="0">
                <a:solidFill>
                  <a:srgbClr val="002060"/>
                </a:solidFill>
              </a:rPr>
              <a:t> 4 </a:t>
            </a:r>
            <a:r>
              <a:rPr lang="en-US" sz="1800" dirty="0" err="1">
                <a:solidFill>
                  <a:srgbClr val="002060"/>
                </a:solidFill>
              </a:rPr>
              <a:t>ficheros</a:t>
            </a:r>
            <a:r>
              <a:rPr lang="en-US" sz="1800" dirty="0">
                <a:solidFill>
                  <a:srgbClr val="002060"/>
                </a:solidFill>
              </a:rPr>
              <a:t> TXT (Tab delimited) con los </a:t>
            </a:r>
            <a:r>
              <a:rPr lang="en-US" sz="1800" dirty="0" err="1">
                <a:solidFill>
                  <a:srgbClr val="002060"/>
                </a:solidFill>
              </a:rPr>
              <a:t>campos</a:t>
            </a:r>
            <a:r>
              <a:rPr lang="en-US" sz="1800" dirty="0">
                <a:solidFill>
                  <a:srgbClr val="002060"/>
                </a:solidFill>
              </a:rPr>
              <a:t>: </a:t>
            </a:r>
            <a:r>
              <a:rPr lang="en-US" sz="1800" i="1" dirty="0">
                <a:solidFill>
                  <a:srgbClr val="002060"/>
                </a:solidFill>
              </a:rPr>
              <a:t>video ID, </a:t>
            </a:r>
            <a:r>
              <a:rPr lang="en-US" sz="1800" i="1" dirty="0" err="1">
                <a:solidFill>
                  <a:srgbClr val="002060"/>
                </a:solidFill>
              </a:rPr>
              <a:t>uploader</a:t>
            </a:r>
            <a:r>
              <a:rPr lang="en-US" sz="1800" i="1" dirty="0">
                <a:solidFill>
                  <a:srgbClr val="002060"/>
                </a:solidFill>
              </a:rPr>
              <a:t>, age, category, length, views, rate, ratings, comments, related </a:t>
            </a:r>
            <a:r>
              <a:rPr lang="en-US" sz="1800" i="1" dirty="0" smtClean="0">
                <a:solidFill>
                  <a:srgbClr val="002060"/>
                </a:solidFill>
              </a:rPr>
              <a:t>ID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n-US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bigdata@bigdata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:~/data$ 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ls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-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rtlh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080329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total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41M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-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rw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------- 1 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bigdata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bigdata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 48K mar 29  2008 0.txt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-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rw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------- 1 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bigdata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bigdata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566K mar 29  2008 1.txt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-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rw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------- 1 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bigdata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bigdata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4,8M mar 29  2008 2.txt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-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rw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------- 1 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bigdata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nl-NL" sz="1000" dirty="0" err="1">
                <a:solidFill>
                  <a:srgbClr val="002060"/>
                </a:solidFill>
                <a:latin typeface="Courier New"/>
                <a:cs typeface="Courier New"/>
              </a:rPr>
              <a:t>bigdata</a:t>
            </a:r>
            <a:r>
              <a:rPr lang="nl-NL" sz="1000" dirty="0">
                <a:solidFill>
                  <a:srgbClr val="002060"/>
                </a:solidFill>
                <a:latin typeface="Courier New"/>
                <a:cs typeface="Courier New"/>
              </a:rPr>
              <a:t>  35M mar 30  2008 3.txt</a:t>
            </a:r>
            <a:endParaRPr lang="en-US" sz="100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nl-NL" sz="1000" b="1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n-US" sz="1000" b="1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n-US" sz="1000" b="1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Ejercicio</a:t>
            </a:r>
            <a:r>
              <a:rPr lang="en-US" sz="2200" b="1" dirty="0" smtClean="0">
                <a:solidFill>
                  <a:srgbClr val="1C1C1C"/>
                </a:solidFill>
              </a:rPr>
              <a:t> 1: </a:t>
            </a:r>
            <a:r>
              <a:rPr lang="en-US" sz="2200" b="1" dirty="0" err="1" smtClean="0">
                <a:solidFill>
                  <a:srgbClr val="1C1C1C"/>
                </a:solidFill>
              </a:rPr>
              <a:t>Ingesta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 err="1" smtClean="0">
                <a:solidFill>
                  <a:srgbClr val="1C1C1C"/>
                </a:solidFill>
              </a:rPr>
              <a:t>básica</a:t>
            </a:r>
            <a:r>
              <a:rPr lang="en-US" sz="2200" b="1" dirty="0" smtClean="0">
                <a:solidFill>
                  <a:srgbClr val="1C1C1C"/>
                </a:solidFill>
              </a:rPr>
              <a:t> en HDFS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799980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US" sz="1800" dirty="0" err="1">
                <a:solidFill>
                  <a:srgbClr val="002060"/>
                </a:solidFill>
              </a:rPr>
              <a:t>Escribe</a:t>
            </a:r>
            <a:r>
              <a:rPr lang="en-US" sz="1800" dirty="0">
                <a:solidFill>
                  <a:srgbClr val="002060"/>
                </a:solidFill>
              </a:rPr>
              <a:t> un </a:t>
            </a:r>
            <a:r>
              <a:rPr lang="en-US" sz="1800" dirty="0" err="1">
                <a:solidFill>
                  <a:srgbClr val="002060"/>
                </a:solidFill>
              </a:rPr>
              <a:t>comando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hdfs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para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transferir</a:t>
            </a:r>
            <a:r>
              <a:rPr lang="en-US" sz="1800" dirty="0">
                <a:solidFill>
                  <a:srgbClr val="002060"/>
                </a:solidFill>
              </a:rPr>
              <a:t> el dataset </a:t>
            </a:r>
            <a:r>
              <a:rPr lang="en-US" sz="1800" dirty="0" err="1">
                <a:solidFill>
                  <a:srgbClr val="002060"/>
                </a:solidFill>
              </a:rPr>
              <a:t>completo</a:t>
            </a:r>
            <a:r>
              <a:rPr lang="en-US" sz="1800" dirty="0">
                <a:solidFill>
                  <a:srgbClr val="002060"/>
                </a:solidFill>
              </a:rPr>
              <a:t> a la </a:t>
            </a:r>
            <a:r>
              <a:rPr lang="en-US" sz="1800" dirty="0" err="1">
                <a:solidFill>
                  <a:srgbClr val="002060"/>
                </a:solidFill>
              </a:rPr>
              <a:t>ruta</a:t>
            </a:r>
            <a:r>
              <a:rPr lang="en-US" sz="1800" dirty="0">
                <a:solidFill>
                  <a:srgbClr val="002060"/>
                </a:solidFill>
              </a:rPr>
              <a:t> HDFS </a:t>
            </a:r>
            <a:r>
              <a:rPr lang="en-US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n-US" sz="1800" dirty="0" err="1">
                <a:solidFill>
                  <a:srgbClr val="002060"/>
                </a:solidFill>
                <a:latin typeface="Courier New"/>
                <a:cs typeface="Courier New"/>
              </a:rPr>
              <a:t>ciff</a:t>
            </a:r>
            <a:r>
              <a:rPr lang="en-US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n-US" sz="1800" dirty="0" err="1">
                <a:solidFill>
                  <a:srgbClr val="002060"/>
                </a:solidFill>
                <a:latin typeface="Courier New"/>
                <a:cs typeface="Courier New"/>
              </a:rPr>
              <a:t>youtube</a:t>
            </a:r>
            <a:r>
              <a:rPr lang="en-US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n-US" sz="1800" dirty="0" err="1">
                <a:solidFill>
                  <a:srgbClr val="002060"/>
                </a:solidFill>
                <a:latin typeface="Courier New"/>
                <a:cs typeface="Courier New"/>
              </a:rPr>
              <a:t>rawdata</a:t>
            </a:r>
            <a:endParaRPr lang="en-US" sz="1800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n-US" sz="1800" dirty="0">
                <a:solidFill>
                  <a:srgbClr val="002060"/>
                </a:solidFill>
              </a:rPr>
              <a:t>El </a:t>
            </a:r>
            <a:r>
              <a:rPr lang="en-US" sz="1800" dirty="0" err="1">
                <a:solidFill>
                  <a:srgbClr val="002060"/>
                </a:solidFill>
              </a:rPr>
              <a:t>resultado</a:t>
            </a:r>
            <a:r>
              <a:rPr lang="en-US" sz="1800" dirty="0">
                <a:solidFill>
                  <a:srgbClr val="002060"/>
                </a:solidFill>
              </a:rPr>
              <a:t> en HDFS </a:t>
            </a:r>
            <a:r>
              <a:rPr lang="en-US" sz="1800" dirty="0" err="1">
                <a:solidFill>
                  <a:srgbClr val="002060"/>
                </a:solidFill>
              </a:rPr>
              <a:t>debe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ser</a:t>
            </a:r>
            <a:r>
              <a:rPr lang="en-US" sz="1800" dirty="0">
                <a:solidFill>
                  <a:srgbClr val="002060"/>
                </a:solidFill>
              </a:rPr>
              <a:t> un </a:t>
            </a:r>
            <a:r>
              <a:rPr lang="en-US" sz="1800" dirty="0" err="1">
                <a:solidFill>
                  <a:srgbClr val="002060"/>
                </a:solidFill>
              </a:rPr>
              <a:t>directorio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n-US" sz="1800" dirty="0" err="1">
                <a:solidFill>
                  <a:srgbClr val="002060"/>
                </a:solidFill>
                <a:latin typeface="Courier New"/>
                <a:cs typeface="Courier New"/>
              </a:rPr>
              <a:t>ciff</a:t>
            </a:r>
            <a:r>
              <a:rPr lang="en-US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n-US" sz="1800" dirty="0" err="1">
                <a:solidFill>
                  <a:srgbClr val="002060"/>
                </a:solidFill>
                <a:latin typeface="Courier New"/>
                <a:cs typeface="Courier New"/>
              </a:rPr>
              <a:t>youtuve</a:t>
            </a:r>
            <a:r>
              <a:rPr lang="en-US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n-US" sz="1800" dirty="0" err="1">
                <a:solidFill>
                  <a:srgbClr val="002060"/>
                </a:solidFill>
                <a:latin typeface="Courier New"/>
                <a:cs typeface="Courier New"/>
              </a:rPr>
              <a:t>rawdata</a:t>
            </a:r>
            <a:r>
              <a:rPr lang="en-US" sz="1800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que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contenga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todos</a:t>
            </a:r>
            <a:r>
              <a:rPr lang="en-US" sz="1800" dirty="0">
                <a:solidFill>
                  <a:srgbClr val="002060"/>
                </a:solidFill>
              </a:rPr>
              <a:t> los </a:t>
            </a:r>
            <a:r>
              <a:rPr lang="en-US" sz="1800" dirty="0" err="1">
                <a:solidFill>
                  <a:srgbClr val="002060"/>
                </a:solidFill>
              </a:rPr>
              <a:t>directorios</a:t>
            </a:r>
            <a:r>
              <a:rPr lang="en-US" sz="1800" dirty="0">
                <a:solidFill>
                  <a:srgbClr val="002060"/>
                </a:solidFill>
              </a:rPr>
              <a:t> de </a:t>
            </a:r>
            <a:r>
              <a:rPr lang="en-US" sz="1800" dirty="0" err="1">
                <a:solidFill>
                  <a:srgbClr val="002060"/>
                </a:solidFill>
              </a:rPr>
              <a:t>datos</a:t>
            </a:r>
            <a:r>
              <a:rPr lang="en-US" sz="1800" dirty="0">
                <a:solidFill>
                  <a:srgbClr val="002060"/>
                </a:solidFill>
              </a:rPr>
              <a:t>:</a:t>
            </a:r>
            <a:endParaRPr lang="en-US" sz="1800" i="1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n-US" sz="1800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622300" lvl="1" indent="0">
              <a:buNone/>
            </a:pPr>
            <a:r>
              <a:rPr lang="en-US" sz="1000" dirty="0">
                <a:latin typeface="Courier New"/>
                <a:cs typeface="Courier New"/>
              </a:rPr>
              <a:t>[</a:t>
            </a:r>
            <a:r>
              <a:rPr lang="en-US" sz="1000" dirty="0" err="1">
                <a:latin typeface="Courier New"/>
                <a:cs typeface="Courier New"/>
              </a:rPr>
              <a:t>root@sandbox</a:t>
            </a:r>
            <a:r>
              <a:rPr lang="en-US" sz="1000" dirty="0">
                <a:latin typeface="Courier New"/>
                <a:cs typeface="Courier New"/>
              </a:rPr>
              <a:t> data]# </a:t>
            </a:r>
            <a:r>
              <a:rPr lang="en-US" sz="1000" dirty="0" err="1">
                <a:latin typeface="Courier New"/>
                <a:cs typeface="Courier New"/>
              </a:rPr>
              <a:t>hdfs</a:t>
            </a:r>
            <a:r>
              <a:rPr lang="en-US" sz="1000" dirty="0">
                <a:latin typeface="Courier New"/>
                <a:cs typeface="Courier New"/>
              </a:rPr>
              <a:t> </a:t>
            </a:r>
            <a:r>
              <a:rPr lang="en-US" sz="1000" dirty="0" err="1">
                <a:latin typeface="Courier New"/>
                <a:cs typeface="Courier New"/>
              </a:rPr>
              <a:t>dfs</a:t>
            </a:r>
            <a:r>
              <a:rPr lang="en-US" sz="1000" dirty="0">
                <a:latin typeface="Courier New"/>
                <a:cs typeface="Courier New"/>
              </a:rPr>
              <a:t> -</a:t>
            </a:r>
            <a:r>
              <a:rPr lang="en-US" sz="1000" dirty="0" err="1">
                <a:latin typeface="Courier New"/>
                <a:cs typeface="Courier New"/>
              </a:rPr>
              <a:t>ls</a:t>
            </a:r>
            <a:r>
              <a:rPr lang="en-US" sz="1000" dirty="0">
                <a:latin typeface="Courier New"/>
                <a:cs typeface="Courier New"/>
              </a:rPr>
              <a:t> /</a:t>
            </a:r>
            <a:r>
              <a:rPr lang="en-US" sz="1000" dirty="0" err="1">
                <a:latin typeface="Courier New"/>
                <a:cs typeface="Courier New"/>
              </a:rPr>
              <a:t>ciff</a:t>
            </a:r>
            <a:r>
              <a:rPr lang="en-US" sz="1000" dirty="0">
                <a:latin typeface="Courier New"/>
                <a:cs typeface="Courier New"/>
              </a:rPr>
              <a:t>/</a:t>
            </a:r>
            <a:r>
              <a:rPr lang="en-US" sz="1000" dirty="0" err="1">
                <a:latin typeface="Courier New"/>
                <a:cs typeface="Courier New"/>
              </a:rPr>
              <a:t>youtube</a:t>
            </a:r>
            <a:r>
              <a:rPr lang="en-US" sz="1000" dirty="0">
                <a:latin typeface="Courier New"/>
                <a:cs typeface="Courier New"/>
              </a:rPr>
              <a:t>/</a:t>
            </a:r>
            <a:r>
              <a:rPr lang="en-US" sz="1000" dirty="0" err="1">
                <a:latin typeface="Courier New"/>
                <a:cs typeface="Courier New"/>
              </a:rPr>
              <a:t>rawdata</a:t>
            </a:r>
            <a:endParaRPr lang="en-US" sz="1000" dirty="0">
              <a:latin typeface="Courier New"/>
              <a:cs typeface="Courier New"/>
            </a:endParaRPr>
          </a:p>
          <a:p>
            <a:pPr marL="622300" lvl="1" indent="0">
              <a:buNone/>
            </a:pPr>
            <a:r>
              <a:rPr lang="en-US" sz="1000" dirty="0">
                <a:latin typeface="Courier New"/>
                <a:cs typeface="Courier New"/>
              </a:rPr>
              <a:t>Found 10 items</a:t>
            </a:r>
          </a:p>
          <a:p>
            <a:pPr marL="622300" lvl="1" indent="0">
              <a:buNone/>
            </a:pPr>
            <a:r>
              <a:rPr lang="pl-PL" sz="1000" dirty="0" err="1">
                <a:latin typeface="Courier New"/>
                <a:cs typeface="Courier New"/>
              </a:rPr>
              <a:t>drwxr</a:t>
            </a:r>
            <a:r>
              <a:rPr lang="pl-PL" sz="1000" dirty="0">
                <a:latin typeface="Courier New"/>
                <a:cs typeface="Courier New"/>
              </a:rPr>
              <a:t>-</a:t>
            </a:r>
            <a:r>
              <a:rPr lang="pl-PL" sz="1000" dirty="0" err="1">
                <a:latin typeface="Courier New"/>
                <a:cs typeface="Courier New"/>
              </a:rPr>
              <a:t>xr</a:t>
            </a:r>
            <a:r>
              <a:rPr lang="pl-PL" sz="1000" dirty="0">
                <a:latin typeface="Courier New"/>
                <a:cs typeface="Courier New"/>
              </a:rPr>
              <a:t>-x   - </a:t>
            </a:r>
            <a:r>
              <a:rPr lang="pl-PL" sz="1000" dirty="0" err="1">
                <a:latin typeface="Courier New"/>
                <a:cs typeface="Courier New"/>
              </a:rPr>
              <a:t>root</a:t>
            </a:r>
            <a:r>
              <a:rPr lang="pl-PL" sz="1000" dirty="0">
                <a:latin typeface="Courier New"/>
                <a:cs typeface="Courier New"/>
              </a:rPr>
              <a:t> </a:t>
            </a:r>
            <a:r>
              <a:rPr lang="pl-PL" sz="1000" dirty="0" err="1">
                <a:latin typeface="Courier New"/>
                <a:cs typeface="Courier New"/>
              </a:rPr>
              <a:t>hdfs</a:t>
            </a:r>
            <a:r>
              <a:rPr lang="pl-PL" sz="1000" dirty="0">
                <a:latin typeface="Courier New"/>
                <a:cs typeface="Courier New"/>
              </a:rPr>
              <a:t>          0 2015-07-17 13:57 /</a:t>
            </a:r>
            <a:r>
              <a:rPr lang="pl-PL" sz="1000" dirty="0" err="1">
                <a:latin typeface="Courier New"/>
                <a:cs typeface="Courier New"/>
              </a:rPr>
              <a:t>ciff</a:t>
            </a:r>
            <a:r>
              <a:rPr lang="pl-PL" sz="1000" dirty="0">
                <a:latin typeface="Courier New"/>
                <a:cs typeface="Courier New"/>
              </a:rPr>
              <a:t>/</a:t>
            </a:r>
            <a:r>
              <a:rPr lang="pl-PL" sz="1000" dirty="0" err="1">
                <a:latin typeface="Courier New"/>
                <a:cs typeface="Courier New"/>
              </a:rPr>
              <a:t>youtube</a:t>
            </a:r>
            <a:r>
              <a:rPr lang="pl-PL" sz="1000" dirty="0">
                <a:latin typeface="Courier New"/>
                <a:cs typeface="Courier New"/>
              </a:rPr>
              <a:t>/</a:t>
            </a:r>
            <a:r>
              <a:rPr lang="pl-PL" sz="1000" dirty="0" err="1">
                <a:latin typeface="Courier New"/>
                <a:cs typeface="Courier New"/>
              </a:rPr>
              <a:t>rawdata</a:t>
            </a:r>
            <a:r>
              <a:rPr lang="pl-PL" sz="1000" dirty="0">
                <a:latin typeface="Courier New"/>
                <a:cs typeface="Courier New"/>
              </a:rPr>
              <a:t>/080327</a:t>
            </a:r>
          </a:p>
          <a:p>
            <a:pPr marL="622300" lvl="1" indent="0">
              <a:buNone/>
            </a:pPr>
            <a:r>
              <a:rPr lang="pl-PL" sz="1000" dirty="0" err="1">
                <a:latin typeface="Courier New"/>
                <a:cs typeface="Courier New"/>
              </a:rPr>
              <a:t>drwxr</a:t>
            </a:r>
            <a:r>
              <a:rPr lang="pl-PL" sz="1000" dirty="0">
                <a:latin typeface="Courier New"/>
                <a:cs typeface="Courier New"/>
              </a:rPr>
              <a:t>-</a:t>
            </a:r>
            <a:r>
              <a:rPr lang="pl-PL" sz="1000" dirty="0" err="1">
                <a:latin typeface="Courier New"/>
                <a:cs typeface="Courier New"/>
              </a:rPr>
              <a:t>xr</a:t>
            </a:r>
            <a:r>
              <a:rPr lang="pl-PL" sz="1000" dirty="0">
                <a:latin typeface="Courier New"/>
                <a:cs typeface="Courier New"/>
              </a:rPr>
              <a:t>-x   - </a:t>
            </a:r>
            <a:r>
              <a:rPr lang="pl-PL" sz="1000" dirty="0" err="1">
                <a:latin typeface="Courier New"/>
                <a:cs typeface="Courier New"/>
              </a:rPr>
              <a:t>root</a:t>
            </a:r>
            <a:r>
              <a:rPr lang="pl-PL" sz="1000" dirty="0">
                <a:latin typeface="Courier New"/>
                <a:cs typeface="Courier New"/>
              </a:rPr>
              <a:t> </a:t>
            </a:r>
            <a:r>
              <a:rPr lang="pl-PL" sz="1000" dirty="0" err="1">
                <a:latin typeface="Courier New"/>
                <a:cs typeface="Courier New"/>
              </a:rPr>
              <a:t>hdfs</a:t>
            </a:r>
            <a:r>
              <a:rPr lang="pl-PL" sz="1000" dirty="0">
                <a:latin typeface="Courier New"/>
                <a:cs typeface="Courier New"/>
              </a:rPr>
              <a:t>          0 2015-07-17 13:57 /</a:t>
            </a:r>
            <a:r>
              <a:rPr lang="pl-PL" sz="1000" dirty="0" err="1">
                <a:latin typeface="Courier New"/>
                <a:cs typeface="Courier New"/>
              </a:rPr>
              <a:t>ciff</a:t>
            </a:r>
            <a:r>
              <a:rPr lang="pl-PL" sz="1000" dirty="0">
                <a:latin typeface="Courier New"/>
                <a:cs typeface="Courier New"/>
              </a:rPr>
              <a:t>/</a:t>
            </a:r>
            <a:r>
              <a:rPr lang="pl-PL" sz="1000" dirty="0" err="1">
                <a:latin typeface="Courier New"/>
                <a:cs typeface="Courier New"/>
              </a:rPr>
              <a:t>youtube</a:t>
            </a:r>
            <a:r>
              <a:rPr lang="pl-PL" sz="1000" dirty="0">
                <a:latin typeface="Courier New"/>
                <a:cs typeface="Courier New"/>
              </a:rPr>
              <a:t>/</a:t>
            </a:r>
            <a:r>
              <a:rPr lang="pl-PL" sz="1000" dirty="0" err="1">
                <a:latin typeface="Courier New"/>
                <a:cs typeface="Courier New"/>
              </a:rPr>
              <a:t>rawdata</a:t>
            </a:r>
            <a:r>
              <a:rPr lang="pl-PL" sz="1000" dirty="0">
                <a:latin typeface="Courier New"/>
                <a:cs typeface="Courier New"/>
              </a:rPr>
              <a:t>/080329</a:t>
            </a:r>
          </a:p>
          <a:p>
            <a:pPr marL="622300" lvl="1" indent="0">
              <a:buNone/>
            </a:pPr>
            <a:r>
              <a:rPr lang="pl-PL" sz="1000" dirty="0" err="1">
                <a:latin typeface="Courier New"/>
                <a:cs typeface="Courier New"/>
              </a:rPr>
              <a:t>drwxr</a:t>
            </a:r>
            <a:r>
              <a:rPr lang="pl-PL" sz="1000" dirty="0">
                <a:latin typeface="Courier New"/>
                <a:cs typeface="Courier New"/>
              </a:rPr>
              <a:t>-</a:t>
            </a:r>
            <a:r>
              <a:rPr lang="pl-PL" sz="1000" dirty="0" err="1">
                <a:latin typeface="Courier New"/>
                <a:cs typeface="Courier New"/>
              </a:rPr>
              <a:t>xr</a:t>
            </a:r>
            <a:r>
              <a:rPr lang="pl-PL" sz="1000" dirty="0">
                <a:latin typeface="Courier New"/>
                <a:cs typeface="Courier New"/>
              </a:rPr>
              <a:t>-x   - </a:t>
            </a:r>
            <a:r>
              <a:rPr lang="pl-PL" sz="1000" dirty="0" err="1">
                <a:latin typeface="Courier New"/>
                <a:cs typeface="Courier New"/>
              </a:rPr>
              <a:t>root</a:t>
            </a:r>
            <a:r>
              <a:rPr lang="pl-PL" sz="1000" dirty="0">
                <a:latin typeface="Courier New"/>
                <a:cs typeface="Courier New"/>
              </a:rPr>
              <a:t> </a:t>
            </a:r>
            <a:r>
              <a:rPr lang="pl-PL" sz="1000" dirty="0" err="1">
                <a:latin typeface="Courier New"/>
                <a:cs typeface="Courier New"/>
              </a:rPr>
              <a:t>hdfs</a:t>
            </a:r>
            <a:r>
              <a:rPr lang="pl-PL" sz="1000" dirty="0">
                <a:latin typeface="Courier New"/>
                <a:cs typeface="Courier New"/>
              </a:rPr>
              <a:t>          0 2015-07-17 13:57 /</a:t>
            </a:r>
            <a:r>
              <a:rPr lang="pl-PL" sz="1000" dirty="0" err="1">
                <a:latin typeface="Courier New"/>
                <a:cs typeface="Courier New"/>
              </a:rPr>
              <a:t>ciff</a:t>
            </a:r>
            <a:r>
              <a:rPr lang="pl-PL" sz="1000" dirty="0">
                <a:latin typeface="Courier New"/>
                <a:cs typeface="Courier New"/>
              </a:rPr>
              <a:t>/</a:t>
            </a:r>
            <a:r>
              <a:rPr lang="pl-PL" sz="1000" dirty="0" err="1">
                <a:latin typeface="Courier New"/>
                <a:cs typeface="Courier New"/>
              </a:rPr>
              <a:t>youtube</a:t>
            </a:r>
            <a:r>
              <a:rPr lang="pl-PL" sz="1000" dirty="0">
                <a:latin typeface="Courier New"/>
                <a:cs typeface="Courier New"/>
              </a:rPr>
              <a:t>/</a:t>
            </a:r>
            <a:r>
              <a:rPr lang="pl-PL" sz="1000" dirty="0" err="1">
                <a:latin typeface="Courier New"/>
                <a:cs typeface="Courier New"/>
              </a:rPr>
              <a:t>rawdata</a:t>
            </a:r>
            <a:r>
              <a:rPr lang="pl-PL" sz="1000" dirty="0">
                <a:latin typeface="Courier New"/>
                <a:cs typeface="Courier New"/>
              </a:rPr>
              <a:t>/080331</a:t>
            </a:r>
          </a:p>
          <a:p>
            <a:pPr marL="622300" lvl="1" indent="0">
              <a:buNone/>
            </a:pPr>
            <a:r>
              <a:rPr lang="pl-PL" sz="1000" dirty="0" err="1">
                <a:latin typeface="Courier New"/>
                <a:cs typeface="Courier New"/>
              </a:rPr>
              <a:t>drwxr</a:t>
            </a:r>
            <a:r>
              <a:rPr lang="pl-PL" sz="1000" dirty="0">
                <a:latin typeface="Courier New"/>
                <a:cs typeface="Courier New"/>
              </a:rPr>
              <a:t>-</a:t>
            </a:r>
            <a:r>
              <a:rPr lang="pl-PL" sz="1000" dirty="0" err="1">
                <a:latin typeface="Courier New"/>
                <a:cs typeface="Courier New"/>
              </a:rPr>
              <a:t>xr</a:t>
            </a:r>
            <a:r>
              <a:rPr lang="pl-PL" sz="1000" dirty="0">
                <a:latin typeface="Courier New"/>
                <a:cs typeface="Courier New"/>
              </a:rPr>
              <a:t>-x   - </a:t>
            </a:r>
            <a:r>
              <a:rPr lang="pl-PL" sz="1000" dirty="0" err="1">
                <a:latin typeface="Courier New"/>
                <a:cs typeface="Courier New"/>
              </a:rPr>
              <a:t>root</a:t>
            </a:r>
            <a:r>
              <a:rPr lang="pl-PL" sz="1000" dirty="0">
                <a:latin typeface="Courier New"/>
                <a:cs typeface="Courier New"/>
              </a:rPr>
              <a:t> </a:t>
            </a:r>
            <a:r>
              <a:rPr lang="pl-PL" sz="1000" dirty="0" err="1">
                <a:latin typeface="Courier New"/>
                <a:cs typeface="Courier New"/>
              </a:rPr>
              <a:t>hdfs</a:t>
            </a:r>
            <a:r>
              <a:rPr lang="pl-PL" sz="1000" dirty="0">
                <a:latin typeface="Courier New"/>
                <a:cs typeface="Courier New"/>
              </a:rPr>
              <a:t>          0 2015-07-17 13:57 /</a:t>
            </a:r>
            <a:r>
              <a:rPr lang="pl-PL" sz="1000" dirty="0" err="1">
                <a:latin typeface="Courier New"/>
                <a:cs typeface="Courier New"/>
              </a:rPr>
              <a:t>ciff</a:t>
            </a:r>
            <a:r>
              <a:rPr lang="pl-PL" sz="1000" dirty="0">
                <a:latin typeface="Courier New"/>
                <a:cs typeface="Courier New"/>
              </a:rPr>
              <a:t>/</a:t>
            </a:r>
            <a:r>
              <a:rPr lang="pl-PL" sz="1000" dirty="0" err="1">
                <a:latin typeface="Courier New"/>
                <a:cs typeface="Courier New"/>
              </a:rPr>
              <a:t>youtube</a:t>
            </a:r>
            <a:r>
              <a:rPr lang="pl-PL" sz="1000" dirty="0">
                <a:latin typeface="Courier New"/>
                <a:cs typeface="Courier New"/>
              </a:rPr>
              <a:t>/</a:t>
            </a:r>
            <a:r>
              <a:rPr lang="pl-PL" sz="1000" dirty="0" err="1">
                <a:latin typeface="Courier New"/>
                <a:cs typeface="Courier New"/>
              </a:rPr>
              <a:t>rawdata</a:t>
            </a:r>
            <a:r>
              <a:rPr lang="pl-PL" sz="1000" dirty="0">
                <a:latin typeface="Courier New"/>
                <a:cs typeface="Courier New"/>
              </a:rPr>
              <a:t>/080402</a:t>
            </a:r>
          </a:p>
          <a:p>
            <a:pPr marL="622300" lvl="1" indent="0">
              <a:buNone/>
            </a:pPr>
            <a:r>
              <a:rPr lang="pl-PL" sz="1000" dirty="0" err="1">
                <a:latin typeface="Courier New"/>
                <a:cs typeface="Courier New"/>
              </a:rPr>
              <a:t>drwxr</a:t>
            </a:r>
            <a:r>
              <a:rPr lang="pl-PL" sz="1000" dirty="0">
                <a:latin typeface="Courier New"/>
                <a:cs typeface="Courier New"/>
              </a:rPr>
              <a:t>-</a:t>
            </a:r>
            <a:r>
              <a:rPr lang="pl-PL" sz="1000" dirty="0" err="1">
                <a:latin typeface="Courier New"/>
                <a:cs typeface="Courier New"/>
              </a:rPr>
              <a:t>xr</a:t>
            </a:r>
            <a:r>
              <a:rPr lang="pl-PL" sz="1000" dirty="0">
                <a:latin typeface="Courier New"/>
                <a:cs typeface="Courier New"/>
              </a:rPr>
              <a:t>-x   - </a:t>
            </a:r>
            <a:r>
              <a:rPr lang="pl-PL" sz="1000" dirty="0" err="1">
                <a:latin typeface="Courier New"/>
                <a:cs typeface="Courier New"/>
              </a:rPr>
              <a:t>root</a:t>
            </a:r>
            <a:r>
              <a:rPr lang="pl-PL" sz="1000" dirty="0">
                <a:latin typeface="Courier New"/>
                <a:cs typeface="Courier New"/>
              </a:rPr>
              <a:t> </a:t>
            </a:r>
            <a:r>
              <a:rPr lang="pl-PL" sz="1000" dirty="0" err="1">
                <a:latin typeface="Courier New"/>
                <a:cs typeface="Courier New"/>
              </a:rPr>
              <a:t>hdfs</a:t>
            </a:r>
            <a:r>
              <a:rPr lang="pl-PL" sz="1000" dirty="0">
                <a:latin typeface="Courier New"/>
                <a:cs typeface="Courier New"/>
              </a:rPr>
              <a:t>          0 2015-07-17 13:57 /</a:t>
            </a:r>
            <a:r>
              <a:rPr lang="pl-PL" sz="1000" dirty="0" err="1">
                <a:latin typeface="Courier New"/>
                <a:cs typeface="Courier New"/>
              </a:rPr>
              <a:t>ciff</a:t>
            </a:r>
            <a:r>
              <a:rPr lang="pl-PL" sz="1000" dirty="0">
                <a:latin typeface="Courier New"/>
                <a:cs typeface="Courier New"/>
              </a:rPr>
              <a:t>/</a:t>
            </a:r>
            <a:r>
              <a:rPr lang="pl-PL" sz="1000" dirty="0" err="1">
                <a:latin typeface="Courier New"/>
                <a:cs typeface="Courier New"/>
              </a:rPr>
              <a:t>youtube</a:t>
            </a:r>
            <a:r>
              <a:rPr lang="pl-PL" sz="1000" dirty="0">
                <a:latin typeface="Courier New"/>
                <a:cs typeface="Courier New"/>
              </a:rPr>
              <a:t>/</a:t>
            </a:r>
            <a:r>
              <a:rPr lang="pl-PL" sz="1000" dirty="0" err="1">
                <a:latin typeface="Courier New"/>
                <a:cs typeface="Courier New"/>
              </a:rPr>
              <a:t>rawdata</a:t>
            </a:r>
            <a:r>
              <a:rPr lang="pl-PL" sz="1000" dirty="0">
                <a:latin typeface="Courier New"/>
                <a:cs typeface="Courier New"/>
              </a:rPr>
              <a:t>/080404</a:t>
            </a:r>
          </a:p>
          <a:p>
            <a:pPr marL="622300" lvl="1" indent="0">
              <a:buNone/>
            </a:pPr>
            <a:r>
              <a:rPr lang="pl-PL" sz="1000" dirty="0" err="1">
                <a:latin typeface="Courier New"/>
                <a:cs typeface="Courier New"/>
              </a:rPr>
              <a:t>drwxr</a:t>
            </a:r>
            <a:r>
              <a:rPr lang="pl-PL" sz="1000" dirty="0">
                <a:latin typeface="Courier New"/>
                <a:cs typeface="Courier New"/>
              </a:rPr>
              <a:t>-</a:t>
            </a:r>
            <a:r>
              <a:rPr lang="pl-PL" sz="1000" dirty="0" err="1">
                <a:latin typeface="Courier New"/>
                <a:cs typeface="Courier New"/>
              </a:rPr>
              <a:t>xr</a:t>
            </a:r>
            <a:r>
              <a:rPr lang="pl-PL" sz="1000" dirty="0">
                <a:latin typeface="Courier New"/>
                <a:cs typeface="Courier New"/>
              </a:rPr>
              <a:t>-x   - </a:t>
            </a:r>
            <a:r>
              <a:rPr lang="pl-PL" sz="1000" dirty="0" err="1">
                <a:latin typeface="Courier New"/>
                <a:cs typeface="Courier New"/>
              </a:rPr>
              <a:t>root</a:t>
            </a:r>
            <a:r>
              <a:rPr lang="pl-PL" sz="1000" dirty="0">
                <a:latin typeface="Courier New"/>
                <a:cs typeface="Courier New"/>
              </a:rPr>
              <a:t> </a:t>
            </a:r>
            <a:r>
              <a:rPr lang="pl-PL" sz="1000" dirty="0" err="1">
                <a:latin typeface="Courier New"/>
                <a:cs typeface="Courier New"/>
              </a:rPr>
              <a:t>hdfs</a:t>
            </a:r>
            <a:r>
              <a:rPr lang="pl-PL" sz="1000" dirty="0">
                <a:latin typeface="Courier New"/>
                <a:cs typeface="Courier New"/>
              </a:rPr>
              <a:t>          0 2015-07-17 13:57 /</a:t>
            </a:r>
            <a:r>
              <a:rPr lang="pl-PL" sz="1000" dirty="0" err="1">
                <a:latin typeface="Courier New"/>
                <a:cs typeface="Courier New"/>
              </a:rPr>
              <a:t>ciff</a:t>
            </a:r>
            <a:r>
              <a:rPr lang="pl-PL" sz="1000" dirty="0">
                <a:latin typeface="Courier New"/>
                <a:cs typeface="Courier New"/>
              </a:rPr>
              <a:t>/</a:t>
            </a:r>
            <a:r>
              <a:rPr lang="pl-PL" sz="1000" dirty="0" err="1">
                <a:latin typeface="Courier New"/>
                <a:cs typeface="Courier New"/>
              </a:rPr>
              <a:t>youtube</a:t>
            </a:r>
            <a:r>
              <a:rPr lang="pl-PL" sz="1000" dirty="0">
                <a:latin typeface="Courier New"/>
                <a:cs typeface="Courier New"/>
              </a:rPr>
              <a:t>/</a:t>
            </a:r>
            <a:r>
              <a:rPr lang="pl-PL" sz="1000" dirty="0" err="1">
                <a:latin typeface="Courier New"/>
                <a:cs typeface="Courier New"/>
              </a:rPr>
              <a:t>rawdata</a:t>
            </a:r>
            <a:r>
              <a:rPr lang="pl-PL" sz="1000" dirty="0">
                <a:latin typeface="Courier New"/>
                <a:cs typeface="Courier New"/>
              </a:rPr>
              <a:t>/080406</a:t>
            </a:r>
          </a:p>
          <a:p>
            <a:pPr marL="622300" lvl="1" indent="0">
              <a:buNone/>
            </a:pPr>
            <a:r>
              <a:rPr lang="pl-PL" sz="1000" dirty="0" err="1">
                <a:latin typeface="Courier New"/>
                <a:cs typeface="Courier New"/>
              </a:rPr>
              <a:t>drwxr</a:t>
            </a:r>
            <a:r>
              <a:rPr lang="pl-PL" sz="1000" dirty="0">
                <a:latin typeface="Courier New"/>
                <a:cs typeface="Courier New"/>
              </a:rPr>
              <a:t>-</a:t>
            </a:r>
            <a:r>
              <a:rPr lang="pl-PL" sz="1000" dirty="0" err="1">
                <a:latin typeface="Courier New"/>
                <a:cs typeface="Courier New"/>
              </a:rPr>
              <a:t>xr</a:t>
            </a:r>
            <a:r>
              <a:rPr lang="pl-PL" sz="1000" dirty="0">
                <a:latin typeface="Courier New"/>
                <a:cs typeface="Courier New"/>
              </a:rPr>
              <a:t>-x   - </a:t>
            </a:r>
            <a:r>
              <a:rPr lang="pl-PL" sz="1000" dirty="0" err="1">
                <a:latin typeface="Courier New"/>
                <a:cs typeface="Courier New"/>
              </a:rPr>
              <a:t>root</a:t>
            </a:r>
            <a:r>
              <a:rPr lang="pl-PL" sz="1000" dirty="0">
                <a:latin typeface="Courier New"/>
                <a:cs typeface="Courier New"/>
              </a:rPr>
              <a:t> </a:t>
            </a:r>
            <a:r>
              <a:rPr lang="pl-PL" sz="1000" dirty="0" err="1">
                <a:latin typeface="Courier New"/>
                <a:cs typeface="Courier New"/>
              </a:rPr>
              <a:t>hdfs</a:t>
            </a:r>
            <a:r>
              <a:rPr lang="pl-PL" sz="1000" dirty="0">
                <a:latin typeface="Courier New"/>
                <a:cs typeface="Courier New"/>
              </a:rPr>
              <a:t>          0 2015-07-17 13:57 /</a:t>
            </a:r>
            <a:r>
              <a:rPr lang="pl-PL" sz="1000" dirty="0" err="1">
                <a:latin typeface="Courier New"/>
                <a:cs typeface="Courier New"/>
              </a:rPr>
              <a:t>ciff</a:t>
            </a:r>
            <a:r>
              <a:rPr lang="pl-PL" sz="1000" dirty="0">
                <a:latin typeface="Courier New"/>
                <a:cs typeface="Courier New"/>
              </a:rPr>
              <a:t>/</a:t>
            </a:r>
            <a:r>
              <a:rPr lang="pl-PL" sz="1000" dirty="0" err="1">
                <a:latin typeface="Courier New"/>
                <a:cs typeface="Courier New"/>
              </a:rPr>
              <a:t>youtube</a:t>
            </a:r>
            <a:r>
              <a:rPr lang="pl-PL" sz="1000" dirty="0">
                <a:latin typeface="Courier New"/>
                <a:cs typeface="Courier New"/>
              </a:rPr>
              <a:t>/</a:t>
            </a:r>
            <a:r>
              <a:rPr lang="pl-PL" sz="1000" dirty="0" err="1">
                <a:latin typeface="Courier New"/>
                <a:cs typeface="Courier New"/>
              </a:rPr>
              <a:t>rawdata</a:t>
            </a:r>
            <a:r>
              <a:rPr lang="pl-PL" sz="1000" dirty="0">
                <a:latin typeface="Courier New"/>
                <a:cs typeface="Courier New"/>
              </a:rPr>
              <a:t>/080408</a:t>
            </a:r>
          </a:p>
          <a:p>
            <a:pPr marL="622300" lvl="1" indent="0">
              <a:buNone/>
            </a:pPr>
            <a:r>
              <a:rPr lang="pl-PL" sz="1000" dirty="0" err="1">
                <a:latin typeface="Courier New"/>
                <a:cs typeface="Courier New"/>
              </a:rPr>
              <a:t>drwxr</a:t>
            </a:r>
            <a:r>
              <a:rPr lang="pl-PL" sz="1000" dirty="0">
                <a:latin typeface="Courier New"/>
                <a:cs typeface="Courier New"/>
              </a:rPr>
              <a:t>-</a:t>
            </a:r>
            <a:r>
              <a:rPr lang="pl-PL" sz="1000" dirty="0" err="1">
                <a:latin typeface="Courier New"/>
                <a:cs typeface="Courier New"/>
              </a:rPr>
              <a:t>xr</a:t>
            </a:r>
            <a:r>
              <a:rPr lang="pl-PL" sz="1000" dirty="0">
                <a:latin typeface="Courier New"/>
                <a:cs typeface="Courier New"/>
              </a:rPr>
              <a:t>-x   - </a:t>
            </a:r>
            <a:r>
              <a:rPr lang="pl-PL" sz="1000" dirty="0" err="1">
                <a:latin typeface="Courier New"/>
                <a:cs typeface="Courier New"/>
              </a:rPr>
              <a:t>root</a:t>
            </a:r>
            <a:r>
              <a:rPr lang="pl-PL" sz="1000" dirty="0">
                <a:latin typeface="Courier New"/>
                <a:cs typeface="Courier New"/>
              </a:rPr>
              <a:t> </a:t>
            </a:r>
            <a:r>
              <a:rPr lang="pl-PL" sz="1000" dirty="0" err="1">
                <a:latin typeface="Courier New"/>
                <a:cs typeface="Courier New"/>
              </a:rPr>
              <a:t>hdfs</a:t>
            </a:r>
            <a:r>
              <a:rPr lang="pl-PL" sz="1000" dirty="0">
                <a:latin typeface="Courier New"/>
                <a:cs typeface="Courier New"/>
              </a:rPr>
              <a:t>          0 2015-07-17 13:57 /</a:t>
            </a:r>
            <a:r>
              <a:rPr lang="pl-PL" sz="1000" dirty="0" err="1">
                <a:latin typeface="Courier New"/>
                <a:cs typeface="Courier New"/>
              </a:rPr>
              <a:t>ciff</a:t>
            </a:r>
            <a:r>
              <a:rPr lang="pl-PL" sz="1000" dirty="0">
                <a:latin typeface="Courier New"/>
                <a:cs typeface="Courier New"/>
              </a:rPr>
              <a:t>/</a:t>
            </a:r>
            <a:r>
              <a:rPr lang="pl-PL" sz="1000" dirty="0" err="1">
                <a:latin typeface="Courier New"/>
                <a:cs typeface="Courier New"/>
              </a:rPr>
              <a:t>youtube</a:t>
            </a:r>
            <a:r>
              <a:rPr lang="pl-PL" sz="1000" dirty="0">
                <a:latin typeface="Courier New"/>
                <a:cs typeface="Courier New"/>
              </a:rPr>
              <a:t>/</a:t>
            </a:r>
            <a:r>
              <a:rPr lang="pl-PL" sz="1000" dirty="0" err="1">
                <a:latin typeface="Courier New"/>
                <a:cs typeface="Courier New"/>
              </a:rPr>
              <a:t>rawdata</a:t>
            </a:r>
            <a:r>
              <a:rPr lang="pl-PL" sz="1000" dirty="0">
                <a:latin typeface="Courier New"/>
                <a:cs typeface="Courier New"/>
              </a:rPr>
              <a:t>/080412</a:t>
            </a:r>
          </a:p>
          <a:p>
            <a:pPr marL="622300" lvl="1" indent="0">
              <a:buNone/>
            </a:pPr>
            <a:r>
              <a:rPr lang="pl-PL" sz="1000" dirty="0" err="1">
                <a:latin typeface="Courier New"/>
                <a:cs typeface="Courier New"/>
              </a:rPr>
              <a:t>drwxr</a:t>
            </a:r>
            <a:r>
              <a:rPr lang="pl-PL" sz="1000" dirty="0">
                <a:latin typeface="Courier New"/>
                <a:cs typeface="Courier New"/>
              </a:rPr>
              <a:t>-</a:t>
            </a:r>
            <a:r>
              <a:rPr lang="pl-PL" sz="1000" dirty="0" err="1">
                <a:latin typeface="Courier New"/>
                <a:cs typeface="Courier New"/>
              </a:rPr>
              <a:t>xr</a:t>
            </a:r>
            <a:r>
              <a:rPr lang="pl-PL" sz="1000" dirty="0">
                <a:latin typeface="Courier New"/>
                <a:cs typeface="Courier New"/>
              </a:rPr>
              <a:t>-x   - </a:t>
            </a:r>
            <a:r>
              <a:rPr lang="pl-PL" sz="1000" dirty="0" err="1">
                <a:latin typeface="Courier New"/>
                <a:cs typeface="Courier New"/>
              </a:rPr>
              <a:t>root</a:t>
            </a:r>
            <a:r>
              <a:rPr lang="pl-PL" sz="1000" dirty="0">
                <a:latin typeface="Courier New"/>
                <a:cs typeface="Courier New"/>
              </a:rPr>
              <a:t> </a:t>
            </a:r>
            <a:r>
              <a:rPr lang="pl-PL" sz="1000" dirty="0" err="1">
                <a:latin typeface="Courier New"/>
                <a:cs typeface="Courier New"/>
              </a:rPr>
              <a:t>hdfs</a:t>
            </a:r>
            <a:r>
              <a:rPr lang="pl-PL" sz="1000" dirty="0">
                <a:latin typeface="Courier New"/>
                <a:cs typeface="Courier New"/>
              </a:rPr>
              <a:t>          0 2015-07-17 13:57 /</a:t>
            </a:r>
            <a:r>
              <a:rPr lang="pl-PL" sz="1000" dirty="0" err="1">
                <a:latin typeface="Courier New"/>
                <a:cs typeface="Courier New"/>
              </a:rPr>
              <a:t>ciff</a:t>
            </a:r>
            <a:r>
              <a:rPr lang="pl-PL" sz="1000" dirty="0">
                <a:latin typeface="Courier New"/>
                <a:cs typeface="Courier New"/>
              </a:rPr>
              <a:t>/</a:t>
            </a:r>
            <a:r>
              <a:rPr lang="pl-PL" sz="1000" dirty="0" err="1">
                <a:latin typeface="Courier New"/>
                <a:cs typeface="Courier New"/>
              </a:rPr>
              <a:t>youtube</a:t>
            </a:r>
            <a:r>
              <a:rPr lang="pl-PL" sz="1000" dirty="0">
                <a:latin typeface="Courier New"/>
                <a:cs typeface="Courier New"/>
              </a:rPr>
              <a:t>/</a:t>
            </a:r>
            <a:r>
              <a:rPr lang="pl-PL" sz="1000" dirty="0" err="1">
                <a:latin typeface="Courier New"/>
                <a:cs typeface="Courier New"/>
              </a:rPr>
              <a:t>rawdata</a:t>
            </a:r>
            <a:r>
              <a:rPr lang="pl-PL" sz="1000" dirty="0">
                <a:latin typeface="Courier New"/>
                <a:cs typeface="Courier New"/>
              </a:rPr>
              <a:t>/080414</a:t>
            </a:r>
          </a:p>
          <a:p>
            <a:pPr marL="622300" lvl="1" indent="0">
              <a:buNone/>
            </a:pPr>
            <a:r>
              <a:rPr lang="pl-PL" sz="1000" dirty="0" err="1">
                <a:latin typeface="Courier New"/>
                <a:cs typeface="Courier New"/>
              </a:rPr>
              <a:t>drwxr</a:t>
            </a:r>
            <a:r>
              <a:rPr lang="pl-PL" sz="1000" dirty="0">
                <a:latin typeface="Courier New"/>
                <a:cs typeface="Courier New"/>
              </a:rPr>
              <a:t>-</a:t>
            </a:r>
            <a:r>
              <a:rPr lang="pl-PL" sz="1000" dirty="0" err="1">
                <a:latin typeface="Courier New"/>
                <a:cs typeface="Courier New"/>
              </a:rPr>
              <a:t>xr</a:t>
            </a:r>
            <a:r>
              <a:rPr lang="pl-PL" sz="1000" dirty="0">
                <a:latin typeface="Courier New"/>
                <a:cs typeface="Courier New"/>
              </a:rPr>
              <a:t>-x   - </a:t>
            </a:r>
            <a:r>
              <a:rPr lang="pl-PL" sz="1000" dirty="0" err="1">
                <a:latin typeface="Courier New"/>
                <a:cs typeface="Courier New"/>
              </a:rPr>
              <a:t>root</a:t>
            </a:r>
            <a:r>
              <a:rPr lang="pl-PL" sz="1000" dirty="0">
                <a:latin typeface="Courier New"/>
                <a:cs typeface="Courier New"/>
              </a:rPr>
              <a:t> </a:t>
            </a:r>
            <a:r>
              <a:rPr lang="pl-PL" sz="1000" dirty="0" err="1">
                <a:latin typeface="Courier New"/>
                <a:cs typeface="Courier New"/>
              </a:rPr>
              <a:t>hdfs</a:t>
            </a:r>
            <a:r>
              <a:rPr lang="pl-PL" sz="1000" dirty="0">
                <a:latin typeface="Courier New"/>
                <a:cs typeface="Courier New"/>
              </a:rPr>
              <a:t>          0 2015-07-17 13:57 /</a:t>
            </a:r>
            <a:r>
              <a:rPr lang="pl-PL" sz="1000" dirty="0" err="1">
                <a:latin typeface="Courier New"/>
                <a:cs typeface="Courier New"/>
              </a:rPr>
              <a:t>ciff</a:t>
            </a:r>
            <a:r>
              <a:rPr lang="pl-PL" sz="1000" dirty="0">
                <a:latin typeface="Courier New"/>
                <a:cs typeface="Courier New"/>
              </a:rPr>
              <a:t>/</a:t>
            </a:r>
            <a:r>
              <a:rPr lang="pl-PL" sz="1000" dirty="0" err="1">
                <a:latin typeface="Courier New"/>
                <a:cs typeface="Courier New"/>
              </a:rPr>
              <a:t>youtube</a:t>
            </a:r>
            <a:r>
              <a:rPr lang="pl-PL" sz="1000" dirty="0">
                <a:latin typeface="Courier New"/>
                <a:cs typeface="Courier New"/>
              </a:rPr>
              <a:t>/</a:t>
            </a:r>
            <a:r>
              <a:rPr lang="pl-PL" sz="1000" dirty="0" err="1">
                <a:latin typeface="Courier New"/>
                <a:cs typeface="Courier New"/>
              </a:rPr>
              <a:t>rawdata</a:t>
            </a:r>
            <a:r>
              <a:rPr lang="pl-PL" sz="1000" dirty="0">
                <a:latin typeface="Courier New"/>
                <a:cs typeface="Courier New"/>
              </a:rPr>
              <a:t>/080416</a:t>
            </a:r>
            <a:endParaRPr lang="en-US" sz="1000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nl-NL" sz="1000" b="1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n-US" sz="1000" b="1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n-US" sz="1000" b="1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Ejercicio</a:t>
            </a:r>
            <a:r>
              <a:rPr lang="en-US" sz="2200" b="1" dirty="0" smtClean="0">
                <a:solidFill>
                  <a:srgbClr val="1C1C1C"/>
                </a:solidFill>
              </a:rPr>
              <a:t> 1: </a:t>
            </a:r>
            <a:r>
              <a:rPr lang="en-US" sz="2200" b="1" dirty="0" err="1" smtClean="0">
                <a:solidFill>
                  <a:srgbClr val="1C1C1C"/>
                </a:solidFill>
              </a:rPr>
              <a:t>Ingesta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 err="1" smtClean="0">
                <a:solidFill>
                  <a:srgbClr val="1C1C1C"/>
                </a:solidFill>
              </a:rPr>
              <a:t>básica</a:t>
            </a:r>
            <a:r>
              <a:rPr lang="en-US" sz="2200" b="1" dirty="0" smtClean="0">
                <a:solidFill>
                  <a:srgbClr val="1C1C1C"/>
                </a:solidFill>
              </a:rPr>
              <a:t> en HDFS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16697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Ahora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ya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tenemos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nuestro</a:t>
            </a:r>
            <a:r>
              <a:rPr lang="en-US" sz="1800" dirty="0" smtClean="0">
                <a:solidFill>
                  <a:srgbClr val="002060"/>
                </a:solidFill>
              </a:rPr>
              <a:t> dataset en HDFS </a:t>
            </a:r>
            <a:r>
              <a:rPr lang="en-US" sz="1800" dirty="0" err="1" smtClean="0">
                <a:solidFill>
                  <a:srgbClr val="002060"/>
                </a:solidFill>
              </a:rPr>
              <a:t>pero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consta</a:t>
            </a:r>
            <a:r>
              <a:rPr lang="en-US" sz="1800" dirty="0" smtClean="0">
                <a:solidFill>
                  <a:srgbClr val="002060"/>
                </a:solidFill>
              </a:rPr>
              <a:t> de </a:t>
            </a:r>
            <a:r>
              <a:rPr lang="en-US" sz="1800" dirty="0" err="1" smtClean="0">
                <a:solidFill>
                  <a:srgbClr val="002060"/>
                </a:solidFill>
              </a:rPr>
              <a:t>muchos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ficheros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pequeños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HDFS </a:t>
            </a:r>
            <a:r>
              <a:rPr lang="en-US" sz="1800" dirty="0" err="1" smtClean="0">
                <a:solidFill>
                  <a:srgbClr val="002060"/>
                </a:solidFill>
              </a:rPr>
              <a:t>está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optimizado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para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</a:rPr>
              <a:t>ficheros</a:t>
            </a:r>
            <a:r>
              <a:rPr lang="en-US" sz="1800" b="1" dirty="0" smtClean="0">
                <a:solidFill>
                  <a:srgbClr val="002060"/>
                </a:solidFill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</a:rPr>
              <a:t>grandes</a:t>
            </a:r>
            <a:r>
              <a:rPr lang="en-US" sz="1800" dirty="0" smtClean="0">
                <a:solidFill>
                  <a:srgbClr val="002060"/>
                </a:solidFill>
              </a:rPr>
              <a:t>.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Podemos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hacer</a:t>
            </a:r>
            <a:r>
              <a:rPr lang="en-US" sz="1800" dirty="0" smtClean="0">
                <a:solidFill>
                  <a:srgbClr val="002060"/>
                </a:solidFill>
              </a:rPr>
              <a:t> un </a:t>
            </a:r>
            <a:r>
              <a:rPr lang="en-US" sz="1800" b="1" dirty="0" err="1" smtClean="0">
                <a:solidFill>
                  <a:srgbClr val="002060"/>
                </a:solidFill>
              </a:rPr>
              <a:t>postprocesado</a:t>
            </a:r>
            <a:r>
              <a:rPr lang="en-US" sz="1800" dirty="0" smtClean="0">
                <a:solidFill>
                  <a:srgbClr val="002060"/>
                </a:solidFill>
              </a:rPr>
              <a:t> con un job </a:t>
            </a:r>
            <a:r>
              <a:rPr lang="en-US" sz="1800" b="1" dirty="0" err="1" smtClean="0">
                <a:solidFill>
                  <a:srgbClr val="002060"/>
                </a:solidFill>
              </a:rPr>
              <a:t>Mapreduce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que</a:t>
            </a:r>
            <a:r>
              <a:rPr lang="en-US" sz="1800" dirty="0" smtClean="0">
                <a:solidFill>
                  <a:srgbClr val="002060"/>
                </a:solidFill>
              </a:rPr>
              <a:t> tome </a:t>
            </a:r>
            <a:r>
              <a:rPr lang="en-US" sz="1800" dirty="0" err="1" smtClean="0">
                <a:solidFill>
                  <a:srgbClr val="002060"/>
                </a:solidFill>
              </a:rPr>
              <a:t>como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entrada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todos</a:t>
            </a:r>
            <a:r>
              <a:rPr lang="en-US" sz="1800" dirty="0" smtClean="0">
                <a:solidFill>
                  <a:srgbClr val="002060"/>
                </a:solidFill>
              </a:rPr>
              <a:t> los </a:t>
            </a:r>
            <a:r>
              <a:rPr lang="en-US" sz="1800" dirty="0" err="1" smtClean="0">
                <a:solidFill>
                  <a:srgbClr val="002060"/>
                </a:solidFill>
              </a:rPr>
              <a:t>ficheros</a:t>
            </a:r>
            <a:r>
              <a:rPr lang="en-US" sz="1800" dirty="0" smtClean="0">
                <a:solidFill>
                  <a:srgbClr val="002060"/>
                </a:solidFill>
              </a:rPr>
              <a:t> de </a:t>
            </a:r>
            <a:r>
              <a:rPr lang="en-US" sz="1800" dirty="0" err="1" smtClean="0">
                <a:solidFill>
                  <a:srgbClr val="002060"/>
                </a:solidFill>
              </a:rPr>
              <a:t>nuestro</a:t>
            </a:r>
            <a:r>
              <a:rPr lang="en-US" sz="1800" dirty="0" smtClean="0">
                <a:solidFill>
                  <a:srgbClr val="002060"/>
                </a:solidFill>
              </a:rPr>
              <a:t> dataset y </a:t>
            </a:r>
            <a:r>
              <a:rPr lang="en-US" sz="1800" dirty="0" err="1" smtClean="0">
                <a:solidFill>
                  <a:srgbClr val="002060"/>
                </a:solidFill>
              </a:rPr>
              <a:t>genere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</a:rPr>
              <a:t>un </a:t>
            </a:r>
            <a:r>
              <a:rPr lang="en-US" sz="1800" b="1" dirty="0" err="1" smtClean="0">
                <a:solidFill>
                  <a:srgbClr val="002060"/>
                </a:solidFill>
              </a:rPr>
              <a:t>sólo</a:t>
            </a:r>
            <a:r>
              <a:rPr lang="en-US" sz="1800" b="1" dirty="0" smtClean="0">
                <a:solidFill>
                  <a:srgbClr val="002060"/>
                </a:solidFill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</a:rPr>
              <a:t>fichero</a:t>
            </a:r>
            <a:r>
              <a:rPr lang="en-US" sz="1800" b="1" dirty="0" smtClean="0">
                <a:solidFill>
                  <a:srgbClr val="002060"/>
                </a:solidFill>
              </a:rPr>
              <a:t> con </a:t>
            </a:r>
            <a:r>
              <a:rPr lang="en-US" sz="1800" b="1" dirty="0" err="1" smtClean="0">
                <a:solidFill>
                  <a:srgbClr val="002060"/>
                </a:solidFill>
              </a:rPr>
              <a:t>formato</a:t>
            </a:r>
            <a:r>
              <a:rPr lang="en-US" sz="1800" b="1" dirty="0" smtClean="0">
                <a:solidFill>
                  <a:srgbClr val="002060"/>
                </a:solidFill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</a:rPr>
              <a:t>SequenceFile</a:t>
            </a:r>
            <a:endParaRPr lang="en-US" sz="1800" b="1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US" sz="1800" dirty="0" err="1" smtClean="0">
                <a:solidFill>
                  <a:srgbClr val="002060"/>
                </a:solidFill>
              </a:rPr>
              <a:t>Revisa</a:t>
            </a:r>
            <a:r>
              <a:rPr lang="en-US" sz="1800" dirty="0" smtClean="0">
                <a:solidFill>
                  <a:srgbClr val="002060"/>
                </a:solidFill>
              </a:rPr>
              <a:t> el </a:t>
            </a:r>
            <a:r>
              <a:rPr lang="en-US" sz="1800" dirty="0" err="1" smtClean="0">
                <a:solidFill>
                  <a:srgbClr val="002060"/>
                </a:solidFill>
              </a:rPr>
              <a:t>código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en ﻿﻿</a:t>
            </a:r>
            <a:r>
              <a:rPr lang="en-US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n-US" sz="1800" dirty="0">
                <a:solidFill>
                  <a:srgbClr val="002060"/>
                </a:solidFill>
                <a:latin typeface="Courier New"/>
                <a:cs typeface="Courier New"/>
              </a:rPr>
              <a:t>root/</a:t>
            </a:r>
            <a:r>
              <a:rPr lang="en-US" sz="1800" dirty="0" err="1">
                <a:solidFill>
                  <a:srgbClr val="002060"/>
                </a:solidFill>
                <a:latin typeface="Courier New"/>
                <a:cs typeface="Courier New"/>
              </a:rPr>
              <a:t>youtube</a:t>
            </a:r>
            <a:r>
              <a:rPr lang="en-US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n-US" sz="1800" dirty="0" err="1">
                <a:solidFill>
                  <a:srgbClr val="002060"/>
                </a:solidFill>
                <a:latin typeface="Courier New"/>
                <a:cs typeface="Courier New"/>
              </a:rPr>
              <a:t>hadoop_job</a:t>
            </a:r>
            <a:r>
              <a:rPr lang="en-US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n-US" sz="1800" dirty="0" err="1">
                <a:solidFill>
                  <a:srgbClr val="002060"/>
                </a:solidFill>
                <a:latin typeface="Courier New"/>
                <a:cs typeface="Courier New"/>
              </a:rPr>
              <a:t>src</a:t>
            </a:r>
            <a:r>
              <a:rPr lang="en-US" sz="1800" dirty="0">
                <a:solidFill>
                  <a:srgbClr val="002060"/>
                </a:solidFill>
                <a:latin typeface="Courier New"/>
                <a:cs typeface="Courier New"/>
              </a:rPr>
              <a:t>/main/java/</a:t>
            </a:r>
            <a:r>
              <a:rPr lang="en-US" sz="1800" dirty="0" err="1">
                <a:solidFill>
                  <a:srgbClr val="002060"/>
                </a:solidFill>
                <a:latin typeface="Courier New"/>
                <a:cs typeface="Courier New"/>
              </a:rPr>
              <a:t>ciff</a:t>
            </a:r>
            <a:r>
              <a:rPr lang="en-US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n-US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ToSeqFilesDriver.java</a:t>
            </a:r>
            <a:endParaRPr lang="en-US" sz="1800" dirty="0" smtClean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</a:endParaRPr>
          </a:p>
          <a:p>
            <a:pPr marL="876300" lvl="2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Se </a:t>
            </a:r>
            <a:r>
              <a:rPr lang="en-US" sz="1800" dirty="0" err="1" smtClean="0">
                <a:solidFill>
                  <a:srgbClr val="002060"/>
                </a:solidFill>
              </a:rPr>
              <a:t>trata</a:t>
            </a:r>
            <a:r>
              <a:rPr lang="en-US" sz="1800" dirty="0" smtClean="0">
                <a:solidFill>
                  <a:srgbClr val="002060"/>
                </a:solidFill>
              </a:rPr>
              <a:t> de un job </a:t>
            </a:r>
            <a:r>
              <a:rPr lang="en-US" sz="1800" dirty="0" err="1" smtClean="0">
                <a:solidFill>
                  <a:srgbClr val="002060"/>
                </a:solidFill>
              </a:rPr>
              <a:t>mapreduce</a:t>
            </a:r>
            <a:r>
              <a:rPr lang="en-US" sz="1800" dirty="0" smtClean="0">
                <a:solidFill>
                  <a:srgbClr val="002060"/>
                </a:solidFill>
              </a:rPr>
              <a:t> “</a:t>
            </a:r>
            <a:r>
              <a:rPr lang="en-US" sz="1800" dirty="0" err="1" smtClean="0">
                <a:solidFill>
                  <a:srgbClr val="002060"/>
                </a:solidFill>
              </a:rPr>
              <a:t>identidad</a:t>
            </a:r>
            <a:r>
              <a:rPr lang="en-US" sz="1800" dirty="0" smtClean="0">
                <a:solidFill>
                  <a:srgbClr val="002060"/>
                </a:solidFill>
              </a:rPr>
              <a:t>” </a:t>
            </a:r>
            <a:r>
              <a:rPr lang="en-US" sz="1800" dirty="0" smtClean="0">
                <a:solidFill>
                  <a:srgbClr val="002060"/>
                </a:solidFill>
              </a:rPr>
              <a:t>(no </a:t>
            </a:r>
            <a:r>
              <a:rPr lang="en-US" sz="1800" dirty="0" err="1" smtClean="0">
                <a:solidFill>
                  <a:srgbClr val="002060"/>
                </a:solidFill>
              </a:rPr>
              <a:t>computa</a:t>
            </a:r>
            <a:r>
              <a:rPr lang="en-US" sz="1800" dirty="0" smtClean="0">
                <a:solidFill>
                  <a:srgbClr val="002060"/>
                </a:solidFill>
              </a:rPr>
              <a:t> nada) </a:t>
            </a:r>
            <a:r>
              <a:rPr lang="en-US" sz="1800" dirty="0" err="1" smtClean="0">
                <a:solidFill>
                  <a:srgbClr val="002060"/>
                </a:solidFill>
              </a:rPr>
              <a:t>que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símplemente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nos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sirve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para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generar</a:t>
            </a:r>
            <a:r>
              <a:rPr lang="en-US" sz="1800" dirty="0" smtClean="0">
                <a:solidFill>
                  <a:srgbClr val="002060"/>
                </a:solidFill>
              </a:rPr>
              <a:t> la </a:t>
            </a:r>
            <a:r>
              <a:rPr lang="en-US" sz="1800" dirty="0" err="1" smtClean="0">
                <a:solidFill>
                  <a:srgbClr val="002060"/>
                </a:solidFill>
              </a:rPr>
              <a:t>salida</a:t>
            </a:r>
            <a:r>
              <a:rPr lang="en-US" sz="1800" dirty="0" smtClean="0">
                <a:solidFill>
                  <a:srgbClr val="002060"/>
                </a:solidFill>
              </a:rPr>
              <a:t> en </a:t>
            </a:r>
            <a:r>
              <a:rPr lang="en-US" sz="1800" dirty="0" err="1" smtClean="0">
                <a:solidFill>
                  <a:srgbClr val="002060"/>
                </a:solidFill>
              </a:rPr>
              <a:t>formato</a:t>
            </a:r>
            <a:r>
              <a:rPr lang="en-US" sz="1800" dirty="0" smtClean="0">
                <a:solidFill>
                  <a:srgbClr val="002060"/>
                </a:solidFill>
              </a:rPr>
              <a:t> Sequence file</a:t>
            </a: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US" sz="1800" dirty="0" err="1" smtClean="0">
                <a:solidFill>
                  <a:srgbClr val="002060"/>
                </a:solidFill>
              </a:rPr>
              <a:t>Compila</a:t>
            </a:r>
            <a:r>
              <a:rPr lang="en-US" sz="1800" dirty="0" smtClean="0">
                <a:solidFill>
                  <a:srgbClr val="002060"/>
                </a:solidFill>
              </a:rPr>
              <a:t> el </a:t>
            </a:r>
            <a:r>
              <a:rPr lang="en-US" sz="1800" dirty="0" err="1" smtClean="0">
                <a:solidFill>
                  <a:srgbClr val="002060"/>
                </a:solidFill>
              </a:rPr>
              <a:t>código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(</a:t>
            </a:r>
            <a:r>
              <a:rPr lang="en-US" sz="1800" dirty="0" err="1" smtClean="0">
                <a:solidFill>
                  <a:srgbClr val="002060"/>
                </a:solidFill>
              </a:rPr>
              <a:t>ejecutando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mvn</a:t>
            </a:r>
            <a:r>
              <a:rPr lang="en-US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 package </a:t>
            </a:r>
            <a:r>
              <a:rPr lang="en-US" sz="1800" dirty="0" err="1" smtClean="0">
                <a:solidFill>
                  <a:srgbClr val="002060"/>
                </a:solidFill>
              </a:rPr>
              <a:t>desde</a:t>
            </a:r>
            <a:r>
              <a:rPr lang="en-US" sz="1800" dirty="0" smtClean="0">
                <a:solidFill>
                  <a:srgbClr val="002060"/>
                </a:solidFill>
              </a:rPr>
              <a:t> el </a:t>
            </a:r>
            <a:r>
              <a:rPr lang="en-US" sz="1800" dirty="0" err="1" smtClean="0">
                <a:solidFill>
                  <a:srgbClr val="002060"/>
                </a:solidFill>
              </a:rPr>
              <a:t>directorio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donde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est</a:t>
            </a:r>
            <a:r>
              <a:rPr lang="en-US" sz="1800" dirty="0" err="1" smtClean="0">
                <a:solidFill>
                  <a:srgbClr val="002060"/>
                </a:solidFill>
              </a:rPr>
              <a:t>á</a:t>
            </a:r>
            <a:r>
              <a:rPr lang="en-US" sz="1800" dirty="0" smtClean="0">
                <a:solidFill>
                  <a:srgbClr val="002060"/>
                </a:solidFill>
              </a:rPr>
              <a:t> el </a:t>
            </a:r>
            <a:r>
              <a:rPr lang="en-US" sz="1800" dirty="0" err="1" smtClean="0">
                <a:solidFill>
                  <a:srgbClr val="002060"/>
                </a:solidFill>
              </a:rPr>
              <a:t>fichero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pom.xml</a:t>
            </a:r>
            <a:r>
              <a:rPr lang="en-US" sz="1800" dirty="0" smtClean="0">
                <a:solidFill>
                  <a:srgbClr val="002060"/>
                </a:solidFill>
              </a:rPr>
              <a:t>)</a:t>
            </a: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endParaRPr lang="en-US" sz="1800" dirty="0" smtClean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US" sz="1800" dirty="0" err="1" smtClean="0">
                <a:solidFill>
                  <a:srgbClr val="002060"/>
                </a:solidFill>
              </a:rPr>
              <a:t>Comprueba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que</a:t>
            </a:r>
            <a:r>
              <a:rPr lang="en-US" sz="1800" dirty="0" smtClean="0">
                <a:solidFill>
                  <a:srgbClr val="002060"/>
                </a:solidFill>
              </a:rPr>
              <a:t> se ha </a:t>
            </a:r>
            <a:r>
              <a:rPr lang="en-US" sz="1800" dirty="0" err="1" smtClean="0">
                <a:solidFill>
                  <a:srgbClr val="002060"/>
                </a:solidFill>
              </a:rPr>
              <a:t>generado</a:t>
            </a:r>
            <a:r>
              <a:rPr lang="en-US" sz="1800" dirty="0" smtClean="0">
                <a:solidFill>
                  <a:srgbClr val="002060"/>
                </a:solidFill>
              </a:rPr>
              <a:t> un </a:t>
            </a:r>
            <a:r>
              <a:rPr lang="en-US" sz="1800" dirty="0" err="1" smtClean="0">
                <a:solidFill>
                  <a:srgbClr val="002060"/>
                </a:solidFill>
              </a:rPr>
              <a:t>fichero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ejecutable</a:t>
            </a:r>
            <a:r>
              <a:rPr lang="en-US" sz="1800" dirty="0" smtClean="0">
                <a:solidFill>
                  <a:srgbClr val="002060"/>
                </a:solidFill>
              </a:rPr>
              <a:t> de Java (</a:t>
            </a:r>
            <a:r>
              <a:rPr lang="en-US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.jar</a:t>
            </a:r>
            <a:r>
              <a:rPr lang="en-US" sz="1800" dirty="0" smtClean="0">
                <a:solidFill>
                  <a:srgbClr val="002060"/>
                </a:solidFill>
              </a:rPr>
              <a:t>) en el </a:t>
            </a:r>
            <a:r>
              <a:rPr lang="en-US" sz="1800" dirty="0" err="1" smtClean="0">
                <a:solidFill>
                  <a:srgbClr val="002060"/>
                </a:solidFill>
              </a:rPr>
              <a:t>directorio</a:t>
            </a:r>
            <a:r>
              <a:rPr lang="en-US" sz="1800" dirty="0" smtClean="0">
                <a:solidFill>
                  <a:srgbClr val="002060"/>
                </a:solidFill>
              </a:rPr>
              <a:t>  </a:t>
            </a:r>
            <a:r>
              <a:rPr lang="en-US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target</a:t>
            </a:r>
            <a:endParaRPr lang="en-US" sz="1000" b="1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Ejercicio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>
                <a:solidFill>
                  <a:srgbClr val="1C1C1C"/>
                </a:solidFill>
              </a:rPr>
              <a:t>2</a:t>
            </a:r>
            <a:r>
              <a:rPr lang="en-US" sz="2200" b="1" dirty="0" smtClean="0">
                <a:solidFill>
                  <a:srgbClr val="1C1C1C"/>
                </a:solidFill>
              </a:rPr>
              <a:t>: </a:t>
            </a:r>
            <a:r>
              <a:rPr lang="en-US" sz="2200" b="1" dirty="0" err="1" smtClean="0">
                <a:solidFill>
                  <a:srgbClr val="1C1C1C"/>
                </a:solidFill>
              </a:rPr>
              <a:t>Postprocesado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 err="1" smtClean="0">
                <a:solidFill>
                  <a:srgbClr val="1C1C1C"/>
                </a:solidFill>
              </a:rPr>
              <a:t>básico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2522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4"/>
            </a:pPr>
            <a:r>
              <a:rPr lang="en-US" sz="1800" dirty="0" err="1" smtClean="0">
                <a:solidFill>
                  <a:srgbClr val="002060"/>
                </a:solidFill>
              </a:rPr>
              <a:t>Ejecuta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el </a:t>
            </a:r>
            <a:r>
              <a:rPr lang="en-US" sz="1800" dirty="0" smtClean="0">
                <a:solidFill>
                  <a:srgbClr val="002060"/>
                </a:solidFill>
              </a:rPr>
              <a:t>job </a:t>
            </a:r>
            <a:r>
              <a:rPr lang="en-US" sz="1800" dirty="0" err="1" smtClean="0">
                <a:solidFill>
                  <a:srgbClr val="002060"/>
                </a:solidFill>
              </a:rPr>
              <a:t>Mapreduce</a:t>
            </a:r>
            <a:r>
              <a:rPr lang="en-US" sz="1800" dirty="0" smtClean="0">
                <a:solidFill>
                  <a:srgbClr val="002060"/>
                </a:solidFill>
              </a:rPr>
              <a:t>, </a:t>
            </a:r>
            <a:r>
              <a:rPr lang="en-US" sz="1800" dirty="0" err="1">
                <a:solidFill>
                  <a:srgbClr val="002060"/>
                </a:solidFill>
              </a:rPr>
              <a:t>indicándo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como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directorio</a:t>
            </a:r>
            <a:r>
              <a:rPr lang="en-US" sz="1800" dirty="0">
                <a:solidFill>
                  <a:srgbClr val="002060"/>
                </a:solidFill>
              </a:rPr>
              <a:t> de </a:t>
            </a:r>
            <a:r>
              <a:rPr lang="en-US" sz="1800" dirty="0" err="1">
                <a:solidFill>
                  <a:srgbClr val="002060"/>
                </a:solidFill>
              </a:rPr>
              <a:t>salida</a:t>
            </a:r>
            <a:r>
              <a:rPr lang="en-US" sz="1800" dirty="0">
                <a:solidFill>
                  <a:srgbClr val="002060"/>
                </a:solidFill>
              </a:rPr>
              <a:t>: ﻿</a:t>
            </a:r>
            <a:r>
              <a:rPr lang="en-US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n-US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ciff</a:t>
            </a:r>
            <a:r>
              <a:rPr lang="en-US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n-US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youtube</a:t>
            </a:r>
            <a:r>
              <a:rPr lang="en-US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n-US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sequenceFileData</a:t>
            </a:r>
            <a:r>
              <a:rPr lang="en-US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. </a:t>
            </a:r>
            <a:r>
              <a:rPr lang="en-US" sz="1800" dirty="0" smtClean="0">
                <a:solidFill>
                  <a:srgbClr val="002060"/>
                </a:solidFill>
              </a:rPr>
              <a:t>Para </a:t>
            </a:r>
            <a:r>
              <a:rPr lang="en-US" sz="1800" dirty="0" err="1" smtClean="0">
                <a:solidFill>
                  <a:srgbClr val="002060"/>
                </a:solidFill>
              </a:rPr>
              <a:t>ejecutar</a:t>
            </a:r>
            <a:r>
              <a:rPr lang="en-US" sz="1800" dirty="0" smtClean="0">
                <a:solidFill>
                  <a:srgbClr val="002060"/>
                </a:solidFill>
              </a:rPr>
              <a:t> el job </a:t>
            </a:r>
            <a:r>
              <a:rPr lang="en-US" sz="1800" dirty="0" err="1" smtClean="0">
                <a:solidFill>
                  <a:srgbClr val="002060"/>
                </a:solidFill>
              </a:rPr>
              <a:t>MapReduce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necesitarar</a:t>
            </a:r>
            <a:r>
              <a:rPr lang="en-US" sz="1800" dirty="0" err="1" smtClean="0">
                <a:solidFill>
                  <a:srgbClr val="002060"/>
                </a:solidFill>
              </a:rPr>
              <a:t>ás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utilizar</a:t>
            </a:r>
            <a:r>
              <a:rPr lang="en-US" sz="1800" dirty="0" smtClean="0">
                <a:solidFill>
                  <a:srgbClr val="002060"/>
                </a:solidFill>
              </a:rPr>
              <a:t> la </a:t>
            </a:r>
            <a:r>
              <a:rPr lang="en-US" sz="1800" dirty="0" err="1" smtClean="0">
                <a:solidFill>
                  <a:srgbClr val="002060"/>
                </a:solidFill>
              </a:rPr>
              <a:t>herramienta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hadoop</a:t>
            </a:r>
            <a:r>
              <a:rPr lang="en-US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 jar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e </a:t>
            </a:r>
            <a:r>
              <a:rPr lang="en-US" sz="1800" dirty="0" err="1" smtClean="0">
                <a:solidFill>
                  <a:srgbClr val="002060"/>
                </a:solidFill>
              </a:rPr>
              <a:t>indicar</a:t>
            </a:r>
            <a:r>
              <a:rPr lang="en-US" sz="1800" dirty="0" smtClean="0">
                <a:solidFill>
                  <a:srgbClr val="002060"/>
                </a:solidFill>
              </a:rPr>
              <a:t> la </a:t>
            </a:r>
            <a:r>
              <a:rPr lang="en-US" sz="1800" dirty="0" err="1" smtClean="0">
                <a:solidFill>
                  <a:srgbClr val="002060"/>
                </a:solidFill>
              </a:rPr>
              <a:t>clase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que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contiene</a:t>
            </a:r>
            <a:r>
              <a:rPr lang="en-US" sz="1800" dirty="0" smtClean="0">
                <a:solidFill>
                  <a:srgbClr val="002060"/>
                </a:solidFill>
              </a:rPr>
              <a:t> la </a:t>
            </a:r>
            <a:r>
              <a:rPr lang="en-US" sz="1800" dirty="0" err="1" smtClean="0">
                <a:solidFill>
                  <a:srgbClr val="002060"/>
                </a:solidFill>
              </a:rPr>
              <a:t>definici</a:t>
            </a:r>
            <a:r>
              <a:rPr lang="en-US" sz="1800" dirty="0" err="1" smtClean="0">
                <a:solidFill>
                  <a:srgbClr val="002060"/>
                </a:solidFill>
              </a:rPr>
              <a:t>ón</a:t>
            </a:r>
            <a:r>
              <a:rPr lang="en-US" sz="1800" dirty="0" smtClean="0">
                <a:solidFill>
                  <a:srgbClr val="002060"/>
                </a:solidFill>
              </a:rPr>
              <a:t> de </a:t>
            </a:r>
            <a:r>
              <a:rPr lang="en-US" sz="1800" dirty="0" err="1" smtClean="0">
                <a:solidFill>
                  <a:srgbClr val="002060"/>
                </a:solidFill>
              </a:rPr>
              <a:t>tu</a:t>
            </a:r>
            <a:r>
              <a:rPr lang="en-US" sz="1800" dirty="0" smtClean="0">
                <a:solidFill>
                  <a:srgbClr val="002060"/>
                </a:solidFill>
              </a:rPr>
              <a:t> job </a:t>
            </a:r>
            <a:r>
              <a:rPr lang="en-US" sz="1800" dirty="0" err="1" smtClean="0">
                <a:solidFill>
                  <a:srgbClr val="002060"/>
                </a:solidFill>
              </a:rPr>
              <a:t>MapReduce</a:t>
            </a:r>
            <a:r>
              <a:rPr lang="en-US" sz="1800" dirty="0" smtClean="0">
                <a:solidFill>
                  <a:srgbClr val="002060"/>
                </a:solidFill>
              </a:rPr>
              <a:t> (en </a:t>
            </a:r>
            <a:r>
              <a:rPr lang="en-US" sz="1800" dirty="0" err="1" smtClean="0">
                <a:solidFill>
                  <a:srgbClr val="002060"/>
                </a:solidFill>
              </a:rPr>
              <a:t>este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caso</a:t>
            </a:r>
            <a:r>
              <a:rPr lang="en-US" sz="1800" dirty="0" smtClean="0">
                <a:solidFill>
                  <a:srgbClr val="002060"/>
                </a:solidFill>
              </a:rPr>
              <a:t>, </a:t>
            </a:r>
            <a:r>
              <a:rPr lang="en-US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ciff.ToSeqFilesDriver</a:t>
            </a:r>
            <a:r>
              <a:rPr lang="en-US" sz="1800" dirty="0" smtClean="0">
                <a:solidFill>
                  <a:srgbClr val="002060"/>
                </a:solidFill>
              </a:rPr>
              <a:t>)</a:t>
            </a:r>
            <a:endParaRPr lang="en-US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4"/>
            </a:pPr>
            <a:r>
              <a:rPr lang="en-US" sz="1800" dirty="0" err="1">
                <a:solidFill>
                  <a:srgbClr val="002060"/>
                </a:solidFill>
              </a:rPr>
              <a:t>Comprueba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que</a:t>
            </a:r>
            <a:r>
              <a:rPr lang="en-US" sz="1800" dirty="0">
                <a:solidFill>
                  <a:srgbClr val="002060"/>
                </a:solidFill>
              </a:rPr>
              <a:t> genera </a:t>
            </a:r>
            <a:r>
              <a:rPr lang="en-US" sz="1800" dirty="0" err="1">
                <a:solidFill>
                  <a:srgbClr val="002060"/>
                </a:solidFill>
              </a:rPr>
              <a:t>como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salida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</a:rPr>
              <a:t>un </a:t>
            </a:r>
            <a:r>
              <a:rPr lang="en-US" sz="1800" b="1" dirty="0" err="1">
                <a:solidFill>
                  <a:srgbClr val="002060"/>
                </a:solidFill>
              </a:rPr>
              <a:t>único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fichero</a:t>
            </a:r>
            <a:r>
              <a:rPr lang="en-US" sz="1800" b="1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SequenceFile</a:t>
            </a:r>
            <a:endParaRPr lang="en-US" sz="1800" b="1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 startAt="4"/>
            </a:pPr>
            <a:r>
              <a:rPr lang="en-US" sz="1800" dirty="0">
                <a:solidFill>
                  <a:srgbClr val="002060"/>
                </a:solidFill>
              </a:rPr>
              <a:t>¿</a:t>
            </a:r>
            <a:r>
              <a:rPr lang="en-US" sz="1800" dirty="0" err="1">
                <a:solidFill>
                  <a:srgbClr val="002060"/>
                </a:solidFill>
              </a:rPr>
              <a:t>Cómo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podrías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generar</a:t>
            </a:r>
            <a:r>
              <a:rPr lang="en-US" sz="1800" dirty="0">
                <a:solidFill>
                  <a:srgbClr val="002060"/>
                </a:solidFill>
              </a:rPr>
              <a:t> 2 </a:t>
            </a:r>
            <a:r>
              <a:rPr lang="en-US" sz="1800" dirty="0" err="1">
                <a:solidFill>
                  <a:srgbClr val="002060"/>
                </a:solidFill>
              </a:rPr>
              <a:t>ficheros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SequenceFile</a:t>
            </a:r>
            <a:r>
              <a:rPr lang="en-US" sz="1800" dirty="0">
                <a:solidFill>
                  <a:srgbClr val="002060"/>
                </a:solidFill>
              </a:rPr>
              <a:t> de </a:t>
            </a:r>
            <a:r>
              <a:rPr lang="en-US" sz="1800" dirty="0" err="1">
                <a:solidFill>
                  <a:srgbClr val="002060"/>
                </a:solidFill>
              </a:rPr>
              <a:t>salida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utilizando</a:t>
            </a:r>
            <a:r>
              <a:rPr lang="en-US" sz="1800" dirty="0">
                <a:solidFill>
                  <a:srgbClr val="002060"/>
                </a:solidFill>
              </a:rPr>
              <a:t> el </a:t>
            </a:r>
            <a:r>
              <a:rPr lang="en-US" sz="1800" dirty="0" err="1">
                <a:solidFill>
                  <a:srgbClr val="002060"/>
                </a:solidFill>
              </a:rPr>
              <a:t>mismo</a:t>
            </a:r>
            <a:r>
              <a:rPr lang="en-US" sz="1800" dirty="0">
                <a:solidFill>
                  <a:srgbClr val="002060"/>
                </a:solidFill>
              </a:rPr>
              <a:t> job </a:t>
            </a:r>
            <a:r>
              <a:rPr lang="en-US" sz="1800" dirty="0" err="1">
                <a:solidFill>
                  <a:srgbClr val="002060"/>
                </a:solidFill>
              </a:rPr>
              <a:t>mapreduce</a:t>
            </a:r>
            <a:r>
              <a:rPr lang="en-US" sz="1800" dirty="0">
                <a:solidFill>
                  <a:srgbClr val="002060"/>
                </a:solidFill>
              </a:rPr>
              <a:t>? </a:t>
            </a:r>
            <a:r>
              <a:rPr lang="en-US" sz="1800" dirty="0" smtClean="0">
                <a:solidFill>
                  <a:srgbClr val="002060"/>
                </a:solidFill>
              </a:rPr>
              <a:t>Lo </a:t>
            </a:r>
            <a:r>
              <a:rPr lang="en-US" sz="1800" dirty="0" err="1" smtClean="0">
                <a:solidFill>
                  <a:srgbClr val="002060"/>
                </a:solidFill>
              </a:rPr>
              <a:t>podemos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conseguir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indicando</a:t>
            </a:r>
            <a:r>
              <a:rPr lang="en-US" sz="1800" dirty="0" smtClean="0">
                <a:solidFill>
                  <a:srgbClr val="002060"/>
                </a:solidFill>
              </a:rPr>
              <a:t> a </a:t>
            </a:r>
            <a:r>
              <a:rPr lang="en-US" sz="1800" dirty="0" err="1" smtClean="0">
                <a:solidFill>
                  <a:srgbClr val="002060"/>
                </a:solidFill>
              </a:rPr>
              <a:t>Hadoop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que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utilice</a:t>
            </a:r>
            <a:r>
              <a:rPr lang="en-US" sz="1800" dirty="0" smtClean="0">
                <a:solidFill>
                  <a:srgbClr val="002060"/>
                </a:solidFill>
              </a:rPr>
              <a:t> 2 reducers</a:t>
            </a:r>
            <a:endParaRPr lang="en-US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nl-NL" sz="1000" b="1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n-US" sz="1000" b="1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n-US" sz="1000" b="1" dirty="0">
              <a:solidFill>
                <a:srgbClr val="002060"/>
              </a:solidFill>
              <a:latin typeface="Courier New"/>
              <a:cs typeface="Courier New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Ejercicio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>
                <a:solidFill>
                  <a:srgbClr val="1C1C1C"/>
                </a:solidFill>
              </a:rPr>
              <a:t>2</a:t>
            </a:r>
            <a:r>
              <a:rPr lang="en-US" sz="2200" b="1" dirty="0" smtClean="0">
                <a:solidFill>
                  <a:srgbClr val="1C1C1C"/>
                </a:solidFill>
              </a:rPr>
              <a:t>: </a:t>
            </a:r>
            <a:r>
              <a:rPr lang="en-US" sz="2200" b="1" dirty="0" err="1" smtClean="0">
                <a:solidFill>
                  <a:srgbClr val="1C1C1C"/>
                </a:solidFill>
              </a:rPr>
              <a:t>Postprocesado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 err="1" smtClean="0">
                <a:solidFill>
                  <a:srgbClr val="1C1C1C"/>
                </a:solidFill>
              </a:rPr>
              <a:t>básico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985539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En el </a:t>
            </a:r>
            <a:r>
              <a:rPr lang="en-US" sz="1800" dirty="0" err="1" smtClean="0">
                <a:solidFill>
                  <a:srgbClr val="002060"/>
                </a:solidFill>
              </a:rPr>
              <a:t>ejercicio</a:t>
            </a:r>
            <a:r>
              <a:rPr lang="en-US" sz="1800" dirty="0" smtClean="0">
                <a:solidFill>
                  <a:srgbClr val="002060"/>
                </a:solidFill>
              </a:rPr>
              <a:t> anterior, </a:t>
            </a:r>
            <a:r>
              <a:rPr lang="en-US" sz="1800" dirty="0" err="1" smtClean="0">
                <a:solidFill>
                  <a:srgbClr val="002060"/>
                </a:solidFill>
              </a:rPr>
              <a:t>realmente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nuestro</a:t>
            </a:r>
            <a:r>
              <a:rPr lang="en-US" sz="1800" dirty="0" smtClean="0">
                <a:solidFill>
                  <a:srgbClr val="002060"/>
                </a:solidFill>
              </a:rPr>
              <a:t> job </a:t>
            </a:r>
            <a:r>
              <a:rPr lang="en-US" sz="1800" dirty="0" err="1" smtClean="0">
                <a:solidFill>
                  <a:srgbClr val="002060"/>
                </a:solidFill>
              </a:rPr>
              <a:t>Mapreduce</a:t>
            </a:r>
            <a:r>
              <a:rPr lang="en-US" sz="1800" dirty="0" smtClean="0">
                <a:solidFill>
                  <a:srgbClr val="002060"/>
                </a:solidFill>
              </a:rPr>
              <a:t> no </a:t>
            </a:r>
            <a:r>
              <a:rPr lang="en-US" sz="1800" dirty="0" err="1" smtClean="0">
                <a:solidFill>
                  <a:srgbClr val="002060"/>
                </a:solidFill>
              </a:rPr>
              <a:t>estaba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haciendo</a:t>
            </a:r>
            <a:r>
              <a:rPr lang="en-US" sz="1800" dirty="0" smtClean="0">
                <a:solidFill>
                  <a:srgbClr val="002060"/>
                </a:solidFill>
              </a:rPr>
              <a:t> nada especial, </a:t>
            </a:r>
            <a:r>
              <a:rPr lang="en-US" sz="1800" dirty="0" err="1" smtClean="0">
                <a:solidFill>
                  <a:srgbClr val="002060"/>
                </a:solidFill>
              </a:rPr>
              <a:t>más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alla</a:t>
            </a:r>
            <a:r>
              <a:rPr lang="en-US" sz="1800" dirty="0" smtClean="0">
                <a:solidFill>
                  <a:srgbClr val="002060"/>
                </a:solidFill>
              </a:rPr>
              <a:t> de </a:t>
            </a:r>
            <a:r>
              <a:rPr lang="en-US" sz="1800" dirty="0" err="1" smtClean="0">
                <a:solidFill>
                  <a:srgbClr val="002060"/>
                </a:solidFill>
              </a:rPr>
              <a:t>transformar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ficheros</a:t>
            </a:r>
            <a:r>
              <a:rPr lang="en-US" sz="1800" dirty="0" smtClean="0">
                <a:solidFill>
                  <a:srgbClr val="002060"/>
                </a:solidFill>
              </a:rPr>
              <a:t> TXT a un solo </a:t>
            </a:r>
            <a:r>
              <a:rPr lang="en-US" sz="1800" dirty="0" err="1" smtClean="0">
                <a:solidFill>
                  <a:srgbClr val="002060"/>
                </a:solidFill>
              </a:rPr>
              <a:t>SequenceFile</a:t>
            </a:r>
            <a:r>
              <a:rPr lang="en-US" sz="1800" dirty="0" smtClean="0">
                <a:solidFill>
                  <a:srgbClr val="002060"/>
                </a:solidFill>
              </a:rPr>
              <a:t> en </a:t>
            </a:r>
            <a:r>
              <a:rPr lang="en-US" sz="1800" dirty="0" err="1" smtClean="0">
                <a:solidFill>
                  <a:srgbClr val="002060"/>
                </a:solidFill>
              </a:rPr>
              <a:t>paralelo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rgbClr val="002060"/>
                </a:solidFill>
              </a:rPr>
              <a:t>¿</a:t>
            </a:r>
            <a:r>
              <a:rPr lang="en-US" sz="1800" dirty="0" err="1" smtClean="0">
                <a:solidFill>
                  <a:srgbClr val="002060"/>
                </a:solidFill>
              </a:rPr>
              <a:t>Crees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que</a:t>
            </a:r>
            <a:r>
              <a:rPr lang="en-US" sz="1800" dirty="0" smtClean="0">
                <a:solidFill>
                  <a:srgbClr val="002060"/>
                </a:solidFill>
              </a:rPr>
              <a:t> se </a:t>
            </a:r>
            <a:r>
              <a:rPr lang="en-US" sz="1800" dirty="0" err="1" smtClean="0">
                <a:solidFill>
                  <a:srgbClr val="002060"/>
                </a:solidFill>
              </a:rPr>
              <a:t>podría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hacer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eso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mismo</a:t>
            </a:r>
            <a:r>
              <a:rPr lang="en-US" sz="1800" dirty="0" smtClean="0">
                <a:solidFill>
                  <a:srgbClr val="002060"/>
                </a:solidFill>
              </a:rPr>
              <a:t> sin </a:t>
            </a:r>
            <a:r>
              <a:rPr lang="en-US" sz="1800" dirty="0" err="1" smtClean="0">
                <a:solidFill>
                  <a:srgbClr val="002060"/>
                </a:solidFill>
              </a:rPr>
              <a:t>escribir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código</a:t>
            </a:r>
            <a:r>
              <a:rPr lang="en-US" sz="1800" dirty="0" smtClean="0">
                <a:solidFill>
                  <a:srgbClr val="002060"/>
                </a:solidFill>
              </a:rPr>
              <a:t>? (</a:t>
            </a:r>
            <a:r>
              <a:rPr lang="en-US" sz="1800" dirty="0" err="1" smtClean="0">
                <a:solidFill>
                  <a:srgbClr val="002060"/>
                </a:solidFill>
              </a:rPr>
              <a:t>utilizando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por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ejemplo</a:t>
            </a:r>
            <a:r>
              <a:rPr lang="en-US" sz="1800" dirty="0" smtClean="0">
                <a:solidFill>
                  <a:srgbClr val="002060"/>
                </a:solidFill>
              </a:rPr>
              <a:t> el </a:t>
            </a:r>
            <a:r>
              <a:rPr lang="en-US" sz="1800" dirty="0" err="1" smtClean="0">
                <a:solidFill>
                  <a:srgbClr val="002060"/>
                </a:solidFill>
              </a:rPr>
              <a:t>programa</a:t>
            </a:r>
            <a:r>
              <a:rPr lang="en-US" sz="1800" dirty="0" smtClean="0">
                <a:solidFill>
                  <a:srgbClr val="002060"/>
                </a:solidFill>
              </a:rPr>
              <a:t> “sort” </a:t>
            </a:r>
            <a:r>
              <a:rPr lang="en-US" sz="1800" dirty="0" err="1" smtClean="0">
                <a:solidFill>
                  <a:srgbClr val="002060"/>
                </a:solidFill>
              </a:rPr>
              <a:t>ya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disponible</a:t>
            </a:r>
            <a:r>
              <a:rPr lang="en-US" sz="1800" dirty="0" smtClean="0">
                <a:solidFill>
                  <a:srgbClr val="002060"/>
                </a:solidFill>
              </a:rPr>
              <a:t> en</a:t>
            </a:r>
            <a:r>
              <a:rPr lang="en-US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n-US" sz="1800" dirty="0" err="1">
                <a:solidFill>
                  <a:srgbClr val="002060"/>
                </a:solidFill>
                <a:latin typeface="Courier New"/>
                <a:cs typeface="Courier New"/>
              </a:rPr>
              <a:t>usr</a:t>
            </a:r>
            <a:r>
              <a:rPr lang="en-US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n-US" sz="1800" dirty="0" err="1">
                <a:solidFill>
                  <a:srgbClr val="002060"/>
                </a:solidFill>
                <a:latin typeface="Courier New"/>
                <a:cs typeface="Courier New"/>
              </a:rPr>
              <a:t>hdp</a:t>
            </a:r>
            <a:r>
              <a:rPr lang="en-US" sz="1800" dirty="0">
                <a:solidFill>
                  <a:srgbClr val="002060"/>
                </a:solidFill>
                <a:latin typeface="Courier New"/>
                <a:cs typeface="Courier New"/>
              </a:rPr>
              <a:t>/2.2.4.2-2/</a:t>
            </a:r>
            <a:r>
              <a:rPr lang="en-US" sz="1800" dirty="0" err="1">
                <a:solidFill>
                  <a:srgbClr val="002060"/>
                </a:solidFill>
                <a:latin typeface="Courier New"/>
                <a:cs typeface="Courier New"/>
              </a:rPr>
              <a:t>hadoop-mapreduce</a:t>
            </a:r>
            <a:r>
              <a:rPr lang="en-US" sz="1800" dirty="0">
                <a:solidFill>
                  <a:srgbClr val="002060"/>
                </a:solidFill>
                <a:latin typeface="Courier New"/>
                <a:cs typeface="Courier New"/>
              </a:rPr>
              <a:t>/</a:t>
            </a:r>
            <a:r>
              <a:rPr lang="en-US" sz="1800" dirty="0" err="1">
                <a:solidFill>
                  <a:srgbClr val="002060"/>
                </a:solidFill>
                <a:latin typeface="Courier New"/>
                <a:cs typeface="Courier New"/>
              </a:rPr>
              <a:t>hadoop-mapreduce-examples.jar</a:t>
            </a:r>
            <a:r>
              <a:rPr lang="en-US" sz="1800" dirty="0" smtClean="0">
                <a:solidFill>
                  <a:srgbClr val="002060"/>
                </a:solidFill>
              </a:rPr>
              <a:t>) </a:t>
            </a:r>
            <a:r>
              <a:rPr lang="en-US" sz="1800" dirty="0" err="1" smtClean="0">
                <a:solidFill>
                  <a:srgbClr val="002060"/>
                </a:solidFill>
              </a:rPr>
              <a:t>Pista</a:t>
            </a:r>
            <a:r>
              <a:rPr lang="en-US" sz="1800" dirty="0" smtClean="0">
                <a:solidFill>
                  <a:srgbClr val="002060"/>
                </a:solidFill>
              </a:rPr>
              <a:t>: </a:t>
            </a:r>
            <a:r>
              <a:rPr lang="en-US" sz="1800" dirty="0" err="1" smtClean="0">
                <a:solidFill>
                  <a:srgbClr val="002060"/>
                </a:solidFill>
              </a:rPr>
              <a:t>jugar</a:t>
            </a:r>
            <a:r>
              <a:rPr lang="en-US" sz="1800" dirty="0" smtClean="0">
                <a:solidFill>
                  <a:srgbClr val="002060"/>
                </a:solidFill>
              </a:rPr>
              <a:t> con los </a:t>
            </a:r>
            <a:r>
              <a:rPr lang="en-US" sz="1800" dirty="0" err="1" smtClean="0">
                <a:solidFill>
                  <a:srgbClr val="002060"/>
                </a:solidFill>
              </a:rPr>
              <a:t>parámetros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–</a:t>
            </a:r>
            <a:r>
              <a:rPr lang="en-US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inFormat</a:t>
            </a:r>
            <a:r>
              <a:rPr lang="en-US" sz="1800" dirty="0" smtClean="0">
                <a:solidFill>
                  <a:srgbClr val="002060"/>
                </a:solidFill>
              </a:rPr>
              <a:t>, </a:t>
            </a:r>
            <a:r>
              <a:rPr lang="en-US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-</a:t>
            </a:r>
            <a:r>
              <a:rPr lang="en-US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outFormat</a:t>
            </a:r>
            <a:r>
              <a:rPr lang="en-US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, -</a:t>
            </a:r>
            <a:r>
              <a:rPr lang="en-US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outKey</a:t>
            </a:r>
            <a:r>
              <a:rPr lang="en-US" sz="1800" dirty="0">
                <a:solidFill>
                  <a:srgbClr val="002060"/>
                </a:solidFill>
                <a:latin typeface="Courier New"/>
                <a:cs typeface="Courier New"/>
              </a:rPr>
              <a:t>,</a:t>
            </a:r>
            <a:r>
              <a:rPr lang="en-US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 -</a:t>
            </a:r>
            <a:r>
              <a:rPr lang="en-US" sz="1800" dirty="0" err="1" smtClean="0">
                <a:solidFill>
                  <a:srgbClr val="002060"/>
                </a:solidFill>
                <a:latin typeface="Courier New"/>
                <a:cs typeface="Courier New"/>
              </a:rPr>
              <a:t>outValue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y </a:t>
            </a:r>
            <a:r>
              <a:rPr lang="en-US" sz="1800" dirty="0" smtClean="0">
                <a:solidFill>
                  <a:srgbClr val="002060"/>
                </a:solidFill>
                <a:latin typeface="Courier New"/>
                <a:cs typeface="Courier New"/>
              </a:rPr>
              <a:t>-r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dirty="0">
              <a:solidFill>
                <a:srgbClr val="002060"/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rgbClr val="002060"/>
              </a:buClr>
              <a:buSzPct val="100000"/>
              <a:buFont typeface="+mj-lt"/>
              <a:buAutoNum type="arabicPeriod"/>
            </a:pPr>
            <a:r>
              <a:rPr lang="en-US" sz="1800" dirty="0" smtClean="0">
                <a:solidFill>
                  <a:srgbClr val="002060"/>
                </a:solidFill>
              </a:rPr>
              <a:t>¿Con </a:t>
            </a:r>
            <a:r>
              <a:rPr lang="en-US" sz="1800" dirty="0" err="1" smtClean="0">
                <a:solidFill>
                  <a:srgbClr val="002060"/>
                </a:solidFill>
              </a:rPr>
              <a:t>qué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comando</a:t>
            </a:r>
            <a:r>
              <a:rPr lang="en-US" sz="1800" dirty="0" smtClean="0">
                <a:solidFill>
                  <a:srgbClr val="002060"/>
                </a:solidFill>
              </a:rPr>
              <a:t> HDFS </a:t>
            </a:r>
            <a:r>
              <a:rPr lang="en-US" sz="1800" dirty="0" err="1" smtClean="0">
                <a:solidFill>
                  <a:srgbClr val="002060"/>
                </a:solidFill>
              </a:rPr>
              <a:t>podrías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visualizar</a:t>
            </a:r>
            <a:r>
              <a:rPr lang="en-US" sz="1800" dirty="0" smtClean="0">
                <a:solidFill>
                  <a:srgbClr val="002060"/>
                </a:solidFill>
              </a:rPr>
              <a:t> el </a:t>
            </a:r>
            <a:r>
              <a:rPr lang="en-US" sz="1800" dirty="0" err="1" smtClean="0">
                <a:solidFill>
                  <a:srgbClr val="002060"/>
                </a:solidFill>
              </a:rPr>
              <a:t>contenido</a:t>
            </a:r>
            <a:r>
              <a:rPr lang="en-US" sz="1800" dirty="0" smtClean="0">
                <a:solidFill>
                  <a:srgbClr val="002060"/>
                </a:solidFill>
              </a:rPr>
              <a:t> del </a:t>
            </a:r>
            <a:r>
              <a:rPr lang="en-US" sz="1800" dirty="0" err="1" smtClean="0">
                <a:solidFill>
                  <a:srgbClr val="002060"/>
                </a:solidFill>
              </a:rPr>
              <a:t>SequenceFile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generado</a:t>
            </a:r>
            <a:r>
              <a:rPr lang="en-US" sz="1800" dirty="0" smtClean="0">
                <a:solidFill>
                  <a:srgbClr val="002060"/>
                </a:solidFill>
              </a:rPr>
              <a:t>? 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Ejercicio</a:t>
            </a:r>
            <a:r>
              <a:rPr lang="en-US" sz="2200" b="1" dirty="0" smtClean="0">
                <a:solidFill>
                  <a:srgbClr val="1C1C1C"/>
                </a:solidFill>
              </a:rPr>
              <a:t> </a:t>
            </a:r>
            <a:r>
              <a:rPr lang="en-US" sz="2200" b="1" dirty="0">
                <a:solidFill>
                  <a:srgbClr val="1C1C1C"/>
                </a:solidFill>
              </a:rPr>
              <a:t>3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72298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Shape 195"/>
          <p:cNvGrpSpPr/>
          <p:nvPr/>
        </p:nvGrpSpPr>
        <p:grpSpPr>
          <a:xfrm>
            <a:off x="-2214562" y="0"/>
            <a:ext cx="11358562" cy="7873999"/>
            <a:chOff x="0" y="0"/>
            <a:chExt cx="2147483647" cy="2147483647"/>
          </a:xfrm>
        </p:grpSpPr>
        <p:sp>
          <p:nvSpPr>
            <p:cNvPr id="196" name="Shape 196"/>
            <p:cNvSpPr txBox="1"/>
            <p:nvPr/>
          </p:nvSpPr>
          <p:spPr>
            <a:xfrm>
              <a:off x="418691865" y="0"/>
              <a:ext cx="1728791781" cy="1870388967"/>
            </a:xfrm>
            <a:prstGeom prst="rect">
              <a:avLst/>
            </a:prstGeom>
            <a:solidFill>
              <a:srgbClr val="004F6D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7" name="Shape 197"/>
            <p:cNvGrpSpPr/>
            <p:nvPr/>
          </p:nvGrpSpPr>
          <p:grpSpPr>
            <a:xfrm>
              <a:off x="0" y="389664374"/>
              <a:ext cx="2147483564" cy="1757819272"/>
              <a:chOff x="0" y="0"/>
              <a:chExt cx="2147483647" cy="2147483647"/>
            </a:xfrm>
          </p:grpSpPr>
          <p:grpSp>
            <p:nvGrpSpPr>
              <p:cNvPr id="198" name="Shape 198"/>
              <p:cNvGrpSpPr/>
              <p:nvPr/>
            </p:nvGrpSpPr>
            <p:grpSpPr>
              <a:xfrm>
                <a:off x="1283087770" y="1356723242"/>
                <a:ext cx="864395876" cy="330056593"/>
                <a:chOff x="3429000" y="5867400"/>
                <a:chExt cx="5714999" cy="990599"/>
              </a:xfrm>
            </p:grpSpPr>
            <p:sp>
              <p:nvSpPr>
                <p:cNvPr id="199" name="Shape 199"/>
                <p:cNvSpPr txBox="1"/>
                <p:nvPr/>
              </p:nvSpPr>
              <p:spPr>
                <a:xfrm>
                  <a:off x="3429000" y="5867400"/>
                  <a:ext cx="5714999" cy="990599"/>
                </a:xfrm>
                <a:prstGeom prst="rect">
                  <a:avLst/>
                </a:prstGeom>
                <a:solidFill>
                  <a:srgbClr val="698099"/>
                </a:solidFill>
                <a:ln>
                  <a:noFill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Shape 200"/>
                <p:cNvSpPr txBox="1"/>
                <p:nvPr/>
              </p:nvSpPr>
              <p:spPr>
                <a:xfrm>
                  <a:off x="6083300" y="6019800"/>
                  <a:ext cx="184149" cy="3968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201" name="Shape 20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26199142" y="714064787"/>
                <a:ext cx="244912162" cy="13752358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2" name="Shape 202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809832705" y="714179047"/>
                <a:ext cx="297138176" cy="1427000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3" name="Shape 203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607236187" y="0"/>
                <a:ext cx="337654731" cy="4633486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4" name="Shape 204"/>
              <p:cNvSpPr txBox="1"/>
              <p:nvPr/>
            </p:nvSpPr>
            <p:spPr>
              <a:xfrm>
                <a:off x="1524698358" y="595054150"/>
                <a:ext cx="578965243" cy="814562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lang="en-US" sz="1000" b="0" i="0" u="none" strike="noStrike" cap="none" baseline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CIFF Trustees:</a:t>
                </a:r>
              </a:p>
            </p:txBody>
          </p:sp>
          <p:grpSp>
            <p:nvGrpSpPr>
              <p:cNvPr id="205" name="Shape 205"/>
              <p:cNvGrpSpPr/>
              <p:nvPr/>
            </p:nvGrpSpPr>
            <p:grpSpPr>
              <a:xfrm>
                <a:off x="0" y="95208612"/>
                <a:ext cx="1580223762" cy="2052275034"/>
                <a:chOff x="1820861" y="1714500"/>
                <a:chExt cx="6108700" cy="4562475"/>
              </a:xfrm>
            </p:grpSpPr>
            <p:sp>
              <p:nvSpPr>
                <p:cNvPr id="206" name="Shape 206"/>
                <p:cNvSpPr/>
                <p:nvPr/>
              </p:nvSpPr>
              <p:spPr>
                <a:xfrm>
                  <a:off x="2571750" y="1714500"/>
                  <a:ext cx="5357811" cy="45624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Shape 207"/>
                <p:cNvSpPr/>
                <p:nvPr/>
              </p:nvSpPr>
              <p:spPr>
                <a:xfrm>
                  <a:off x="4225925" y="5888037"/>
                  <a:ext cx="3175" cy="793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3" extrusionOk="0">
                      <a:moveTo>
                        <a:pt x="0" y="3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0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1" y="2"/>
                        <a:pt x="0" y="2"/>
                        <a:pt x="0" y="3"/>
                      </a:cubicBezTo>
                      <a:close/>
                    </a:path>
                  </a:pathLst>
                </a:custGeom>
                <a:solidFill>
                  <a:srgbClr val="508EA8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" name="Shape 208"/>
                <p:cNvSpPr/>
                <p:nvPr/>
              </p:nvSpPr>
              <p:spPr>
                <a:xfrm>
                  <a:off x="4132262" y="4322762"/>
                  <a:ext cx="2100262" cy="12414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6" h="498" extrusionOk="0">
                      <a:moveTo>
                        <a:pt x="112" y="498"/>
                      </a:moveTo>
                      <a:cubicBezTo>
                        <a:pt x="0" y="89"/>
                        <a:pt x="580" y="204"/>
                        <a:pt x="742" y="0"/>
                      </a:cubicBezTo>
                      <a:cubicBezTo>
                        <a:pt x="756" y="33"/>
                        <a:pt x="739" y="113"/>
                        <a:pt x="731" y="150"/>
                      </a:cubicBezTo>
                      <a:cubicBezTo>
                        <a:pt x="628" y="483"/>
                        <a:pt x="376" y="449"/>
                        <a:pt x="112" y="498"/>
                      </a:cubicBezTo>
                      <a:close/>
                    </a:path>
                  </a:pathLst>
                </a:custGeom>
                <a:solidFill>
                  <a:srgbClr val="508EA8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" name="Shape 209"/>
                <p:cNvSpPr/>
                <p:nvPr/>
              </p:nvSpPr>
              <p:spPr>
                <a:xfrm>
                  <a:off x="6978650" y="2541586"/>
                  <a:ext cx="6350" cy="476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" h="2" extrusionOk="0">
                      <a:moveTo>
                        <a:pt x="1" y="2"/>
                      </a:moveTo>
                      <a:cubicBezTo>
                        <a:pt x="1" y="2"/>
                        <a:pt x="1" y="2"/>
                        <a:pt x="0" y="2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2" y="0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Shape 210"/>
                <p:cNvSpPr/>
                <p:nvPr/>
              </p:nvSpPr>
              <p:spPr>
                <a:xfrm>
                  <a:off x="1820861" y="1714500"/>
                  <a:ext cx="5357812" cy="45624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29" h="1831" extrusionOk="0">
                      <a:moveTo>
                        <a:pt x="1069" y="1831"/>
                      </a:moveTo>
                      <a:cubicBezTo>
                        <a:pt x="559" y="1778"/>
                        <a:pt x="393" y="1118"/>
                        <a:pt x="794" y="754"/>
                      </a:cubicBezTo>
                      <a:cubicBezTo>
                        <a:pt x="976" y="614"/>
                        <a:pt x="1183" y="553"/>
                        <a:pt x="1393" y="483"/>
                      </a:cubicBezTo>
                      <a:cubicBezTo>
                        <a:pt x="761" y="0"/>
                        <a:pt x="57" y="907"/>
                        <a:pt x="574" y="1554"/>
                      </a:cubicBezTo>
                      <a:cubicBezTo>
                        <a:pt x="574" y="1556"/>
                        <a:pt x="574" y="1557"/>
                        <a:pt x="574" y="1558"/>
                      </a:cubicBezTo>
                      <a:cubicBezTo>
                        <a:pt x="558" y="1575"/>
                        <a:pt x="541" y="1594"/>
                        <a:pt x="525" y="1613"/>
                      </a:cubicBezTo>
                      <a:cubicBezTo>
                        <a:pt x="0" y="1022"/>
                        <a:pt x="552" y="57"/>
                        <a:pt x="1250" y="307"/>
                      </a:cubicBezTo>
                      <a:cubicBezTo>
                        <a:pt x="1335" y="346"/>
                        <a:pt x="1406" y="388"/>
                        <a:pt x="1478" y="455"/>
                      </a:cubicBezTo>
                      <a:cubicBezTo>
                        <a:pt x="1659" y="391"/>
                        <a:pt x="1815" y="304"/>
                        <a:pt x="1903" y="106"/>
                      </a:cubicBezTo>
                      <a:cubicBezTo>
                        <a:pt x="1904" y="110"/>
                        <a:pt x="1904" y="110"/>
                        <a:pt x="1910" y="161"/>
                      </a:cubicBezTo>
                      <a:cubicBezTo>
                        <a:pt x="1929" y="404"/>
                        <a:pt x="1903" y="698"/>
                        <a:pt x="1695" y="838"/>
                      </a:cubicBezTo>
                      <a:cubicBezTo>
                        <a:pt x="1695" y="842"/>
                        <a:pt x="1707" y="903"/>
                        <a:pt x="1714" y="946"/>
                      </a:cubicBezTo>
                      <a:cubicBezTo>
                        <a:pt x="1759" y="1394"/>
                        <a:pt x="1479" y="1815"/>
                        <a:pt x="1069" y="1831"/>
                      </a:cubicBezTo>
                      <a:close/>
                    </a:path>
                  </a:pathLst>
                </a:custGeom>
                <a:solidFill>
                  <a:srgbClr val="508EA8"/>
                </a:solidFill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0" i="0" u="none" strike="noStrike" cap="none" baseline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11" name="Shape 211"/>
          <p:cNvSpPr txBox="1"/>
          <p:nvPr/>
        </p:nvSpPr>
        <p:spPr>
          <a:xfrm>
            <a:off x="4678175" y="5476575"/>
            <a:ext cx="36294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Javier Alba</a:t>
            </a:r>
            <a:endParaRPr lang="en-US"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fjavieralba@gmail.com</a:t>
            </a:r>
            <a:endParaRPr lang="en-US" sz="20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1" dirty="0" err="1" smtClean="0">
                <a:solidFill>
                  <a:srgbClr val="002060"/>
                </a:solidFill>
              </a:rPr>
              <a:t>M</a:t>
            </a:r>
            <a:r>
              <a:rPr lang="en-US" sz="1800" b="1" dirty="0" err="1" smtClean="0">
                <a:solidFill>
                  <a:srgbClr val="002060"/>
                </a:solidFill>
              </a:rPr>
              <a:t>ódulo</a:t>
            </a:r>
            <a:r>
              <a:rPr lang="en-US" sz="1800" b="1" dirty="0" smtClean="0">
                <a:solidFill>
                  <a:srgbClr val="002060"/>
                </a:solidFill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</a:rPr>
              <a:t>4</a:t>
            </a:r>
            <a:r>
              <a:rPr lang="en-US" sz="1800" b="1" dirty="0">
                <a:solidFill>
                  <a:srgbClr val="002060"/>
                </a:solidFill>
              </a:rPr>
              <a:t>: </a:t>
            </a:r>
            <a:r>
              <a:rPr lang="en-US" sz="1800" b="1" dirty="0" err="1">
                <a:solidFill>
                  <a:srgbClr val="002060"/>
                </a:solidFill>
              </a:rPr>
              <a:t>Sqoop</a:t>
            </a:r>
            <a:endParaRPr lang="en-US" sz="1800" b="1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Wingdings" charset="2"/>
              <a:buChar char="q"/>
            </a:pPr>
            <a:r>
              <a:rPr lang="en-US" sz="1800" dirty="0">
                <a:solidFill>
                  <a:srgbClr val="002060"/>
                </a:solidFill>
              </a:rPr>
              <a:t>RBDMS -&gt; </a:t>
            </a:r>
            <a:r>
              <a:rPr lang="en-US" sz="1800" dirty="0" err="1">
                <a:solidFill>
                  <a:srgbClr val="002060"/>
                </a:solidFill>
              </a:rPr>
              <a:t>Hadoop</a:t>
            </a:r>
            <a:endParaRPr lang="en-US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Wingdings" charset="2"/>
              <a:buChar char="q"/>
            </a:pPr>
            <a:r>
              <a:rPr lang="en-US" sz="1800" dirty="0" err="1">
                <a:solidFill>
                  <a:srgbClr val="002060"/>
                </a:solidFill>
              </a:rPr>
              <a:t>Hadoop</a:t>
            </a:r>
            <a:r>
              <a:rPr lang="en-US" sz="1800" dirty="0">
                <a:solidFill>
                  <a:srgbClr val="002060"/>
                </a:solidFill>
              </a:rPr>
              <a:t> -&gt; RDBMS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Wingdings" charset="2"/>
              <a:buChar char="q"/>
            </a:pPr>
            <a:endParaRPr lang="en-US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1" dirty="0" err="1" smtClean="0">
                <a:solidFill>
                  <a:srgbClr val="002060"/>
                </a:solidFill>
              </a:rPr>
              <a:t>M</a:t>
            </a:r>
            <a:r>
              <a:rPr lang="en-US" sz="1800" b="1" dirty="0" err="1" smtClean="0">
                <a:solidFill>
                  <a:srgbClr val="002060"/>
                </a:solidFill>
              </a:rPr>
              <a:t>ódulo</a:t>
            </a:r>
            <a:r>
              <a:rPr lang="en-US" sz="1800" b="1" dirty="0" smtClean="0">
                <a:solidFill>
                  <a:srgbClr val="002060"/>
                </a:solidFill>
              </a:rPr>
              <a:t> 5</a:t>
            </a:r>
            <a:r>
              <a:rPr lang="en-US" sz="1800" b="1" dirty="0" smtClean="0">
                <a:solidFill>
                  <a:srgbClr val="002060"/>
                </a:solidFill>
              </a:rPr>
              <a:t>: </a:t>
            </a:r>
            <a:r>
              <a:rPr lang="en-US" sz="1800" b="1" dirty="0">
                <a:solidFill>
                  <a:srgbClr val="002060"/>
                </a:solidFill>
              </a:rPr>
              <a:t>Web crawling, scraping &amp; APIs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Wingdings" charset="2"/>
              <a:buChar char="q"/>
            </a:pPr>
            <a:r>
              <a:rPr lang="en-US" sz="1800" dirty="0">
                <a:solidFill>
                  <a:srgbClr val="002060"/>
                </a:solidFill>
              </a:rPr>
              <a:t>Crawling the web to generate datasets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Wingdings" charset="2"/>
              <a:buChar char="q"/>
            </a:pPr>
            <a:r>
              <a:rPr lang="en-US" sz="1800" dirty="0">
                <a:solidFill>
                  <a:srgbClr val="002060"/>
                </a:solidFill>
              </a:rPr>
              <a:t>Data APIs (Twitter)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Wingdings" charset="2"/>
              <a:buChar char="q"/>
            </a:pPr>
            <a:endParaRPr lang="en-US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1" dirty="0" err="1" smtClean="0">
                <a:solidFill>
                  <a:srgbClr val="002060"/>
                </a:solidFill>
              </a:rPr>
              <a:t>Práctica</a:t>
            </a:r>
            <a:r>
              <a:rPr lang="en-US" sz="1800" b="1" dirty="0" smtClean="0">
                <a:solidFill>
                  <a:srgbClr val="002060"/>
                </a:solidFill>
              </a:rPr>
              <a:t> final individual</a:t>
            </a: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Planificaci</a:t>
            </a:r>
            <a:r>
              <a:rPr lang="en-US" sz="2200" b="1" dirty="0" err="1" smtClean="0">
                <a:solidFill>
                  <a:srgbClr val="1C1C1C"/>
                </a:solidFill>
              </a:rPr>
              <a:t>ón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510254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1" dirty="0" err="1" smtClean="0">
                <a:solidFill>
                  <a:srgbClr val="002060"/>
                </a:solidFill>
              </a:rPr>
              <a:t>Evaluaci</a:t>
            </a:r>
            <a:r>
              <a:rPr lang="en-US" sz="1800" b="1" dirty="0" err="1" smtClean="0">
                <a:solidFill>
                  <a:srgbClr val="002060"/>
                </a:solidFill>
              </a:rPr>
              <a:t>ón</a:t>
            </a:r>
            <a:r>
              <a:rPr lang="en-US" sz="1800" b="1" dirty="0" smtClean="0">
                <a:solidFill>
                  <a:srgbClr val="002060"/>
                </a:solidFill>
              </a:rPr>
              <a:t> de la </a:t>
            </a:r>
            <a:r>
              <a:rPr lang="en-US" sz="1800" b="1" dirty="0" err="1" smtClean="0">
                <a:solidFill>
                  <a:srgbClr val="002060"/>
                </a:solidFill>
              </a:rPr>
              <a:t>Asignatura</a:t>
            </a:r>
            <a:r>
              <a:rPr lang="en-US" sz="1800" b="1" dirty="0" smtClean="0">
                <a:solidFill>
                  <a:srgbClr val="002060"/>
                </a:solidFill>
              </a:rPr>
              <a:t>: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b="1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>
                <a:solidFill>
                  <a:srgbClr val="002060"/>
                </a:solidFill>
              </a:rPr>
              <a:t>Ejercicios</a:t>
            </a:r>
            <a:r>
              <a:rPr lang="en-US" sz="1800" dirty="0">
                <a:solidFill>
                  <a:srgbClr val="002060"/>
                </a:solidFill>
              </a:rPr>
              <a:t> de </a:t>
            </a:r>
            <a:r>
              <a:rPr lang="en-US" sz="1800" dirty="0" err="1">
                <a:solidFill>
                  <a:srgbClr val="002060"/>
                </a:solidFill>
              </a:rPr>
              <a:t>clase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=&gt; </a:t>
            </a:r>
            <a:r>
              <a:rPr lang="en-US" sz="1800" dirty="0">
                <a:solidFill>
                  <a:srgbClr val="002060"/>
                </a:solidFill>
              </a:rPr>
              <a:t>50</a:t>
            </a:r>
            <a:r>
              <a:rPr lang="en-US" sz="1800" dirty="0" smtClean="0">
                <a:solidFill>
                  <a:srgbClr val="002060"/>
                </a:solidFill>
              </a:rPr>
              <a:t>%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>
                <a:solidFill>
                  <a:srgbClr val="002060"/>
                </a:solidFill>
              </a:rPr>
              <a:t>Práctica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=&gt; </a:t>
            </a:r>
            <a:r>
              <a:rPr lang="en-US" sz="1800" dirty="0">
                <a:solidFill>
                  <a:srgbClr val="002060"/>
                </a:solidFill>
              </a:rPr>
              <a:t>50%</a:t>
            </a:r>
          </a:p>
          <a:p>
            <a:pPr marL="876300" lvl="2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n-US" sz="1800" dirty="0" smtClean="0">
              <a:solidFill>
                <a:srgbClr val="002060"/>
              </a:solidFill>
            </a:endParaRPr>
          </a:p>
          <a:p>
            <a:pPr marL="876300" lvl="2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n-US" sz="1800" b="1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Ambas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partes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deberán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entregarse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vía</a:t>
            </a:r>
            <a:r>
              <a:rPr lang="en-US" sz="1800" dirty="0" smtClean="0">
                <a:solidFill>
                  <a:srgbClr val="002060"/>
                </a:solidFill>
              </a:rPr>
              <a:t> email </a:t>
            </a:r>
            <a:r>
              <a:rPr lang="en-US" sz="1800" dirty="0">
                <a:solidFill>
                  <a:srgbClr val="002060"/>
                </a:solidFill>
              </a:rPr>
              <a:t>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moodle</a:t>
            </a:r>
            <a:r>
              <a:rPr lang="en-US" sz="1800" dirty="0" smtClean="0">
                <a:solidFill>
                  <a:srgbClr val="002060"/>
                </a:solidFill>
              </a:rPr>
              <a:t> antes de la </a:t>
            </a:r>
            <a:r>
              <a:rPr lang="en-US" sz="1800" dirty="0" err="1" smtClean="0">
                <a:solidFill>
                  <a:srgbClr val="002060"/>
                </a:solidFill>
              </a:rPr>
              <a:t>fecha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indicada</a:t>
            </a:r>
            <a:endParaRPr lang="en-US" sz="1800" dirty="0">
              <a:solidFill>
                <a:srgbClr val="002060"/>
              </a:solidFill>
            </a:endParaRPr>
          </a:p>
          <a:p>
            <a:pPr marL="876300" lvl="2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Planificaci</a:t>
            </a:r>
            <a:r>
              <a:rPr lang="en-US" sz="2200" b="1" dirty="0" err="1" smtClean="0">
                <a:solidFill>
                  <a:srgbClr val="1C1C1C"/>
                </a:solidFill>
              </a:rPr>
              <a:t>ón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056398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hape 53"/>
          <p:cNvSpPr txBox="1"/>
          <p:nvPr/>
        </p:nvSpPr>
        <p:spPr>
          <a:xfrm>
            <a:off x="1851681" y="3105612"/>
            <a:ext cx="5384799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dirty="0" err="1" smtClean="0">
                <a:solidFill>
                  <a:srgbClr val="262673"/>
                </a:solidFill>
              </a:rPr>
              <a:t>Informaci</a:t>
            </a:r>
            <a:r>
              <a:rPr lang="en-US" sz="3600" b="1" dirty="0" err="1" smtClean="0">
                <a:solidFill>
                  <a:srgbClr val="262673"/>
                </a:solidFill>
              </a:rPr>
              <a:t>ón</a:t>
            </a:r>
            <a:r>
              <a:rPr lang="en-US" sz="3600" b="1" dirty="0" smtClean="0">
                <a:solidFill>
                  <a:srgbClr val="262673"/>
                </a:solidFill>
              </a:rPr>
              <a:t> </a:t>
            </a:r>
            <a:r>
              <a:rPr lang="en-US" sz="3600" b="1" dirty="0" err="1" smtClean="0">
                <a:solidFill>
                  <a:srgbClr val="262673"/>
                </a:solidFill>
              </a:rPr>
              <a:t>Práctica</a:t>
            </a:r>
            <a:endParaRPr lang="en-US" sz="3600" b="1" i="0" u="none" strike="noStrike" cap="none" baseline="0" dirty="0">
              <a:solidFill>
                <a:srgbClr val="262673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245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8448675" y="6488112"/>
            <a:ext cx="652462" cy="3413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5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5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Se </a:t>
            </a:r>
            <a:r>
              <a:rPr lang="en-US" sz="1800" dirty="0" err="1" smtClean="0">
                <a:solidFill>
                  <a:srgbClr val="002060"/>
                </a:solidFill>
              </a:rPr>
              <a:t>trata</a:t>
            </a:r>
            <a:r>
              <a:rPr lang="en-US" sz="1800" dirty="0" smtClean="0">
                <a:solidFill>
                  <a:srgbClr val="002060"/>
                </a:solidFill>
              </a:rPr>
              <a:t> de </a:t>
            </a:r>
            <a:r>
              <a:rPr lang="en-US" sz="1800" dirty="0" err="1" smtClean="0">
                <a:solidFill>
                  <a:srgbClr val="002060"/>
                </a:solidFill>
              </a:rPr>
              <a:t>una</a:t>
            </a:r>
            <a:r>
              <a:rPr lang="en-US" sz="1800" dirty="0" smtClean="0">
                <a:solidFill>
                  <a:srgbClr val="002060"/>
                </a:solidFill>
              </a:rPr>
              <a:t> “Sandbox VM” de </a:t>
            </a:r>
            <a:r>
              <a:rPr lang="en-US" sz="1800" dirty="0" err="1" smtClean="0">
                <a:solidFill>
                  <a:srgbClr val="002060"/>
                </a:solidFill>
              </a:rPr>
              <a:t>Hortonworks</a:t>
            </a:r>
            <a:r>
              <a:rPr lang="en-US" sz="1800" dirty="0" smtClean="0">
                <a:solidFill>
                  <a:srgbClr val="002060"/>
                </a:solidFill>
              </a:rPr>
              <a:t>, </a:t>
            </a:r>
            <a:r>
              <a:rPr lang="en-US" sz="1800" dirty="0" err="1" smtClean="0">
                <a:solidFill>
                  <a:srgbClr val="002060"/>
                </a:solidFill>
              </a:rPr>
              <a:t>ligeramente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modificada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Contiene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todo</a:t>
            </a:r>
            <a:r>
              <a:rPr lang="en-US" sz="1800" dirty="0" smtClean="0">
                <a:solidFill>
                  <a:srgbClr val="002060"/>
                </a:solidFill>
              </a:rPr>
              <a:t> el software </a:t>
            </a:r>
            <a:r>
              <a:rPr lang="en-US" sz="1800" dirty="0" err="1" smtClean="0">
                <a:solidFill>
                  <a:srgbClr val="002060"/>
                </a:solidFill>
              </a:rPr>
              <a:t>necesario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para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esta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asignatura</a:t>
            </a:r>
            <a:r>
              <a:rPr lang="en-US" sz="1800" dirty="0" smtClean="0">
                <a:solidFill>
                  <a:srgbClr val="002060"/>
                </a:solidFill>
              </a:rPr>
              <a:t> (y </a:t>
            </a:r>
            <a:r>
              <a:rPr lang="en-US" sz="1800" dirty="0" err="1" smtClean="0">
                <a:solidFill>
                  <a:srgbClr val="002060"/>
                </a:solidFill>
              </a:rPr>
              <a:t>bastante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m</a:t>
            </a:r>
            <a:r>
              <a:rPr lang="en-US" sz="1800" dirty="0" err="1" smtClean="0">
                <a:solidFill>
                  <a:srgbClr val="002060"/>
                </a:solidFill>
              </a:rPr>
              <a:t>ás</a:t>
            </a:r>
            <a:r>
              <a:rPr lang="en-US" sz="1800" dirty="0" smtClean="0">
                <a:solidFill>
                  <a:srgbClr val="002060"/>
                </a:solidFill>
              </a:rPr>
              <a:t>)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b="1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b="1" dirty="0" err="1" smtClean="0">
                <a:solidFill>
                  <a:srgbClr val="002060"/>
                </a:solidFill>
              </a:rPr>
              <a:t>Pasos</a:t>
            </a:r>
            <a:r>
              <a:rPr lang="en-US" sz="1800" b="1" dirty="0" smtClean="0">
                <a:solidFill>
                  <a:srgbClr val="002060"/>
                </a:solidFill>
              </a:rPr>
              <a:t>:</a:t>
            </a:r>
            <a:endParaRPr lang="en-US" sz="1800" b="1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Descargar</a:t>
            </a:r>
            <a:r>
              <a:rPr lang="en-US" sz="1800" dirty="0" err="1" smtClean="0">
                <a:solidFill>
                  <a:srgbClr val="002060"/>
                </a:solidFill>
              </a:rPr>
              <a:t>la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desde</a:t>
            </a:r>
            <a:r>
              <a:rPr lang="en-US" sz="1800" dirty="0" smtClean="0">
                <a:solidFill>
                  <a:srgbClr val="002060"/>
                </a:solidFill>
              </a:rPr>
              <a:t> el enlace en Moodle</a:t>
            </a:r>
            <a:endParaRPr lang="en-US" sz="1800" dirty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Abrir</a:t>
            </a:r>
            <a:r>
              <a:rPr lang="en-US" sz="1800" dirty="0" smtClean="0">
                <a:solidFill>
                  <a:srgbClr val="002060"/>
                </a:solidFill>
              </a:rPr>
              <a:t> el </a:t>
            </a:r>
            <a:r>
              <a:rPr lang="en-US" sz="1800" dirty="0" err="1" smtClean="0">
                <a:solidFill>
                  <a:srgbClr val="002060"/>
                </a:solidFill>
              </a:rPr>
              <a:t>fichero</a:t>
            </a:r>
            <a:r>
              <a:rPr lang="en-US" sz="1800" dirty="0" smtClean="0">
                <a:solidFill>
                  <a:srgbClr val="002060"/>
                </a:solidFill>
              </a:rPr>
              <a:t> .ova con </a:t>
            </a:r>
            <a:r>
              <a:rPr lang="en-US" sz="1800" dirty="0" err="1" smtClean="0">
                <a:solidFill>
                  <a:srgbClr val="002060"/>
                </a:solidFill>
              </a:rPr>
              <a:t>Virtualbox</a:t>
            </a:r>
            <a:r>
              <a:rPr lang="en-US" sz="1800" dirty="0" smtClean="0">
                <a:solidFill>
                  <a:srgbClr val="002060"/>
                </a:solidFill>
              </a:rPr>
              <a:t> y </a:t>
            </a:r>
            <a:r>
              <a:rPr lang="en-US" sz="1800" dirty="0" err="1" smtClean="0">
                <a:solidFill>
                  <a:srgbClr val="002060"/>
                </a:solidFill>
              </a:rPr>
              <a:t>seleccionar</a:t>
            </a:r>
            <a:r>
              <a:rPr lang="en-US" sz="1800" dirty="0" smtClean="0">
                <a:solidFill>
                  <a:srgbClr val="002060"/>
                </a:solidFill>
              </a:rPr>
              <a:t> “Import”</a:t>
            </a: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Una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vez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importada</a:t>
            </a:r>
            <a:r>
              <a:rPr lang="en-US" sz="1800" dirty="0" smtClean="0">
                <a:solidFill>
                  <a:srgbClr val="002060"/>
                </a:solidFill>
              </a:rPr>
              <a:t>, </a:t>
            </a:r>
            <a:r>
              <a:rPr lang="en-US" sz="1800" dirty="0" err="1" smtClean="0">
                <a:solidFill>
                  <a:srgbClr val="002060"/>
                </a:solidFill>
              </a:rPr>
              <a:t>iniciarla</a:t>
            </a:r>
            <a:endParaRPr lang="en-US" sz="1800" b="1" dirty="0" smtClean="0">
              <a:solidFill>
                <a:srgbClr val="002060"/>
              </a:solidFill>
            </a:endParaRPr>
          </a:p>
          <a:p>
            <a:pPr marL="1162050" lvl="2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b="1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La </a:t>
            </a:r>
            <a:r>
              <a:rPr lang="en-US" sz="1800" dirty="0" err="1" smtClean="0">
                <a:solidFill>
                  <a:srgbClr val="002060"/>
                </a:solidFill>
              </a:rPr>
              <a:t>m</a:t>
            </a:r>
            <a:r>
              <a:rPr lang="en-US" sz="1800" dirty="0" err="1" smtClean="0">
                <a:solidFill>
                  <a:srgbClr val="002060"/>
                </a:solidFill>
              </a:rPr>
              <a:t>áquina</a:t>
            </a:r>
            <a:r>
              <a:rPr lang="en-US" sz="1800" dirty="0" smtClean="0">
                <a:solidFill>
                  <a:srgbClr val="002060"/>
                </a:solidFill>
              </a:rPr>
              <a:t> virtual no </a:t>
            </a:r>
            <a:r>
              <a:rPr lang="en-US" sz="1800" dirty="0" err="1" smtClean="0">
                <a:solidFill>
                  <a:srgbClr val="002060"/>
                </a:solidFill>
              </a:rPr>
              <a:t>tiene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interfaz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gráfica</a:t>
            </a:r>
            <a:r>
              <a:rPr lang="en-US" sz="1800" dirty="0" smtClean="0">
                <a:solidFill>
                  <a:srgbClr val="002060"/>
                </a:solidFill>
              </a:rPr>
              <a:t>. Para </a:t>
            </a:r>
            <a:r>
              <a:rPr lang="en-US" sz="1800" dirty="0" err="1" smtClean="0">
                <a:solidFill>
                  <a:srgbClr val="002060"/>
                </a:solidFill>
              </a:rPr>
              <a:t>interactuar</a:t>
            </a:r>
            <a:r>
              <a:rPr lang="en-US" sz="1800" dirty="0" smtClean="0">
                <a:solidFill>
                  <a:srgbClr val="002060"/>
                </a:solidFill>
              </a:rPr>
              <a:t> con </a:t>
            </a:r>
            <a:r>
              <a:rPr lang="en-US" sz="1800" dirty="0" err="1" smtClean="0">
                <a:solidFill>
                  <a:srgbClr val="002060"/>
                </a:solidFill>
              </a:rPr>
              <a:t>ella</a:t>
            </a:r>
            <a:r>
              <a:rPr lang="en-US" sz="1800" dirty="0" smtClean="0">
                <a:solidFill>
                  <a:srgbClr val="002060"/>
                </a:solidFill>
              </a:rPr>
              <a:t>, </a:t>
            </a:r>
            <a:r>
              <a:rPr lang="en-US" sz="1800" dirty="0" err="1" smtClean="0">
                <a:solidFill>
                  <a:srgbClr val="002060"/>
                </a:solidFill>
              </a:rPr>
              <a:t>accederemos</a:t>
            </a:r>
            <a:r>
              <a:rPr lang="en-US" sz="1800" dirty="0" smtClean="0">
                <a:solidFill>
                  <a:srgbClr val="002060"/>
                </a:solidFill>
              </a:rPr>
              <a:t> a la </a:t>
            </a:r>
            <a:r>
              <a:rPr lang="en-US" sz="1800" dirty="0" err="1" smtClean="0">
                <a:solidFill>
                  <a:srgbClr val="002060"/>
                </a:solidFill>
              </a:rPr>
              <a:t>consola</a:t>
            </a:r>
            <a:r>
              <a:rPr lang="en-US" sz="1800" dirty="0" smtClean="0">
                <a:solidFill>
                  <a:srgbClr val="002060"/>
                </a:solidFill>
              </a:rPr>
              <a:t> de </a:t>
            </a:r>
            <a:r>
              <a:rPr lang="en-US" sz="1800" dirty="0" err="1" smtClean="0">
                <a:solidFill>
                  <a:srgbClr val="002060"/>
                </a:solidFill>
              </a:rPr>
              <a:t>comandos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directamente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desde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</a:rPr>
              <a:t>VirtualBox</a:t>
            </a:r>
            <a:r>
              <a:rPr lang="en-US" sz="1800" dirty="0" smtClean="0">
                <a:solidFill>
                  <a:srgbClr val="002060"/>
                </a:solidFill>
              </a:rPr>
              <a:t> o via SSH (</a:t>
            </a:r>
            <a:r>
              <a:rPr lang="en-US" sz="1800" dirty="0" err="1" smtClean="0">
                <a:solidFill>
                  <a:srgbClr val="002060"/>
                </a:solidFill>
              </a:rPr>
              <a:t>recomendado</a:t>
            </a:r>
            <a:r>
              <a:rPr lang="en-US" sz="1800" dirty="0" smtClean="0">
                <a:solidFill>
                  <a:srgbClr val="002060"/>
                </a:solidFill>
              </a:rPr>
              <a:t>)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endParaRPr lang="en-US" sz="1800" dirty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err="1" smtClean="0">
                <a:solidFill>
                  <a:srgbClr val="002060"/>
                </a:solidFill>
              </a:rPr>
              <a:t>Usuario</a:t>
            </a:r>
            <a:r>
              <a:rPr lang="en-US" sz="1800" dirty="0" smtClean="0">
                <a:solidFill>
                  <a:srgbClr val="002060"/>
                </a:solidFill>
              </a:rPr>
              <a:t>: root</a:t>
            </a:r>
          </a:p>
          <a:p>
            <a:pPr marL="742950" lvl="1" indent="-285750">
              <a:lnSpc>
                <a:spcPct val="90000"/>
              </a:lnSpc>
              <a:buClr>
                <a:srgbClr val="002060"/>
              </a:buClr>
              <a:buSzPct val="100000"/>
              <a:buFont typeface="Arial"/>
              <a:buChar char="•"/>
            </a:pPr>
            <a:r>
              <a:rPr lang="en-US" sz="1800" dirty="0" smtClean="0">
                <a:solidFill>
                  <a:srgbClr val="002060"/>
                </a:solidFill>
              </a:rPr>
              <a:t>Password: </a:t>
            </a:r>
            <a:r>
              <a:rPr lang="en-US" sz="1800" dirty="0" err="1" smtClean="0">
                <a:solidFill>
                  <a:srgbClr val="002060"/>
                </a:solidFill>
              </a:rPr>
              <a:t>hadoop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90000"/>
              </a:lnSpc>
              <a:buClr>
                <a:srgbClr val="002060"/>
              </a:buClr>
              <a:buSzPct val="100000"/>
              <a:buNone/>
            </a:pP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1589087" y="341312"/>
            <a:ext cx="751204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ct val="25000"/>
              <a:buFont typeface="Arial"/>
              <a:buNone/>
            </a:pPr>
            <a:r>
              <a:rPr lang="en-US" sz="2200" b="1" dirty="0" err="1" smtClean="0">
                <a:solidFill>
                  <a:srgbClr val="1C1C1C"/>
                </a:solidFill>
              </a:rPr>
              <a:t>M</a:t>
            </a:r>
            <a:r>
              <a:rPr lang="en-US" sz="2200" b="1" dirty="0" err="1" smtClean="0">
                <a:solidFill>
                  <a:srgbClr val="1C1C1C"/>
                </a:solidFill>
              </a:rPr>
              <a:t>áquina</a:t>
            </a:r>
            <a:r>
              <a:rPr lang="en-US" sz="2200" b="1" dirty="0" smtClean="0">
                <a:solidFill>
                  <a:srgbClr val="1C1C1C"/>
                </a:solidFill>
              </a:rPr>
              <a:t> Virtual</a:t>
            </a:r>
            <a:endParaRPr lang="en-US" sz="2200" b="1" i="0" u="none" strike="noStrike" cap="none" baseline="0"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399916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</TotalTime>
  <Words>2673</Words>
  <Application>Microsoft Macintosh PowerPoint</Application>
  <PresentationFormat>On-screen Show (4:3)</PresentationFormat>
  <Paragraphs>552</Paragraphs>
  <Slides>56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1_Diseño predeterminado</vt:lpstr>
      <vt:lpstr>3_Diseño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Javier Alba</cp:lastModifiedBy>
  <cp:revision>285</cp:revision>
  <dcterms:modified xsi:type="dcterms:W3CDTF">2015-07-17T14:55:53Z</dcterms:modified>
</cp:coreProperties>
</file>