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57"/>
  </p:notesMasterIdLst>
  <p:sldIdLst>
    <p:sldId id="256" r:id="rId3"/>
    <p:sldId id="300" r:id="rId4"/>
    <p:sldId id="370" r:id="rId5"/>
    <p:sldId id="315" r:id="rId6"/>
    <p:sldId id="272" r:id="rId7"/>
    <p:sldId id="325" r:id="rId8"/>
    <p:sldId id="338" r:id="rId9"/>
    <p:sldId id="326" r:id="rId10"/>
    <p:sldId id="348" r:id="rId11"/>
    <p:sldId id="358" r:id="rId12"/>
    <p:sldId id="359" r:id="rId13"/>
    <p:sldId id="328" r:id="rId14"/>
    <p:sldId id="345" r:id="rId15"/>
    <p:sldId id="380" r:id="rId16"/>
    <p:sldId id="347" r:id="rId17"/>
    <p:sldId id="351" r:id="rId18"/>
    <p:sldId id="352" r:id="rId19"/>
    <p:sldId id="344" r:id="rId20"/>
    <p:sldId id="360" r:id="rId21"/>
    <p:sldId id="381" r:id="rId22"/>
    <p:sldId id="361" r:id="rId23"/>
    <p:sldId id="362" r:id="rId24"/>
    <p:sldId id="363" r:id="rId25"/>
    <p:sldId id="353" r:id="rId26"/>
    <p:sldId id="383" r:id="rId27"/>
    <p:sldId id="377" r:id="rId28"/>
    <p:sldId id="378" r:id="rId29"/>
    <p:sldId id="379" r:id="rId30"/>
    <p:sldId id="364" r:id="rId31"/>
    <p:sldId id="329" r:id="rId32"/>
    <p:sldId id="330" r:id="rId33"/>
    <p:sldId id="373" r:id="rId34"/>
    <p:sldId id="374" r:id="rId35"/>
    <p:sldId id="375" r:id="rId36"/>
    <p:sldId id="376" r:id="rId37"/>
    <p:sldId id="331" r:id="rId38"/>
    <p:sldId id="332" r:id="rId39"/>
    <p:sldId id="333" r:id="rId40"/>
    <p:sldId id="334" r:id="rId41"/>
    <p:sldId id="335" r:id="rId42"/>
    <p:sldId id="336" r:id="rId43"/>
    <p:sldId id="349" r:id="rId44"/>
    <p:sldId id="354" r:id="rId45"/>
    <p:sldId id="355" r:id="rId46"/>
    <p:sldId id="356" r:id="rId47"/>
    <p:sldId id="357" r:id="rId48"/>
    <p:sldId id="365" r:id="rId49"/>
    <p:sldId id="366" r:id="rId50"/>
    <p:sldId id="367" r:id="rId51"/>
    <p:sldId id="368" r:id="rId52"/>
    <p:sldId id="369" r:id="rId53"/>
    <p:sldId id="371" r:id="rId54"/>
    <p:sldId id="372" r:id="rId55"/>
    <p:sldId id="268" r:id="rId56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6511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9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empiecen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descargar</a:t>
            </a:r>
            <a:r>
              <a:rPr lang="en-US" baseline="0" dirty="0" smtClean="0"/>
              <a:t> flume en la VM!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7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4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24" name="Shape 24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26" name="Shape 26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27" name="Shape 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" name="Shape 28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" name="Shape 29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Shape 30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15501" b="17004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2" name="Shape 42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3" name="Shape 43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45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baseline="0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7">
              <a:alphaModFix/>
            </a:blip>
            <a:srcRect r="26574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Extractores</a:t>
            </a:r>
            <a:r>
              <a:rPr lang="en-US" sz="3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3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39186" y="4936712"/>
            <a:ext cx="5384699" cy="4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EN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ANALYTICS &amp; BIG DATA 2015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lang="en-US"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Transacciones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 se asegura de que todo evento producido en la fuente alcanza el </a:t>
            </a:r>
            <a:r>
              <a:rPr lang="es-ES_tradnl" sz="1800" dirty="0" err="1">
                <a:solidFill>
                  <a:srgbClr val="002060"/>
                </a:solidFill>
              </a:rPr>
              <a:t>sink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b="1" i="1" dirty="0">
                <a:solidFill>
                  <a:srgbClr val="002060"/>
                </a:solidFill>
              </a:rPr>
              <a:t>al menos una vez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i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Es posible que se produzcan eventos duplicados en caso de fallos o reinicios de agentes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La semántica de eventos “al menos una vez” es una decisión de diseño de </a:t>
            </a: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. Al ser más eficiente de implementar que “exactamente una vez” le permite ser una herramienta capaz de manejar volúmenes muy grandes de </a:t>
            </a:r>
            <a:r>
              <a:rPr lang="es-ES_tradnl" sz="1800" dirty="0" smtClean="0">
                <a:solidFill>
                  <a:srgbClr val="002060"/>
                </a:solidFill>
              </a:rPr>
              <a:t>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El </a:t>
            </a:r>
            <a:r>
              <a:rPr lang="es-ES_tradnl" sz="1800" b="1" dirty="0" smtClean="0">
                <a:solidFill>
                  <a:srgbClr val="002060"/>
                </a:solidFill>
              </a:rPr>
              <a:t>tratamiento de eventos duplicados </a:t>
            </a:r>
            <a:r>
              <a:rPr lang="es-ES_tradnl" sz="1800" dirty="0" smtClean="0">
                <a:solidFill>
                  <a:srgbClr val="002060"/>
                </a:solidFill>
              </a:rPr>
              <a:t>se suele hacer a posteriori, por ejemplo en </a:t>
            </a:r>
            <a:r>
              <a:rPr lang="es-ES_tradnl" sz="1800" dirty="0" err="1" smtClean="0">
                <a:solidFill>
                  <a:srgbClr val="002060"/>
                </a:solidFill>
              </a:rPr>
              <a:t>jobs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Mapreduce</a:t>
            </a:r>
            <a:r>
              <a:rPr lang="es-ES_tradnl" sz="1800" dirty="0" smtClean="0">
                <a:solidFill>
                  <a:srgbClr val="002060"/>
                </a:solidFill>
              </a:rPr>
              <a:t> ó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448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Batching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razones de eficiencia,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intenta</a:t>
            </a:r>
            <a:r>
              <a:rPr lang="es-ES_tradnl" sz="1800" b="1" dirty="0" smtClean="0">
                <a:solidFill>
                  <a:srgbClr val="002060"/>
                </a:solidFill>
              </a:rPr>
              <a:t> procesar los eventos en 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batches</a:t>
            </a:r>
            <a:r>
              <a:rPr lang="es-ES_tradnl" sz="1800" b="1" dirty="0" smtClean="0">
                <a:solidFill>
                  <a:srgbClr val="002060"/>
                </a:solidFill>
              </a:rPr>
              <a:t>”</a:t>
            </a:r>
            <a:r>
              <a:rPr lang="es-ES_tradnl" sz="1800" dirty="0" smtClean="0">
                <a:solidFill>
                  <a:srgbClr val="002060"/>
                </a:solidFill>
              </a:rPr>
              <a:t> en vez de uno en uno</a:t>
            </a:r>
            <a:endParaRPr lang="es-ES_tradnl" sz="1800" b="1" i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i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Esto ayuda a mejorar el rendimiento, por ejemplo en: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File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 (no tener que leer de disco por cada línea)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SpoolDirectory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 (ídem)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: enviar 100 eventos de una vez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RPC en vez de uno en uno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74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Sources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Sinks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Channels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Patrones comunes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4595149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Sources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2" y="2279046"/>
            <a:ext cx="5791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71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Sources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6439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Son el origen del pipeline de recolección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Algunas son de tipo “</a:t>
            </a:r>
            <a:r>
              <a:rPr lang="es-ES_tradnl" sz="1800" dirty="0" err="1" smtClean="0">
                <a:solidFill>
                  <a:srgbClr val="002060"/>
                </a:solidFill>
              </a:rPr>
              <a:t>push</a:t>
            </a:r>
            <a:r>
              <a:rPr lang="es-ES_tradnl" sz="1800" dirty="0" smtClean="0">
                <a:solidFill>
                  <a:srgbClr val="002060"/>
                </a:solidFill>
              </a:rPr>
              <a:t>” (p. </a:t>
            </a:r>
            <a:r>
              <a:rPr lang="es-ES_tradnl" sz="1800" dirty="0" err="1" smtClean="0">
                <a:solidFill>
                  <a:srgbClr val="002060"/>
                </a:solidFill>
              </a:rPr>
              <a:t>Ej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) , otras de tipo “</a:t>
            </a:r>
            <a:r>
              <a:rPr lang="es-ES_tradnl" sz="1800" dirty="0" err="1" smtClean="0">
                <a:solidFill>
                  <a:srgbClr val="002060"/>
                </a:solidFill>
              </a:rPr>
              <a:t>pull</a:t>
            </a:r>
            <a:r>
              <a:rPr lang="es-ES_tradnl" sz="1800" dirty="0" smtClean="0">
                <a:solidFill>
                  <a:srgbClr val="002060"/>
                </a:solidFill>
              </a:rPr>
              <a:t>” (JMS)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incorpora varias fuentes ya implementadas: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: Escucha eventos en un puerto enviados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RPC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Thrift</a:t>
            </a:r>
            <a:r>
              <a:rPr lang="es-ES_tradnl" sz="1800" b="1" dirty="0" smtClean="0">
                <a:solidFill>
                  <a:srgbClr val="002060"/>
                </a:solidFill>
              </a:rPr>
              <a:t>: </a:t>
            </a:r>
            <a:r>
              <a:rPr lang="es-ES_tradnl" sz="1800" dirty="0" smtClean="0">
                <a:solidFill>
                  <a:srgbClr val="002060"/>
                </a:solidFill>
              </a:rPr>
              <a:t>Escucha eventos en un puerto enviados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Thrift</a:t>
            </a:r>
            <a:r>
              <a:rPr lang="es-ES_tradnl" sz="1800" dirty="0" smtClean="0">
                <a:solidFill>
                  <a:srgbClr val="002060"/>
                </a:solidFill>
              </a:rPr>
              <a:t> RPC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Exec</a:t>
            </a:r>
            <a:r>
              <a:rPr lang="es-ES_tradnl" sz="1800" dirty="0" smtClean="0">
                <a:solidFill>
                  <a:srgbClr val="002060"/>
                </a:solidFill>
              </a:rPr>
              <a:t>: Ejecuta un comando Unix y convierte la salida </a:t>
            </a:r>
            <a:r>
              <a:rPr lang="es-ES_tradnl" sz="1800" dirty="0" err="1" smtClean="0">
                <a:solidFill>
                  <a:srgbClr val="002060"/>
                </a:solidFill>
              </a:rPr>
              <a:t>stdout</a:t>
            </a:r>
            <a:r>
              <a:rPr lang="es-ES_tradnl" sz="1800" dirty="0" smtClean="0">
                <a:solidFill>
                  <a:srgbClr val="002060"/>
                </a:solidFill>
              </a:rPr>
              <a:t> en eventos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JMS</a:t>
            </a:r>
            <a:r>
              <a:rPr lang="es-ES_tradnl" sz="1800" dirty="0" smtClean="0">
                <a:solidFill>
                  <a:srgbClr val="002060"/>
                </a:solidFill>
              </a:rPr>
              <a:t>: Lee mensajes de una cola ó tópico JMS y los convierte en eventos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Spooling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Directory</a:t>
            </a:r>
            <a:r>
              <a:rPr lang="es-ES_tradnl" sz="1800" b="1" dirty="0" smtClean="0">
                <a:solidFill>
                  <a:srgbClr val="002060"/>
                </a:solidFill>
              </a:rPr>
              <a:t>: </a:t>
            </a:r>
            <a:r>
              <a:rPr lang="es-ES_tradnl" sz="1800" dirty="0" smtClean="0">
                <a:solidFill>
                  <a:srgbClr val="002060"/>
                </a:solidFill>
              </a:rPr>
              <a:t>Lee los ficheros que se escriben en una ruta y convierte las líneas en eventos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Twitter</a:t>
            </a:r>
            <a:r>
              <a:rPr lang="es-ES_tradnl" sz="1800" dirty="0" smtClean="0">
                <a:solidFill>
                  <a:srgbClr val="002060"/>
                </a:solidFill>
              </a:rPr>
              <a:t>: Integración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r>
              <a:rPr lang="es-ES_tradnl" sz="1800" dirty="0" smtClean="0">
                <a:solidFill>
                  <a:srgbClr val="002060"/>
                </a:solidFill>
              </a:rPr>
              <a:t> API de </a:t>
            </a:r>
            <a:r>
              <a:rPr lang="es-ES_tradnl" sz="1800" dirty="0" err="1" smtClean="0">
                <a:solidFill>
                  <a:srgbClr val="002060"/>
                </a:solidFill>
              </a:rPr>
              <a:t>Twitter</a:t>
            </a: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NetCat</a:t>
            </a:r>
            <a:r>
              <a:rPr lang="es-ES_tradnl" sz="1800" dirty="0" smtClean="0">
                <a:solidFill>
                  <a:srgbClr val="002060"/>
                </a:solidFill>
              </a:rPr>
              <a:t>: Escucha en un puerto y convierte cada línea de texto en un evento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Sequence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Generator</a:t>
            </a:r>
            <a:r>
              <a:rPr lang="es-ES_tradnl" sz="1800" b="1" dirty="0" smtClean="0">
                <a:solidFill>
                  <a:srgbClr val="002060"/>
                </a:solidFill>
              </a:rPr>
              <a:t>: </a:t>
            </a:r>
            <a:r>
              <a:rPr lang="es-ES_tradnl" sz="1800" dirty="0" smtClean="0">
                <a:solidFill>
                  <a:srgbClr val="002060"/>
                </a:solidFill>
              </a:rPr>
              <a:t>Generador de eventos para pruebas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Syslog</a:t>
            </a:r>
            <a:r>
              <a:rPr lang="es-ES_tradnl" sz="1800" b="1" dirty="0" smtClean="0">
                <a:solidFill>
                  <a:srgbClr val="002060"/>
                </a:solidFill>
              </a:rPr>
              <a:t>: </a:t>
            </a:r>
            <a:r>
              <a:rPr lang="es-ES_tradnl" sz="1800" dirty="0" smtClean="0">
                <a:solidFill>
                  <a:srgbClr val="002060"/>
                </a:solidFill>
              </a:rPr>
              <a:t>Convierte eventos </a:t>
            </a:r>
            <a:r>
              <a:rPr lang="es-ES_tradnl" sz="1800" dirty="0" err="1" smtClean="0">
                <a:solidFill>
                  <a:srgbClr val="002060"/>
                </a:solidFill>
              </a:rPr>
              <a:t>syslog</a:t>
            </a:r>
            <a:r>
              <a:rPr lang="es-ES_tradnl" sz="1800" dirty="0" smtClean="0">
                <a:solidFill>
                  <a:srgbClr val="002060"/>
                </a:solidFill>
              </a:rPr>
              <a:t> en eventos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HTTP: </a:t>
            </a:r>
            <a:r>
              <a:rPr lang="es-ES_tradnl" sz="1800" dirty="0" smtClean="0">
                <a:solidFill>
                  <a:srgbClr val="002060"/>
                </a:solidFill>
              </a:rPr>
              <a:t>Escucha en un puerto y convierte peticiones HTTP en eventos</a:t>
            </a: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224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Sources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2324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2 factores importantes al configurar las fuentes: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Batch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Size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Threads</a:t>
            </a: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545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Sources: Batch Size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2324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Número máximo de eventos que llegan al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 por transacción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Tiene mucha importancia de cara al rendimiento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Recomendación: empezar con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size</a:t>
            </a:r>
            <a:r>
              <a:rPr lang="es-ES_tradnl" sz="1800" dirty="0" smtClean="0">
                <a:solidFill>
                  <a:srgbClr val="002060"/>
                </a:solidFill>
              </a:rPr>
              <a:t> = 1000 y luego ajustar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Tx/>
              <a:buChar char="-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Tx/>
              <a:buChar char="-"/>
            </a:pPr>
            <a:endParaRPr lang="es-ES_tradnl" sz="1800" dirty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Tx/>
              <a:buChar char="-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Tx/>
              <a:buChar char="-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Tx/>
              <a:buChar char="-"/>
            </a:pPr>
            <a:endParaRPr lang="es-ES_tradnl" sz="1800" dirty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Tx/>
              <a:buChar char="-"/>
            </a:pPr>
            <a:endParaRPr lang="es-ES_tradnl" sz="1800" dirty="0">
              <a:solidFill>
                <a:srgbClr val="002060"/>
              </a:solidFill>
            </a:endParaRPr>
          </a:p>
          <a:p>
            <a:pPr marL="1295400" lvl="3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 descr="Screen Shot 2015-02-25 at 09.1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5" y="3772291"/>
            <a:ext cx="6785429" cy="1458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6759" y="5291121"/>
            <a:ext cx="21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1M </a:t>
            </a:r>
            <a:r>
              <a:rPr lang="en-US" b="1" dirty="0" err="1" smtClean="0"/>
              <a:t>eventos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size=1 =&gt; 3.3 </a:t>
            </a:r>
            <a:r>
              <a:rPr lang="en-US" dirty="0" err="1" smtClean="0"/>
              <a:t>horas</a:t>
            </a:r>
            <a:endParaRPr lang="en-US" dirty="0"/>
          </a:p>
          <a:p>
            <a:r>
              <a:rPr lang="en-US" dirty="0" smtClean="0"/>
              <a:t>size=1000 =&gt; 12 </a:t>
            </a:r>
            <a:r>
              <a:rPr lang="en-US" dirty="0" err="1" smtClean="0"/>
              <a:t>segs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818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Sources</a:t>
            </a:r>
            <a:r>
              <a:rPr lang="en-US" sz="2200" b="1" smtClean="0">
                <a:solidFill>
                  <a:srgbClr val="1C1C1C"/>
                </a:solidFill>
              </a:rPr>
              <a:t>: Threads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2324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Cada fuente utiliza un modelo distinto de “</a:t>
            </a:r>
            <a:r>
              <a:rPr lang="es-ES_tradnl" sz="1800" dirty="0" err="1" smtClean="0">
                <a:solidFill>
                  <a:srgbClr val="002060"/>
                </a:solidFill>
              </a:rPr>
              <a:t>Threading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Es importante conocer cómo maneja los </a:t>
            </a:r>
            <a:r>
              <a:rPr lang="es-ES_tradnl" sz="1800" dirty="0" err="1">
                <a:solidFill>
                  <a:srgbClr val="002060"/>
                </a:solidFill>
              </a:rPr>
              <a:t>Threads</a:t>
            </a:r>
            <a:r>
              <a:rPr lang="es-ES_tradnl" sz="1800" dirty="0">
                <a:solidFill>
                  <a:srgbClr val="002060"/>
                </a:solidFill>
              </a:rPr>
              <a:t> la fuente que estamos intentando </a:t>
            </a:r>
            <a:r>
              <a:rPr lang="es-ES_tradnl" sz="1800" dirty="0" smtClean="0">
                <a:solidFill>
                  <a:srgbClr val="002060"/>
                </a:solidFill>
              </a:rPr>
              <a:t>optimizar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ejemplo:</a:t>
            </a:r>
          </a:p>
          <a:p>
            <a:pPr marL="1219200" lvl="2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219200" lvl="2" indent="-34290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 es un servidor </a:t>
            </a:r>
            <a:r>
              <a:rPr lang="es-ES_tradnl" sz="1800" dirty="0" err="1" smtClean="0">
                <a:solidFill>
                  <a:srgbClr val="002060"/>
                </a:solidFill>
              </a:rPr>
              <a:t>Netty</a:t>
            </a:r>
            <a:r>
              <a:rPr lang="es-ES_tradnl" sz="1800" dirty="0" smtClean="0">
                <a:solidFill>
                  <a:srgbClr val="002060"/>
                </a:solidFill>
              </a:rPr>
              <a:t>, capaz de manejar varios hilos de por sí. Para añadir paralelismo </a:t>
            </a:r>
            <a:r>
              <a:rPr lang="es-ES_tradnl" sz="1800" dirty="0" err="1" smtClean="0">
                <a:solidFill>
                  <a:srgbClr val="002060"/>
                </a:solidFill>
              </a:rPr>
              <a:t>símplemente</a:t>
            </a:r>
            <a:r>
              <a:rPr lang="es-ES_tradnl" sz="1800" dirty="0" smtClean="0">
                <a:solidFill>
                  <a:srgbClr val="002060"/>
                </a:solidFill>
              </a:rPr>
              <a:t> necesitamos más “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Clients</a:t>
            </a:r>
            <a:r>
              <a:rPr lang="es-ES_tradnl" sz="1800" dirty="0" smtClean="0">
                <a:solidFill>
                  <a:srgbClr val="002060"/>
                </a:solidFill>
              </a:rPr>
              <a:t>” enviando datos.</a:t>
            </a:r>
          </a:p>
          <a:p>
            <a:pPr marL="1219200" lvl="2" indent="-34290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219200" lvl="2" indent="-34290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JMS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 es una fuente de tipo “</a:t>
            </a:r>
            <a:r>
              <a:rPr lang="es-ES_tradnl" sz="1800" dirty="0" err="1" smtClean="0">
                <a:solidFill>
                  <a:srgbClr val="002060"/>
                </a:solidFill>
              </a:rPr>
              <a:t>pull</a:t>
            </a:r>
            <a:r>
              <a:rPr lang="es-ES_tradnl" sz="1800" dirty="0" smtClean="0">
                <a:solidFill>
                  <a:srgbClr val="002060"/>
                </a:solidFill>
              </a:rPr>
              <a:t>”, con un único hilo consumiendo de una cola de mensajes. Para añadir paralelismo necesitamos añadir más fuentes JMS a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consumiendo de la misma cola</a:t>
            </a:r>
          </a:p>
        </p:txBody>
      </p:sp>
    </p:spTree>
    <p:extLst>
      <p:ext uri="{BB962C8B-B14F-4D97-AF65-F5344CB8AC3E}">
        <p14:creationId xmlns:p14="http://schemas.microsoft.com/office/powerpoint/2010/main" val="5427818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Sources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Sinks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Channels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Patrones comunes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9959935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Sinks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2" y="2279046"/>
            <a:ext cx="5791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7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243224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smtClean="0">
                <a:solidFill>
                  <a:srgbClr val="262673"/>
                </a:solidFill>
              </a:rPr>
              <a:t>Apache Flume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78" y="2274065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Sinks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Son los encargados de </a:t>
            </a:r>
            <a:r>
              <a:rPr lang="es-ES_tradnl" sz="1800" b="1" dirty="0" smtClean="0">
                <a:solidFill>
                  <a:srgbClr val="002060"/>
                </a:solidFill>
              </a:rPr>
              <a:t>persistir los datos</a:t>
            </a:r>
            <a:r>
              <a:rPr lang="es-ES_tradnl" sz="1800" dirty="0" smtClean="0">
                <a:solidFill>
                  <a:srgbClr val="002060"/>
                </a:solidFill>
              </a:rPr>
              <a:t> en su destino final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Algunos de los que vienen ya implementados en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HDFS</a:t>
            </a:r>
            <a:r>
              <a:rPr lang="es-ES_tradnl" sz="1800" dirty="0" smtClean="0">
                <a:solidFill>
                  <a:srgbClr val="002060"/>
                </a:solidFill>
              </a:rPr>
              <a:t>: Escribe eventos en HDFS en formato Text, </a:t>
            </a:r>
            <a:r>
              <a:rPr lang="es-ES_tradnl" sz="1800" dirty="0" err="1" smtClean="0">
                <a:solidFill>
                  <a:srgbClr val="002060"/>
                </a:solidFill>
              </a:rPr>
              <a:t>SequenceFile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ó un formato propio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Logger</a:t>
            </a:r>
            <a:r>
              <a:rPr lang="es-ES_tradnl" sz="1800" dirty="0" smtClean="0">
                <a:solidFill>
                  <a:srgbClr val="002060"/>
                </a:solidFill>
              </a:rPr>
              <a:t>: Escribe eventos en un log con nivel INFO usando SLF4J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: Envía eventos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RPC a un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Thrift</a:t>
            </a:r>
            <a:r>
              <a:rPr lang="es-ES_tradnl" sz="1800" dirty="0" smtClean="0">
                <a:solidFill>
                  <a:srgbClr val="002060"/>
                </a:solidFill>
              </a:rPr>
              <a:t>: Envía eventos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Thrift</a:t>
            </a:r>
            <a:r>
              <a:rPr lang="es-ES_tradnl" sz="1800" dirty="0" smtClean="0">
                <a:solidFill>
                  <a:srgbClr val="002060"/>
                </a:solidFill>
              </a:rPr>
              <a:t> RPC a un </a:t>
            </a:r>
            <a:r>
              <a:rPr lang="es-ES_tradnl" sz="1800" dirty="0" err="1" smtClean="0">
                <a:solidFill>
                  <a:srgbClr val="002060"/>
                </a:solidFill>
              </a:rPr>
              <a:t>Thrifs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IRC</a:t>
            </a:r>
            <a:r>
              <a:rPr lang="es-ES_tradnl" sz="1800" dirty="0" smtClean="0">
                <a:solidFill>
                  <a:srgbClr val="002060"/>
                </a:solidFill>
              </a:rPr>
              <a:t>: Envía eventos a un canal IRC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File Roll</a:t>
            </a:r>
            <a:r>
              <a:rPr lang="es-ES_tradnl" sz="1800" dirty="0" smtClean="0">
                <a:solidFill>
                  <a:srgbClr val="002060"/>
                </a:solidFill>
              </a:rPr>
              <a:t>: Escribe eventos en el file-</a:t>
            </a:r>
            <a:r>
              <a:rPr lang="es-ES_tradnl" sz="1800" dirty="0" err="1" smtClean="0">
                <a:solidFill>
                  <a:srgbClr val="002060"/>
                </a:solidFill>
              </a:rPr>
              <a:t>system</a:t>
            </a:r>
            <a:r>
              <a:rPr lang="es-ES_tradnl" sz="1800" dirty="0" smtClean="0">
                <a:solidFill>
                  <a:srgbClr val="002060"/>
                </a:solidFill>
              </a:rPr>
              <a:t> local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Hbase</a:t>
            </a:r>
            <a:r>
              <a:rPr lang="es-ES_tradnl" sz="1800" dirty="0" smtClean="0">
                <a:solidFill>
                  <a:srgbClr val="002060"/>
                </a:solidFill>
              </a:rPr>
              <a:t>: Escribe eventos en </a:t>
            </a:r>
            <a:r>
              <a:rPr lang="es-ES_tradnl" sz="1800" dirty="0" err="1" smtClean="0">
                <a:solidFill>
                  <a:srgbClr val="002060"/>
                </a:solidFill>
              </a:rPr>
              <a:t>HBase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Solr</a:t>
            </a:r>
            <a:r>
              <a:rPr lang="es-ES_tradnl" sz="1800" dirty="0" smtClean="0">
                <a:solidFill>
                  <a:srgbClr val="002060"/>
                </a:solidFill>
              </a:rPr>
              <a:t>: Indexa documentos en </a:t>
            </a:r>
            <a:r>
              <a:rPr lang="es-ES_tradnl" sz="1800" dirty="0" err="1" smtClean="0">
                <a:solidFill>
                  <a:srgbClr val="002060"/>
                </a:solidFill>
              </a:rPr>
              <a:t>Solr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ElasticSearch</a:t>
            </a:r>
            <a:r>
              <a:rPr lang="es-ES_tradnl" sz="1800" dirty="0" smtClean="0">
                <a:solidFill>
                  <a:srgbClr val="002060"/>
                </a:solidFill>
              </a:rPr>
              <a:t>: Indexa documentos en </a:t>
            </a:r>
            <a:r>
              <a:rPr lang="es-ES_tradnl" sz="1800" dirty="0" err="1" smtClean="0">
                <a:solidFill>
                  <a:srgbClr val="002060"/>
                </a:solidFill>
              </a:rPr>
              <a:t>Elasticsearch</a:t>
            </a:r>
            <a:r>
              <a:rPr lang="es-ES_tradnl" sz="1800" dirty="0" smtClean="0">
                <a:solidFill>
                  <a:srgbClr val="002060"/>
                </a:solidFill>
              </a:rPr>
              <a:t> con el formato de </a:t>
            </a:r>
            <a:r>
              <a:rPr lang="es-ES_tradnl" sz="1800" dirty="0" err="1" smtClean="0">
                <a:solidFill>
                  <a:srgbClr val="002060"/>
                </a:solidFill>
              </a:rPr>
              <a:t>Logstash</a:t>
            </a: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627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Sinks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2 factores a tener en cuenta cuando configuramos nuestros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Número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Sinks</a:t>
            </a: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Tamaño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Batch</a:t>
            </a:r>
            <a:endParaRPr lang="es-ES_tradnl" sz="1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401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Sinks: </a:t>
            </a:r>
            <a:r>
              <a:rPr lang="en-US" sz="2200" b="1" dirty="0" err="1" smtClean="0">
                <a:solidFill>
                  <a:srgbClr val="1C1C1C"/>
                </a:solidFill>
              </a:rPr>
              <a:t>Número</a:t>
            </a:r>
            <a:r>
              <a:rPr lang="en-US" sz="2200" b="1" dirty="0" smtClean="0">
                <a:solidFill>
                  <a:srgbClr val="1C1C1C"/>
                </a:solidFill>
              </a:rPr>
              <a:t> de Sinks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sólo puede consumir eventos de un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Muchos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 pueden consumir eventos de un mismo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es siempre </a:t>
            </a:r>
            <a:r>
              <a:rPr lang="es-ES_tradnl" sz="1800" b="1" dirty="0" smtClean="0">
                <a:solidFill>
                  <a:srgbClr val="002060"/>
                </a:solidFill>
              </a:rPr>
              <a:t>un único hilo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Para poder paralelizar, </a:t>
            </a:r>
            <a:r>
              <a:rPr lang="es-ES_tradnl" sz="1800" b="1" dirty="0" smtClean="0">
                <a:solidFill>
                  <a:srgbClr val="002060"/>
                </a:solidFill>
              </a:rPr>
              <a:t>aumentamos el número de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consumiendo del mismo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</a:t>
            </a:r>
            <a:r>
              <a:rPr lang="es-ES_tradnl" sz="1800" dirty="0" err="1" smtClean="0">
                <a:solidFill>
                  <a:srgbClr val="002060"/>
                </a:solidFill>
              </a:rPr>
              <a:t>ejemlo</a:t>
            </a:r>
            <a:r>
              <a:rPr lang="es-ES_tradnl" sz="1800" dirty="0" smtClean="0">
                <a:solidFill>
                  <a:srgbClr val="002060"/>
                </a:solidFill>
              </a:rPr>
              <a:t>: un solo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escribiendo en HDFS sólo podrá alcanzar como máximo el rendimiento de escritura de un solo disco. Si aumentamos el número de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, aumentaremos la cantidad de datos que podemos escribir por unidad de tiempo.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este caso la limitación será la red ó la CPU, pero no HDFS</a:t>
            </a:r>
          </a:p>
        </p:txBody>
      </p:sp>
    </p:spTree>
    <p:extLst>
      <p:ext uri="{BB962C8B-B14F-4D97-AF65-F5344CB8AC3E}">
        <p14:creationId xmlns:p14="http://schemas.microsoft.com/office/powerpoint/2010/main" val="38254698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Sinks: </a:t>
            </a:r>
            <a:r>
              <a:rPr lang="en-US" sz="2200" b="1" dirty="0" err="1" smtClean="0">
                <a:solidFill>
                  <a:srgbClr val="1C1C1C"/>
                </a:solidFill>
              </a:rPr>
              <a:t>Tamaño</a:t>
            </a:r>
            <a:r>
              <a:rPr lang="en-US" sz="2200" b="1" dirty="0" smtClean="0">
                <a:solidFill>
                  <a:srgbClr val="1C1C1C"/>
                </a:solidFill>
              </a:rPr>
              <a:t> de Batch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Siempre que hablamos de operaciones con discos, trabajar con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batches</a:t>
            </a:r>
            <a:r>
              <a:rPr lang="es-ES_tradnl" sz="1800" dirty="0" smtClean="0">
                <a:solidFill>
                  <a:srgbClr val="002060"/>
                </a:solidFill>
              </a:rPr>
              <a:t> incrementa el rendimiento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debe </a:t>
            </a:r>
            <a:r>
              <a:rPr lang="es-ES_tradnl" sz="1800" b="1" dirty="0" smtClean="0">
                <a:solidFill>
                  <a:srgbClr val="002060"/>
                </a:solidFill>
              </a:rPr>
              <a:t>garantizar al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b="1" dirty="0" smtClean="0">
                <a:solidFill>
                  <a:srgbClr val="002060"/>
                </a:solidFill>
              </a:rPr>
              <a:t> que los datos han sido persistidos</a:t>
            </a:r>
            <a:r>
              <a:rPr lang="es-ES_tradnl" sz="1800" dirty="0" smtClean="0">
                <a:solidFill>
                  <a:srgbClr val="002060"/>
                </a:solidFill>
              </a:rPr>
              <a:t> en destino, lo que implica que se debe invocar la operación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systema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i="1" dirty="0" err="1" smtClean="0">
                <a:solidFill>
                  <a:srgbClr val="002060"/>
                </a:solidFill>
              </a:rPr>
              <a:t>fsync</a:t>
            </a:r>
            <a:r>
              <a:rPr lang="es-ES_tradnl" sz="1800" dirty="0" smtClean="0">
                <a:solidFill>
                  <a:srgbClr val="002060"/>
                </a:solidFill>
              </a:rPr>
              <a:t> (que es </a:t>
            </a:r>
            <a:r>
              <a:rPr lang="es-ES_tradnl" sz="1800" b="1" dirty="0" smtClean="0">
                <a:solidFill>
                  <a:srgbClr val="002060"/>
                </a:solidFill>
              </a:rPr>
              <a:t>costosa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 estamos usando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batches</a:t>
            </a:r>
            <a:r>
              <a:rPr lang="es-ES_tradnl" sz="1800" dirty="0" smtClean="0">
                <a:solidFill>
                  <a:srgbClr val="002060"/>
                </a:solidFill>
              </a:rPr>
              <a:t> de poco tamaño, se perderá mucho tiempo invocando estas llamadas de sistema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El único problema de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batches</a:t>
            </a:r>
            <a:r>
              <a:rPr lang="es-ES_tradnl" sz="1800" dirty="0" smtClean="0">
                <a:solidFill>
                  <a:srgbClr val="002060"/>
                </a:solidFill>
              </a:rPr>
              <a:t> más grandes es el mayor riesgo de eventos duplicados en caso de fallos.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Tendremos que llegar a un </a:t>
            </a:r>
            <a:r>
              <a:rPr lang="es-ES_tradnl" sz="1800" b="1" dirty="0" smtClean="0">
                <a:solidFill>
                  <a:srgbClr val="002060"/>
                </a:solidFill>
              </a:rPr>
              <a:t>compromiso entre rendimiento y riesgo de duplicar eventos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4698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Sources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Sinks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>
                <a:solidFill>
                  <a:srgbClr val="002060"/>
                </a:solidFill>
              </a:rPr>
              <a:t>Channels</a:t>
            </a:r>
            <a:endParaRPr lang="es-ES_tradnl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Patrones comunes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4053229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Channels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2" y="2279046"/>
            <a:ext cx="5791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672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Channels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Son los repositorios donde los eventos son temporalmente almacenados en un agente.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Las fuentes añaden eventos y los “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” los eliminan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más utilizados son: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Memory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: Almacena eventos en una cola en memoria de eventos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File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: Almacena eventos en un log transaccional en un fichero local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>
                <a:solidFill>
                  <a:srgbClr val="002060"/>
                </a:solidFill>
              </a:rPr>
              <a:t>JDBC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: Almacena eventos en una base de datos (Derby)</a:t>
            </a: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25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Memory Channel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utiliza cuando la prioridad es el </a:t>
            </a:r>
            <a:r>
              <a:rPr lang="es-ES_tradnl" sz="1800" b="1" dirty="0" smtClean="0">
                <a:solidFill>
                  <a:srgbClr val="002060"/>
                </a:solidFill>
              </a:rPr>
              <a:t>rendimiento</a:t>
            </a:r>
            <a:r>
              <a:rPr lang="es-ES_tradnl" sz="1800" dirty="0" smtClean="0">
                <a:solidFill>
                  <a:srgbClr val="002060"/>
                </a:solidFill>
              </a:rPr>
              <a:t> y la </a:t>
            </a:r>
            <a:r>
              <a:rPr lang="es-ES_tradnl" sz="1800" b="1" dirty="0" smtClean="0">
                <a:solidFill>
                  <a:srgbClr val="002060"/>
                </a:solidFill>
              </a:rPr>
              <a:t>pérdida de datos es asumible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 la máquina que aloja el </a:t>
            </a:r>
            <a:r>
              <a:rPr lang="es-ES_tradnl" sz="1800" dirty="0" err="1" smtClean="0">
                <a:solidFill>
                  <a:srgbClr val="002060"/>
                </a:solidFill>
              </a:rPr>
              <a:t>memory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 cae, o se interrumpe el proceso Java que lo aloja, todos los eventos de ese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 se perderán (ya que estaban en memoria)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El número de eventos que se pueden almacenar está </a:t>
            </a:r>
            <a:r>
              <a:rPr lang="es-ES_tradnl" sz="1800" b="1" dirty="0" smtClean="0">
                <a:solidFill>
                  <a:srgbClr val="002060"/>
                </a:solidFill>
              </a:rPr>
              <a:t>limitado por la cantidad de memoria RAM</a:t>
            </a:r>
            <a:r>
              <a:rPr lang="es-ES_tradnl" sz="1800" dirty="0" smtClean="0">
                <a:solidFill>
                  <a:srgbClr val="002060"/>
                </a:solidFill>
              </a:rPr>
              <a:t>, por lo que si hay fallos en siguientes agentes, no podrá almacenar muchos eventos antes de empezar a perder datos.</a:t>
            </a: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582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File Channel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Persiste los eventos en disco, por lo que es </a:t>
            </a:r>
            <a:r>
              <a:rPr lang="es-ES_tradnl" sz="1800" b="1" dirty="0" smtClean="0">
                <a:solidFill>
                  <a:srgbClr val="002060"/>
                </a:solidFill>
              </a:rPr>
              <a:t>más confiable </a:t>
            </a:r>
            <a:r>
              <a:rPr lang="es-ES_tradnl" sz="1800" dirty="0" smtClean="0">
                <a:solidFill>
                  <a:srgbClr val="002060"/>
                </a:solidFill>
              </a:rPr>
              <a:t>que el canal en memoria y </a:t>
            </a:r>
            <a:r>
              <a:rPr lang="es-ES_tradnl" sz="1800" b="1" dirty="0" smtClean="0">
                <a:solidFill>
                  <a:srgbClr val="002060"/>
                </a:solidFill>
              </a:rPr>
              <a:t>menos eficiente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También escribe periódicamente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checkpoints</a:t>
            </a:r>
            <a:r>
              <a:rPr lang="es-ES_tradnl" sz="1800" dirty="0" smtClean="0">
                <a:solidFill>
                  <a:srgbClr val="002060"/>
                </a:solidFill>
              </a:rPr>
              <a:t>”, que facilitan el </a:t>
            </a:r>
            <a:r>
              <a:rPr lang="es-ES_tradnl" sz="1800" dirty="0" err="1" smtClean="0">
                <a:solidFill>
                  <a:srgbClr val="002060"/>
                </a:solidFill>
              </a:rPr>
              <a:t>renicio</a:t>
            </a:r>
            <a:r>
              <a:rPr lang="es-ES_tradnl" sz="1800" dirty="0" smtClean="0">
                <a:solidFill>
                  <a:srgbClr val="002060"/>
                </a:solidFill>
              </a:rPr>
              <a:t> y recuperación de los File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Se puede configurar para utilizar varios discos y obtener así mayor rendimiento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477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Sources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Sinks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>
                <a:solidFill>
                  <a:srgbClr val="002060"/>
                </a:solidFill>
              </a:rPr>
              <a:t>Channels</a:t>
            </a: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>
                <a:solidFill>
                  <a:srgbClr val="002060"/>
                </a:solidFill>
              </a:rPr>
              <a:t>Patrones comunes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26108395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err="1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Introducción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Sources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>
                <a:solidFill>
                  <a:srgbClr val="002060"/>
                </a:solidFill>
              </a:rPr>
              <a:t>Patrones </a:t>
            </a:r>
            <a:r>
              <a:rPr lang="es-ES_tradnl" sz="1800" dirty="0" smtClean="0">
                <a:solidFill>
                  <a:srgbClr val="002060"/>
                </a:solidFill>
              </a:rPr>
              <a:t>comunes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38521593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Patrones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Comunes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Fan-in (Agregación)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El patrón de recolección más común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Un agente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b="1" dirty="0" smtClean="0">
                <a:solidFill>
                  <a:srgbClr val="002060"/>
                </a:solidFill>
              </a:rPr>
              <a:t> en cada</a:t>
            </a:r>
            <a:r>
              <a:rPr lang="es-ES_tradnl" sz="1800" dirty="0" smtClean="0">
                <a:solidFill>
                  <a:srgbClr val="002060"/>
                </a:solidFill>
              </a:rPr>
              <a:t> sistema </a:t>
            </a:r>
            <a:r>
              <a:rPr lang="es-ES_tradnl" sz="1800" b="1" dirty="0" smtClean="0">
                <a:solidFill>
                  <a:srgbClr val="002060"/>
                </a:solidFill>
              </a:rPr>
              <a:t>origen</a:t>
            </a:r>
            <a:r>
              <a:rPr lang="es-ES_tradnl" sz="1800" dirty="0" smtClean="0">
                <a:solidFill>
                  <a:srgbClr val="002060"/>
                </a:solidFill>
              </a:rPr>
              <a:t> (p. ej. Servidores web), que envían eventos a agentes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en nodos cliente del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(que están en la misma red que el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).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Utilizar múltiples nodos clientes de HDFS aporta robustez a la arquitectura: si uno de ellos deja de dar servicio, no se perderán eventos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Normalmente se envían los eventos comprimidos para reducir el tráfico de red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soporta tráfico encriptado SSL entre los agentes</a:t>
            </a:r>
          </a:p>
        </p:txBody>
      </p:sp>
    </p:spTree>
    <p:extLst>
      <p:ext uri="{BB962C8B-B14F-4D97-AF65-F5344CB8AC3E}">
        <p14:creationId xmlns:p14="http://schemas.microsoft.com/office/powerpoint/2010/main" val="37845653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Fan In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Screen Shot 2015-02-22 at 22.25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31" y="1165263"/>
            <a:ext cx="7511144" cy="47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53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Fan In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Esta estructura de capas de agentes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es la </a:t>
            </a:r>
            <a:r>
              <a:rPr lang="es-ES_tradnl" sz="1800" b="1" dirty="0" smtClean="0">
                <a:solidFill>
                  <a:srgbClr val="002060"/>
                </a:solidFill>
              </a:rPr>
              <a:t>forma estándar de escalar una arquitectura de recolección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segunda capa de agentes, </a:t>
            </a:r>
            <a:r>
              <a:rPr lang="es-ES_tradnl" sz="1800" b="1" dirty="0" smtClean="0">
                <a:solidFill>
                  <a:srgbClr val="002060"/>
                </a:solidFill>
              </a:rPr>
              <a:t>agrega</a:t>
            </a:r>
            <a:r>
              <a:rPr lang="es-ES_tradnl" sz="1800" dirty="0" smtClean="0">
                <a:solidFill>
                  <a:srgbClr val="002060"/>
                </a:solidFill>
              </a:rPr>
              <a:t> eventos de varias fuentes, y los </a:t>
            </a:r>
            <a:r>
              <a:rPr lang="es-ES_tradnl" sz="1800" b="1" dirty="0" smtClean="0">
                <a:solidFill>
                  <a:srgbClr val="002060"/>
                </a:solidFill>
              </a:rPr>
              <a:t>persiste</a:t>
            </a:r>
            <a:r>
              <a:rPr lang="es-ES_tradnl" sz="1800" dirty="0" smtClean="0">
                <a:solidFill>
                  <a:srgbClr val="002060"/>
                </a:solidFill>
              </a:rPr>
              <a:t> en un único fichero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Esto permite tener </a:t>
            </a:r>
            <a:r>
              <a:rPr lang="es-ES_tradnl" sz="1800" b="1" dirty="0" smtClean="0">
                <a:solidFill>
                  <a:srgbClr val="002060"/>
                </a:solidFill>
              </a:rPr>
              <a:t>menos ficheros más grandes</a:t>
            </a:r>
            <a:r>
              <a:rPr lang="es-ES_tradnl" sz="1800" dirty="0" smtClean="0">
                <a:solidFill>
                  <a:srgbClr val="002060"/>
                </a:solidFill>
              </a:rPr>
              <a:t> en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 con 2 capas de agentes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podremos conseguir la escalabilidad deseada, pero se podrían definir más si el número de orígenes es muy grande.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Para construir este tipo de topologías se utilizan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sources</a:t>
            </a:r>
            <a:r>
              <a:rPr lang="es-ES_tradnl" sz="1800" dirty="0" smtClean="0">
                <a:solidFill>
                  <a:srgbClr val="002060"/>
                </a:solidFill>
              </a:rPr>
              <a:t> de tipo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ó </a:t>
            </a:r>
            <a:r>
              <a:rPr lang="es-ES_tradnl" sz="1800" dirty="0" err="1" smtClean="0">
                <a:solidFill>
                  <a:srgbClr val="002060"/>
                </a:solidFill>
              </a:rPr>
              <a:t>Thrift</a:t>
            </a:r>
            <a:r>
              <a:rPr lang="es-ES_tradnl" sz="1800" dirty="0" smtClean="0">
                <a:solidFill>
                  <a:srgbClr val="002060"/>
                </a:solidFill>
              </a:rPr>
              <a:t>. En ambos casos la comunicación entre agentes es </a:t>
            </a:r>
            <a:r>
              <a:rPr lang="es-ES_tradnl" sz="1800" dirty="0" err="1" smtClean="0">
                <a:solidFill>
                  <a:srgbClr val="002060"/>
                </a:solidFill>
              </a:rPr>
              <a:t>via</a:t>
            </a:r>
            <a:r>
              <a:rPr lang="es-ES_tradnl" sz="1800" dirty="0" smtClean="0">
                <a:solidFill>
                  <a:srgbClr val="002060"/>
                </a:solidFill>
              </a:rPr>
              <a:t> RPC (Esto no significa necesariamente que el formato de fichero en HDFS será AVRO)</a:t>
            </a:r>
          </a:p>
        </p:txBody>
      </p:sp>
    </p:spTree>
    <p:extLst>
      <p:ext uri="{BB962C8B-B14F-4D97-AF65-F5344CB8AC3E}">
        <p14:creationId xmlns:p14="http://schemas.microsoft.com/office/powerpoint/2010/main" val="33774559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Fan In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Mediante Transacciones,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garantiza que un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</a:t>
            </a:r>
            <a:r>
              <a:rPr lang="es-ES_tradnl" sz="1800" dirty="0" smtClean="0">
                <a:solidFill>
                  <a:srgbClr val="002060"/>
                </a:solidFill>
              </a:rPr>
              <a:t> de eventos se entrega correctamente desde un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 a un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 y desde un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 a un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En una topología de varias capas de agentes,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garantiza que cada </a:t>
            </a:r>
            <a:r>
              <a:rPr lang="es-ES_tradnl" sz="1800" dirty="0" err="1" smtClean="0">
                <a:solidFill>
                  <a:srgbClr val="002060"/>
                </a:solidFill>
              </a:rPr>
              <a:t>batch</a:t>
            </a:r>
            <a:r>
              <a:rPr lang="es-ES_tradnl" sz="1800" dirty="0" smtClean="0">
                <a:solidFill>
                  <a:srgbClr val="002060"/>
                </a:solidFill>
              </a:rPr>
              <a:t> de eventos de un agente de la primera capa, es correctamente entregado a un agente de la segunda capa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  <p:pic>
        <p:nvPicPr>
          <p:cNvPr id="3" name="Picture 2" descr="Screen Shot 2015-02-25 at 13.2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49216"/>
            <a:ext cx="8176381" cy="20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869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Fan In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Podemos definir “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groups</a:t>
            </a:r>
            <a:r>
              <a:rPr lang="es-ES_tradnl" sz="1800" dirty="0" smtClean="0">
                <a:solidFill>
                  <a:srgbClr val="002060"/>
                </a:solidFill>
              </a:rPr>
              <a:t>” en los agentes de la primera capa, para aportar más robustez a la topología y balancear la carga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Si uno de los agentes del segundo nivel cae, los eventos serán entregados a otro agente de ese nivel y evitaremos pérdida de datos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  <p:pic>
        <p:nvPicPr>
          <p:cNvPr id="4" name="Picture 3" descr="Screen Shot 2015-02-25 at 13.28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015202"/>
            <a:ext cx="5019523" cy="31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86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Fan In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Screen Shot 2015-02-25 at 13.3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751794"/>
            <a:ext cx="7898191" cy="37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25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Patrones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Comunes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Fan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Out</a:t>
            </a:r>
            <a:r>
              <a:rPr lang="es-ES_tradnl" sz="1800" b="1" dirty="0" smtClean="0">
                <a:solidFill>
                  <a:srgbClr val="002060"/>
                </a:solidFill>
              </a:rPr>
              <a:t> (Dividir los datos en la recolección)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Enviar eventos a </a:t>
            </a:r>
            <a:r>
              <a:rPr lang="es-ES_tradnl" sz="1800" b="1" dirty="0" smtClean="0">
                <a:solidFill>
                  <a:srgbClr val="002060"/>
                </a:solidFill>
              </a:rPr>
              <a:t>más de un destino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Muy utilizado cuando se tiene un segundo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para “</a:t>
            </a:r>
            <a:r>
              <a:rPr lang="es-ES_tradnl" sz="1800" dirty="0" err="1" smtClean="0">
                <a:solidFill>
                  <a:srgbClr val="002060"/>
                </a:solidFill>
              </a:rPr>
              <a:t>Disaster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Recovery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Un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 de “</a:t>
            </a:r>
            <a:r>
              <a:rPr lang="es-ES_tradnl" sz="1800" dirty="0" err="1" smtClean="0">
                <a:solidFill>
                  <a:srgbClr val="002060"/>
                </a:solidFill>
              </a:rPr>
              <a:t>Disaster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Recovery</a:t>
            </a:r>
            <a:r>
              <a:rPr lang="es-ES_tradnl" sz="1800" dirty="0" smtClean="0">
                <a:solidFill>
                  <a:srgbClr val="002060"/>
                </a:solidFill>
              </a:rPr>
              <a:t>” es un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secundario pensado para dar servicio si el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primario cae.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También sirve para hacer </a:t>
            </a:r>
            <a:r>
              <a:rPr lang="es-ES_tradnl" sz="1800" dirty="0" err="1" smtClean="0">
                <a:solidFill>
                  <a:srgbClr val="002060"/>
                </a:solidFill>
              </a:rPr>
              <a:t>backup</a:t>
            </a:r>
            <a:r>
              <a:rPr lang="es-ES_tradnl" sz="1800" dirty="0" smtClean="0">
                <a:solidFill>
                  <a:srgbClr val="002060"/>
                </a:solidFill>
              </a:rPr>
              <a:t> de los datos del </a:t>
            </a:r>
            <a:r>
              <a:rPr lang="es-ES_tradnl" sz="1800" dirty="0" err="1" smtClean="0">
                <a:solidFill>
                  <a:srgbClr val="002060"/>
                </a:solidFill>
              </a:rPr>
              <a:t>cluster</a:t>
            </a:r>
            <a:r>
              <a:rPr lang="es-ES_tradnl" sz="1800" dirty="0" smtClean="0">
                <a:solidFill>
                  <a:srgbClr val="002060"/>
                </a:solidFill>
              </a:rPr>
              <a:t> primario (forma habitual de hacer </a:t>
            </a:r>
            <a:r>
              <a:rPr lang="es-ES_tradnl" sz="1800" dirty="0" err="1" smtClean="0">
                <a:solidFill>
                  <a:srgbClr val="002060"/>
                </a:solidFill>
              </a:rPr>
              <a:t>backup</a:t>
            </a:r>
            <a:r>
              <a:rPr lang="es-ES_tradnl" sz="1800" dirty="0" smtClean="0">
                <a:solidFill>
                  <a:srgbClr val="002060"/>
                </a:solidFill>
              </a:rPr>
              <a:t> en 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114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s-ES_tradnl" sz="2200" b="1" i="0" u="none" strike="noStrike" cap="none" baseline="0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Fan </a:t>
            </a:r>
            <a:r>
              <a:rPr lang="es-ES_tradnl" sz="2200" b="1" i="0" u="none" strike="noStrike" cap="none" baseline="0" dirty="0" err="1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lang="es-ES_tradnl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Screen Shot 2015-02-22 at 22.2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6" y="1985433"/>
            <a:ext cx="8572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62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Patrones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Comunes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err="1" smtClean="0">
                <a:solidFill>
                  <a:srgbClr val="002060"/>
                </a:solidFill>
              </a:rPr>
              <a:t>Particionar</a:t>
            </a:r>
            <a:r>
              <a:rPr lang="es-ES_tradnl" sz="1800" b="1" dirty="0" smtClean="0">
                <a:solidFill>
                  <a:srgbClr val="002060"/>
                </a:solidFill>
              </a:rPr>
              <a:t> los datos en el destino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se puede utilizar para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particionar</a:t>
            </a:r>
            <a:r>
              <a:rPr lang="es-ES_tradnl" sz="1800" b="1" dirty="0" smtClean="0">
                <a:solidFill>
                  <a:srgbClr val="002060"/>
                </a:solidFill>
              </a:rPr>
              <a:t> los datos </a:t>
            </a:r>
            <a:r>
              <a:rPr lang="es-ES_tradnl" sz="1800" dirty="0" smtClean="0">
                <a:solidFill>
                  <a:srgbClr val="002060"/>
                </a:solidFill>
              </a:rPr>
              <a:t>según los va persistiendo en destino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Ejemplo: El HDFS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puede </a:t>
            </a:r>
            <a:r>
              <a:rPr lang="es-ES_tradnl" sz="1800" dirty="0" err="1" smtClean="0">
                <a:solidFill>
                  <a:srgbClr val="002060"/>
                </a:solidFill>
              </a:rPr>
              <a:t>particionar</a:t>
            </a:r>
            <a:r>
              <a:rPr lang="es-ES_tradnl" sz="1800" dirty="0" smtClean="0">
                <a:solidFill>
                  <a:srgbClr val="002060"/>
                </a:solidFill>
              </a:rPr>
              <a:t> datos por fecha, etc.</a:t>
            </a:r>
          </a:p>
        </p:txBody>
      </p:sp>
      <p:pic>
        <p:nvPicPr>
          <p:cNvPr id="2" name="Picture 1" descr="Screen Shot 2015-02-22 at 22.3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87" y="3271210"/>
            <a:ext cx="6033105" cy="28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865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Patrones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Comunes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“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Stream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Analytics</a:t>
            </a:r>
            <a:r>
              <a:rPr lang="es-ES_tradnl" sz="1800" b="1" dirty="0" smtClean="0">
                <a:solidFill>
                  <a:srgbClr val="002060"/>
                </a:solidFill>
              </a:rPr>
              <a:t>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A veces no se utiliza una capa de persistencia como destino de los datos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Otro caso común es enviarlo a un motor de procesamiento en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r>
              <a:rPr lang="es-ES_tradnl" sz="1800" dirty="0" smtClean="0">
                <a:solidFill>
                  <a:srgbClr val="002060"/>
                </a:solidFill>
              </a:rPr>
              <a:t> como Storm o </a:t>
            </a:r>
            <a:r>
              <a:rPr lang="es-ES_tradnl" sz="1800" dirty="0" err="1" smtClean="0">
                <a:solidFill>
                  <a:srgbClr val="002060"/>
                </a:solidFill>
              </a:rPr>
              <a:t>Spark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Por ejemplo, la integración con </a:t>
            </a:r>
            <a:r>
              <a:rPr lang="es-ES_tradnl" sz="1800" dirty="0" err="1" smtClean="0">
                <a:solidFill>
                  <a:srgbClr val="002060"/>
                </a:solidFill>
              </a:rPr>
              <a:t>Spark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r>
              <a:rPr lang="es-ES_tradnl" sz="1800" dirty="0" smtClean="0">
                <a:solidFill>
                  <a:srgbClr val="002060"/>
                </a:solidFill>
              </a:rPr>
              <a:t> es sencilla por que éste implementa la interfaz de Fuente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, por lo que lo único que haremos es apuntar un sumidero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de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r>
              <a:rPr lang="es-ES_tradnl" sz="1800" dirty="0" smtClean="0">
                <a:solidFill>
                  <a:srgbClr val="002060"/>
                </a:solidFill>
              </a:rPr>
              <a:t> a </a:t>
            </a:r>
            <a:r>
              <a:rPr lang="es-ES_tradnl" sz="1800" dirty="0" err="1" smtClean="0">
                <a:solidFill>
                  <a:srgbClr val="002060"/>
                </a:solidFill>
              </a:rPr>
              <a:t>Spark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Streaming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En este caso probablemente querremos utilizar </a:t>
            </a:r>
            <a:r>
              <a:rPr lang="es-ES_tradnl" sz="1800" dirty="0" err="1" smtClean="0">
                <a:solidFill>
                  <a:srgbClr val="002060"/>
                </a:solidFill>
              </a:rPr>
              <a:t>Memory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31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0" i="0" u="none" strike="noStrike" cap="none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“Servicio distribuido, confiable y disponible para la recolección, agregación y movimiento eficientes de flujos de datos”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Utilizado comúnmente para mover datos de </a:t>
            </a:r>
            <a:r>
              <a:rPr lang="es-ES_tradnl" sz="1800" b="0" i="0" u="none" strike="noStrike" cap="none" dirty="0" err="1" smtClean="0">
                <a:solidFill>
                  <a:srgbClr val="002060"/>
                </a:solidFill>
                <a:sym typeface="Arial"/>
              </a:rPr>
              <a:t>logs</a:t>
            </a:r>
            <a:r>
              <a:rPr lang="es-ES_tradnl" sz="1800" b="0" i="0" u="none" strike="noStrike" cap="none" dirty="0" smtClean="0">
                <a:solidFill>
                  <a:srgbClr val="002060"/>
                </a:solidFill>
                <a:sym typeface="Arial"/>
              </a:rPr>
              <a:t> o cantidades grandes de datos de eventos (redes sociales, eventos de colas de mensajes, o datos de tráfico de red)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2" y="3588658"/>
            <a:ext cx="5791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2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smtClean="0">
                <a:solidFill>
                  <a:srgbClr val="1C1C1C"/>
                </a:solidFill>
              </a:rPr>
              <a:t>Lambda </a:t>
            </a:r>
            <a:r>
              <a:rPr lang="en-US" sz="2200" b="1" dirty="0" smtClean="0">
                <a:solidFill>
                  <a:srgbClr val="1C1C1C"/>
                </a:solidFill>
              </a:rPr>
              <a:t>Architecture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4" y="1148297"/>
            <a:ext cx="6990012" cy="52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73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smtClean="0">
                <a:solidFill>
                  <a:srgbClr val="1C1C1C"/>
                </a:solidFill>
              </a:rPr>
              <a:t>Lambda Architecture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4" y="1148297"/>
            <a:ext cx="6990012" cy="52425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882341">
            <a:off x="978109" y="4213820"/>
            <a:ext cx="2946286" cy="1174715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85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Patrones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Comunes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b="1" dirty="0" smtClean="0">
                <a:solidFill>
                  <a:srgbClr val="002060"/>
                </a:solidFill>
              </a:rPr>
              <a:t>Formatos de Fichero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Los formatos más usados son </a:t>
            </a:r>
            <a:r>
              <a:rPr lang="es-ES_tradnl" sz="1800" dirty="0" err="1" smtClean="0">
                <a:solidFill>
                  <a:srgbClr val="002060"/>
                </a:solidFill>
              </a:rPr>
              <a:t>SequenceFiles</a:t>
            </a:r>
            <a:r>
              <a:rPr lang="es-ES_tradnl" sz="1800" dirty="0" smtClean="0">
                <a:solidFill>
                  <a:srgbClr val="002060"/>
                </a:solidFill>
              </a:rPr>
              <a:t> y </a:t>
            </a:r>
            <a:r>
              <a:rPr lang="es-ES_tradnl" sz="1800" dirty="0" err="1" smtClean="0">
                <a:solidFill>
                  <a:srgbClr val="002060"/>
                </a:solidFill>
              </a:rPr>
              <a:t>Avro</a:t>
            </a: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Son más apropiados que otros formatos, por que son “</a:t>
            </a:r>
            <a:r>
              <a:rPr lang="es-ES_tradnl" sz="1800" dirty="0" err="1" smtClean="0">
                <a:solidFill>
                  <a:srgbClr val="002060"/>
                </a:solidFill>
              </a:rPr>
              <a:t>splittables</a:t>
            </a:r>
            <a:r>
              <a:rPr lang="es-ES_tradnl" sz="1800" dirty="0" smtClean="0">
                <a:solidFill>
                  <a:srgbClr val="002060"/>
                </a:solidFill>
              </a:rPr>
              <a:t>” y permiten compresión a nivel de bloque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El HDFS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utiliza por defecto </a:t>
            </a:r>
            <a:r>
              <a:rPr lang="es-ES_tradnl" sz="1800" dirty="0" err="1" smtClean="0">
                <a:solidFill>
                  <a:srgbClr val="002060"/>
                </a:solidFill>
              </a:rPr>
              <a:t>SequenceFiles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Tipos de formato </a:t>
            </a:r>
            <a:r>
              <a:rPr lang="es-ES_tradnl" sz="1800" dirty="0" err="1" smtClean="0">
                <a:solidFill>
                  <a:srgbClr val="002060"/>
                </a:solidFill>
              </a:rPr>
              <a:t>columnar</a:t>
            </a:r>
            <a:r>
              <a:rPr lang="es-ES_tradnl" sz="1800" dirty="0" smtClean="0">
                <a:solidFill>
                  <a:srgbClr val="002060"/>
                </a:solidFill>
              </a:rPr>
              <a:t> como </a:t>
            </a:r>
            <a:r>
              <a:rPr lang="es-ES_tradnl" sz="1800" dirty="0" err="1" smtClean="0">
                <a:solidFill>
                  <a:srgbClr val="002060"/>
                </a:solidFill>
              </a:rPr>
              <a:t>RCFile</a:t>
            </a:r>
            <a:r>
              <a:rPr lang="es-ES_tradnl" sz="1800" dirty="0" smtClean="0">
                <a:solidFill>
                  <a:srgbClr val="002060"/>
                </a:solidFill>
              </a:rPr>
              <a:t> ó Parquet no se adaptan bien a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Los encargados de escribir en estos formatos son los </a:t>
            </a:r>
            <a:r>
              <a:rPr lang="es-ES_tradnl" sz="1800" dirty="0" err="1" smtClean="0">
                <a:solidFill>
                  <a:srgbClr val="002060"/>
                </a:solidFill>
              </a:rPr>
              <a:t>Serializadores</a:t>
            </a:r>
            <a:r>
              <a:rPr lang="es-ES_tradnl" sz="1800" dirty="0" smtClean="0">
                <a:solidFill>
                  <a:srgbClr val="002060"/>
                </a:solidFill>
              </a:rPr>
              <a:t> de Eventos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: convierten un evento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en otro formato de salida</a:t>
            </a:r>
          </a:p>
        </p:txBody>
      </p:sp>
    </p:spTree>
    <p:extLst>
      <p:ext uri="{BB962C8B-B14F-4D97-AF65-F5344CB8AC3E}">
        <p14:creationId xmlns:p14="http://schemas.microsoft.com/office/powerpoint/2010/main" val="15280316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87955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Ejercicios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6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Spooldir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Ejemplo simple que: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Monitoriza un directorio local en busca de nuevos ficheros de texto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dirty="0" smtClean="0">
                <a:solidFill>
                  <a:srgbClr val="002060"/>
                </a:solidFill>
              </a:rPr>
              <a:t>Según se van añadiendo ficheros, </a:t>
            </a:r>
            <a:r>
              <a:rPr lang="es-ES_tradnl" sz="1800" dirty="0">
                <a:solidFill>
                  <a:srgbClr val="002060"/>
                </a:solidFill>
              </a:rPr>
              <a:t>e</a:t>
            </a:r>
            <a:r>
              <a:rPr lang="es-ES_tradnl" sz="1800" dirty="0" smtClean="0">
                <a:solidFill>
                  <a:srgbClr val="002060"/>
                </a:solidFill>
              </a:rPr>
              <a:t>nvía cada línea de cada fichero a consola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Iniciar máquina virtual y acceder (</a:t>
            </a:r>
            <a:r>
              <a:rPr lang="es-ES_tradnl" sz="1800" dirty="0" err="1" smtClean="0">
                <a:solidFill>
                  <a:srgbClr val="002060"/>
                </a:solidFill>
              </a:rPr>
              <a:t>root</a:t>
            </a:r>
            <a:r>
              <a:rPr lang="es-ES_tradnl" sz="1800" dirty="0" smtClean="0">
                <a:solidFill>
                  <a:srgbClr val="002060"/>
                </a:solidFill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</a:rPr>
              <a:t>hadoop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Crear fichero de configuración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. (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etc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-to-logger.properties</a:t>
            </a:r>
            <a:r>
              <a:rPr lang="es-ES_tradnl" sz="1800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848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Spooldir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.sources =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source1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.sinks =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sink1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.channels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=channel1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.sources.source1.channels =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channel1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.sinks.sink1.channel = 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channel1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.sources.source1.type =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.sources.source1.spoolDir =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.sinks.sink1.type =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logger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.channels.channel1.type = file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372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Spooldir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es-ES_tradnl" sz="1800" dirty="0" smtClean="0">
                <a:solidFill>
                  <a:srgbClr val="002060"/>
                </a:solidFill>
              </a:rPr>
              <a:t>Crear directorio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	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mkdir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s-ES_tradnl" sz="1800" dirty="0" smtClean="0">
                <a:solidFill>
                  <a:srgbClr val="002060"/>
                </a:solidFill>
              </a:rPr>
              <a:t>Iniciar agente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</a:rPr>
              <a:t>	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flume-ng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agent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-file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etc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spool-to-logger.properties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name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agent1 --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etc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conf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 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Dflume.root.logger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INFO,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console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r>
              <a:rPr lang="es-ES_tradnl" sz="1800" dirty="0" smtClean="0">
                <a:solidFill>
                  <a:srgbClr val="002060"/>
                </a:solidFill>
              </a:rPr>
              <a:t>En otra consola/pestaña (hay que volver a conectar por SSH), crear un fichero en </a:t>
            </a:r>
            <a:r>
              <a:rPr lang="es-ES_tradnl" sz="1800" dirty="0" err="1" smtClean="0">
                <a:solidFill>
                  <a:srgbClr val="002060"/>
                </a:solidFill>
              </a:rPr>
              <a:t>spooldir</a:t>
            </a:r>
            <a:r>
              <a:rPr lang="es-ES_tradnl" sz="1800" dirty="0" smtClean="0">
                <a:solidFill>
                  <a:srgbClr val="002060"/>
                </a:solidFill>
              </a:rPr>
              <a:t> (en dos pasos)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	﻿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echo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"CIFF Big Data" &gt;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mv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1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.txt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ciff1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.txt</a:t>
            </a:r>
            <a:endParaRPr lang="es-ES_tradnl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6"/>
            </a:pPr>
            <a:r>
              <a:rPr lang="es-ES_tradnl" sz="1800" dirty="0" smtClean="0">
                <a:solidFill>
                  <a:srgbClr val="002060"/>
                </a:solidFill>
              </a:rPr>
              <a:t>Comprobar que los eventos se reflejan en la salida del </a:t>
            </a:r>
            <a:r>
              <a:rPr lang="es-ES_tradnl" sz="1800" dirty="0" err="1" smtClean="0">
                <a:solidFill>
                  <a:srgbClr val="002060"/>
                </a:solidFill>
              </a:rPr>
              <a:t>logger</a:t>
            </a:r>
            <a:r>
              <a:rPr lang="es-ES_tradnl" sz="1800" dirty="0" smtClean="0">
                <a:solidFill>
                  <a:srgbClr val="002060"/>
                </a:solidFill>
              </a:rPr>
              <a:t> (en la otra consola)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22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2: HDFS Sink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Modificamos el ejemplo anterior para escribir los eventos en HDFS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Copiar el fichero de configuraci</a:t>
            </a:r>
            <a:r>
              <a:rPr lang="es-ES_tradnl" sz="1800" dirty="0">
                <a:solidFill>
                  <a:srgbClr val="002060"/>
                </a:solidFill>
              </a:rPr>
              <a:t>ón </a:t>
            </a:r>
            <a:r>
              <a:rPr lang="es-ES_tradnl" sz="1800" dirty="0" smtClean="0">
                <a:solidFill>
                  <a:srgbClr val="002060"/>
                </a:solidFill>
              </a:rPr>
              <a:t>anterior en un nuevo fichero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-to-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hdfs.properties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y editarlo, modificando el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600" dirty="0">
                <a:solidFill>
                  <a:srgbClr val="002060"/>
                </a:solidFill>
                <a:latin typeface="Courier New"/>
                <a:cs typeface="Courier New"/>
              </a:rPr>
              <a:t>.sinks.sink1.type = </a:t>
            </a:r>
            <a:r>
              <a:rPr lang="es-ES_tradnl" sz="16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endParaRPr lang="es-ES_tradnl" sz="16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#especificamos la ruta destino en </a:t>
            </a:r>
            <a:r>
              <a:rPr lang="es-ES_tradnl" sz="16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600" dirty="0">
                <a:solidFill>
                  <a:srgbClr val="002060"/>
                </a:solidFill>
                <a:latin typeface="Courier New"/>
                <a:cs typeface="Courier New"/>
              </a:rPr>
              <a:t>.sinks.sink1.hdfs.path = /</a:t>
            </a:r>
            <a:r>
              <a:rPr lang="es-ES_tradnl" sz="16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6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6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endParaRPr lang="es-ES_tradnl" sz="16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#prefijo para los ficheros que cree </a:t>
            </a:r>
            <a:r>
              <a:rPr lang="es-ES_tradnl" sz="16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endParaRPr lang="es-ES_tradnl" sz="16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600" dirty="0">
                <a:solidFill>
                  <a:srgbClr val="002060"/>
                </a:solidFill>
                <a:latin typeface="Courier New"/>
                <a:cs typeface="Courier New"/>
              </a:rPr>
              <a:t>.sinks.sink1.hdfs.filePrefix </a:t>
            </a: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sz="16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events</a:t>
            </a:r>
            <a:endParaRPr lang="es-ES_tradnl" sz="16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#prefijo para los ficheros que </a:t>
            </a:r>
            <a:r>
              <a:rPr lang="es-ES_tradnl" sz="16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estan</a:t>
            </a: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 siendo escritos: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600" dirty="0">
                <a:solidFill>
                  <a:srgbClr val="002060"/>
                </a:solidFill>
                <a:latin typeface="Courier New"/>
                <a:cs typeface="Courier New"/>
              </a:rPr>
              <a:t>.sinks.sink1.hdfs.inUsePrefix = </a:t>
            </a: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_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#tipo de fichero de salida, en este caso queremos texto plano: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600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sz="1600" dirty="0">
                <a:solidFill>
                  <a:srgbClr val="002060"/>
                </a:solidFill>
                <a:latin typeface="Courier New"/>
                <a:cs typeface="Courier New"/>
              </a:rPr>
              <a:t>.sinks.sink1.hdfs.fileType = </a:t>
            </a:r>
            <a:r>
              <a:rPr lang="es-ES_tradnl" sz="1600" dirty="0" err="1">
                <a:solidFill>
                  <a:srgbClr val="002060"/>
                </a:solidFill>
                <a:latin typeface="Courier New"/>
                <a:cs typeface="Courier New"/>
              </a:rPr>
              <a:t>DataStream</a:t>
            </a:r>
            <a:endParaRPr lang="es-ES_tradnl" sz="16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037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2: HDFS Sink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es-ES_tradnl" sz="1800" dirty="0" smtClean="0">
                <a:solidFill>
                  <a:srgbClr val="002060"/>
                </a:solidFill>
              </a:rPr>
              <a:t>Iniciar agente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con esta nueva configuración</a:t>
            </a: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r>
              <a:rPr lang="es-ES_tradnl" sz="1800" dirty="0" smtClean="0">
                <a:solidFill>
                  <a:srgbClr val="002060"/>
                </a:solidFill>
              </a:rPr>
              <a:t>Crear un nuevo fichero en el </a:t>
            </a:r>
            <a:r>
              <a:rPr lang="es-ES_tradnl" sz="1800" dirty="0" err="1" smtClean="0">
                <a:solidFill>
                  <a:srgbClr val="002060"/>
                </a:solidFill>
              </a:rPr>
              <a:t>spooldir</a:t>
            </a:r>
            <a:r>
              <a:rPr lang="es-ES_tradnl" sz="1800" dirty="0" smtClean="0">
                <a:solidFill>
                  <a:srgbClr val="002060"/>
                </a:solidFill>
              </a:rPr>
              <a:t>, y comprobar que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lo escribe en la ruta HDFS que le hemos indicado por configuración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>
                <a:solidFill>
                  <a:srgbClr val="002060"/>
                </a:solidFill>
              </a:rPr>
              <a:t>﻿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echo "CIFF Big Data" &gt;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/.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file2.txt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mv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/.file1.txt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file2.txt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5"/>
            </a:pPr>
            <a:r>
              <a:rPr lang="es-ES_tradnl" sz="1800" dirty="0" smtClean="0">
                <a:solidFill>
                  <a:srgbClr val="002060"/>
                </a:solidFill>
              </a:rPr>
              <a:t>Una vez que el fichero ya no esté siendo procesado por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(30 segundos), comprobar el contenido del mismo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dfs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-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text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/events.1424860882272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153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>
                <a:solidFill>
                  <a:srgbClr val="1C1C1C"/>
                </a:solidFill>
              </a:rPr>
              <a:t>3</a:t>
            </a:r>
            <a:r>
              <a:rPr lang="en-US" sz="2200" b="1" dirty="0" smtClean="0">
                <a:solidFill>
                  <a:srgbClr val="1C1C1C"/>
                </a:solidFill>
              </a:rPr>
              <a:t>: </a:t>
            </a:r>
            <a:r>
              <a:rPr lang="en-US" sz="2200" b="1" dirty="0" err="1" smtClean="0">
                <a:solidFill>
                  <a:srgbClr val="1C1C1C"/>
                </a:solidFill>
              </a:rPr>
              <a:t>Particionado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Modificamos el ejemplo anterior para que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 err="1" smtClean="0">
                <a:solidFill>
                  <a:srgbClr val="002060"/>
                </a:solidFill>
              </a:rPr>
              <a:t>particione</a:t>
            </a:r>
            <a:r>
              <a:rPr lang="es-ES_tradnl" sz="1800" dirty="0" smtClean="0">
                <a:solidFill>
                  <a:srgbClr val="002060"/>
                </a:solidFill>
              </a:rPr>
              <a:t> los eventos en HDFS en base al campo </a:t>
            </a:r>
            <a:r>
              <a:rPr lang="es-ES_tradnl" sz="1800" dirty="0" err="1" smtClean="0">
                <a:solidFill>
                  <a:srgbClr val="002060"/>
                </a:solidFill>
              </a:rPr>
              <a:t>timestamp</a:t>
            </a:r>
            <a:r>
              <a:rPr lang="es-ES_tradnl" sz="1800" dirty="0" smtClean="0">
                <a:solidFill>
                  <a:srgbClr val="002060"/>
                </a:solidFill>
              </a:rPr>
              <a:t> de cada evento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Por defecto, los eventos no tienen </a:t>
            </a:r>
            <a:r>
              <a:rPr lang="es-ES_tradnl" sz="1800" dirty="0" err="1" smtClean="0">
                <a:solidFill>
                  <a:srgbClr val="002060"/>
                </a:solidFill>
              </a:rPr>
              <a:t>timestamp</a:t>
            </a:r>
            <a:r>
              <a:rPr lang="es-ES_tradnl" sz="1800" dirty="0" smtClean="0">
                <a:solidFill>
                  <a:srgbClr val="002060"/>
                </a:solidFill>
              </a:rPr>
              <a:t>, lo añadiremos con un </a:t>
            </a:r>
            <a:r>
              <a:rPr lang="es-ES_tradnl" sz="1800" b="1" dirty="0" smtClean="0">
                <a:solidFill>
                  <a:srgbClr val="002060"/>
                </a:solidFill>
              </a:rPr>
              <a:t>interceptor</a:t>
            </a:r>
            <a:r>
              <a:rPr lang="es-ES_tradnl" sz="1800" dirty="0" smtClean="0">
                <a:solidFill>
                  <a:srgbClr val="002060"/>
                </a:solidFill>
              </a:rPr>
              <a:t> ya implementado en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Esto puede ser útil cuando estos datos se van a consultar por ejemplo desde </a:t>
            </a:r>
            <a:r>
              <a:rPr lang="es-ES_tradnl" sz="1800" dirty="0" err="1" smtClean="0">
                <a:solidFill>
                  <a:srgbClr val="002060"/>
                </a:solidFill>
              </a:rPr>
              <a:t>Hive</a:t>
            </a: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Copiar el fichero de configuraci</a:t>
            </a:r>
            <a:r>
              <a:rPr lang="es-ES_tradnl" sz="1800" dirty="0">
                <a:solidFill>
                  <a:srgbClr val="002060"/>
                </a:solidFill>
              </a:rPr>
              <a:t>ón </a:t>
            </a:r>
            <a:r>
              <a:rPr lang="es-ES_tradnl" sz="1800" dirty="0" smtClean="0">
                <a:solidFill>
                  <a:srgbClr val="002060"/>
                </a:solidFill>
              </a:rPr>
              <a:t>anterior en un nuevo fichero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-to-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hdfs-partitioned.properties</a:t>
            </a:r>
            <a:r>
              <a:rPr lang="es-ES_tradnl" sz="1800" dirty="0" smtClean="0">
                <a:solidFill>
                  <a:srgbClr val="002060"/>
                </a:solidFill>
              </a:rPr>
              <a:t> y editarlo, modificando la propiedad </a:t>
            </a:r>
            <a:r>
              <a:rPr lang="es-ES_tradnl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hdfs.path</a:t>
            </a:r>
            <a:r>
              <a:rPr lang="es-ES_tradnl" sz="1800" dirty="0" smtClean="0">
                <a:solidFill>
                  <a:srgbClr val="002060"/>
                </a:solidFill>
              </a:rPr>
              <a:t> del 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 y añadiendo un interceptor de tipo </a:t>
            </a:r>
            <a:r>
              <a:rPr lang="es-ES_tradnl" sz="1800" dirty="0" err="1" smtClean="0">
                <a:solidFill>
                  <a:srgbClr val="002060"/>
                </a:solidFill>
              </a:rPr>
              <a:t>timestamp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#especificamos la ruta destino en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.sinks.sink1.hdfs.path = /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year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=%Y/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month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=%m/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day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=%d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#interceptor para el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timestamp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a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gent1.sources.source1.interceptors = interceptor1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a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gent1.sources.source1.interceptors.interceptor1.type 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timestamp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3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217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La arquitectura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se divide en: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Sources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(“fuentes”): consumen eventos de cualquier sistema externo y los reenvían a los canales (“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r>
              <a:rPr lang="es-ES_tradnl" sz="1800" dirty="0" smtClean="0">
                <a:solidFill>
                  <a:srgbClr val="002060"/>
                </a:solidFill>
              </a:rPr>
              <a:t>”)</a:t>
            </a: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Interceptors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(“interceptores”): permiten interceptar y modificar eventos al vuelo</a:t>
            </a: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Selectors</a:t>
            </a:r>
            <a:r>
              <a:rPr lang="es-ES_tradnl" sz="1800" dirty="0" smtClean="0">
                <a:solidFill>
                  <a:srgbClr val="002060"/>
                </a:solidFill>
              </a:rPr>
              <a:t> (“selectores”): permiten definir rutas para los eventos.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Channels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(“canales”): almacenan eventos hasta que éstos son consumidos por un sumidero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(“sumideros”): obtienen eventos de un canal para entregarlo/persistirlo en un destino concreto (normalmente HDFS) </a:t>
            </a:r>
          </a:p>
        </p:txBody>
      </p:sp>
    </p:spTree>
    <p:extLst>
      <p:ext uri="{BB962C8B-B14F-4D97-AF65-F5344CB8AC3E}">
        <p14:creationId xmlns:p14="http://schemas.microsoft.com/office/powerpoint/2010/main" val="39015758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>
                <a:solidFill>
                  <a:srgbClr val="1C1C1C"/>
                </a:solidFill>
              </a:rPr>
              <a:t>3</a:t>
            </a:r>
            <a:r>
              <a:rPr lang="en-US" sz="2200" b="1" dirty="0" smtClean="0">
                <a:solidFill>
                  <a:srgbClr val="1C1C1C"/>
                </a:solidFill>
              </a:rPr>
              <a:t>: </a:t>
            </a:r>
            <a:r>
              <a:rPr lang="en-US" sz="2200" b="1" dirty="0" err="1" smtClean="0">
                <a:solidFill>
                  <a:srgbClr val="1C1C1C"/>
                </a:solidFill>
              </a:rPr>
              <a:t>Particionado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Iniciar el agente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con la nueva configuración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endParaRPr lang="es-ES_tradnl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 smtClean="0">
                <a:solidFill>
                  <a:srgbClr val="002060"/>
                </a:solidFill>
              </a:rPr>
              <a:t>Crear </a:t>
            </a:r>
            <a:r>
              <a:rPr lang="es-ES_tradnl" sz="1800" dirty="0">
                <a:solidFill>
                  <a:srgbClr val="002060"/>
                </a:solidFill>
              </a:rPr>
              <a:t>un nuevo fichero en el </a:t>
            </a:r>
            <a:r>
              <a:rPr lang="es-ES_tradnl" sz="1800" dirty="0" err="1">
                <a:solidFill>
                  <a:srgbClr val="002060"/>
                </a:solidFill>
              </a:rPr>
              <a:t>spooldir</a:t>
            </a:r>
            <a:r>
              <a:rPr lang="es-ES_tradnl" sz="1800" dirty="0">
                <a:solidFill>
                  <a:srgbClr val="002060"/>
                </a:solidFill>
              </a:rPr>
              <a:t>, y comprobar que </a:t>
            </a: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 lo escribe en </a:t>
            </a:r>
            <a:r>
              <a:rPr lang="es-ES_tradnl" sz="1800" dirty="0" smtClean="0">
                <a:solidFill>
                  <a:srgbClr val="002060"/>
                </a:solidFill>
              </a:rPr>
              <a:t>HDFS, creando las rutas con las distintas particiones por año, mes y día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015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4: Fan Out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Modificamos el ejemplo anterior para que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utilice 2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r>
              <a:rPr lang="es-ES_tradnl" sz="1800" dirty="0" smtClean="0">
                <a:solidFill>
                  <a:srgbClr val="002060"/>
                </a:solidFill>
              </a:rPr>
              <a:t>”, uno de tipo fichero y otro en memoria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Utilizaremos también 2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: uno para escribir en HDFS (“producción”) y otro para depurar con un </a:t>
            </a:r>
            <a:r>
              <a:rPr lang="es-ES_tradnl" sz="1800" dirty="0" err="1" smtClean="0">
                <a:solidFill>
                  <a:srgbClr val="002060"/>
                </a:solidFill>
              </a:rPr>
              <a:t>logger</a:t>
            </a:r>
            <a:r>
              <a:rPr lang="es-ES_tradnl" sz="1800" dirty="0" smtClean="0">
                <a:solidFill>
                  <a:srgbClr val="002060"/>
                </a:solidFill>
              </a:rPr>
              <a:t> en consola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 queremos perder eventos de producción pero no nos importa perder alguno de depuración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  <p:pic>
        <p:nvPicPr>
          <p:cNvPr id="2" name="Picture 1" descr="Screen Shot 2015-02-25 at 12.27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44" y="3738633"/>
            <a:ext cx="6268659" cy="25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759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4: Fan Out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s-ES_tradnl" sz="1800" dirty="0" smtClean="0">
                <a:solidFill>
                  <a:srgbClr val="002060"/>
                </a:solidFill>
              </a:rPr>
              <a:t>Creamos un nuevo fichero de configuración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</a:t>
            </a:r>
            <a:r>
              <a:rPr lang="es-ES_tradnl" sz="1800" dirty="0">
                <a:solidFill>
                  <a:srgbClr val="002060"/>
                </a:solidFill>
              </a:rPr>
              <a:t>(</a:t>
            </a:r>
            <a:r>
              <a:rPr lang="es-ES_tradnl" sz="1800" dirty="0" err="1">
                <a:solidFill>
                  <a:srgbClr val="002060"/>
                </a:solidFill>
              </a:rPr>
              <a:t>spool-fanout.properties</a:t>
            </a:r>
            <a:r>
              <a:rPr lang="es-ES_tradnl" sz="1800" dirty="0">
                <a:solidFill>
                  <a:srgbClr val="002060"/>
                </a:solidFill>
              </a:rPr>
              <a:t>) </a:t>
            </a:r>
            <a:r>
              <a:rPr lang="es-ES_tradnl" sz="1800" dirty="0" smtClean="0">
                <a:solidFill>
                  <a:srgbClr val="002060"/>
                </a:solidFill>
              </a:rPr>
              <a:t>con 2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r>
              <a:rPr lang="es-ES_tradnl" sz="1800" dirty="0" smtClean="0">
                <a:solidFill>
                  <a:srgbClr val="002060"/>
                </a:solidFill>
              </a:rPr>
              <a:t> y 2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.sources = 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source1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.sinks = 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sinkHdfs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sinkLogger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.channels = 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fileChannel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memoryChannel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.sources.source1.channels = 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fileChannel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memoryChannel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.sinks.sinkHdfs.channel 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fileChannel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.sinks.sinkLogger.channel 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memoryChannel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.sources.source1.type 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.sources.source1.spoolDir = /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sinks.sinkHdfs.type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sinks.sinkHdfs.hdfs.path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/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flume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sinks.sinkHdfs.hdfs.filePrefix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events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sinks.sinkHdfs.hdfs.fileType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DataStream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sinks.sinkLogger.type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dirty="0" err="1" smtClean="0">
                <a:solidFill>
                  <a:srgbClr val="002060"/>
                </a:solidFill>
                <a:latin typeface="Courier New"/>
                <a:cs typeface="Courier New"/>
              </a:rPr>
              <a:t>logger</a:t>
            </a: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channels.fileChannel.type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file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agent1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.</a:t>
            </a:r>
            <a:r>
              <a:rPr lang="es-ES_tradnl" dirty="0" smtClean="0">
                <a:solidFill>
                  <a:srgbClr val="002060"/>
                </a:solidFill>
                <a:latin typeface="Courier New"/>
                <a:cs typeface="Courier New"/>
              </a:rPr>
              <a:t>channels.memoryChannel.type </a:t>
            </a:r>
            <a:r>
              <a:rPr lang="es-ES_tradnl" dirty="0">
                <a:solidFill>
                  <a:srgbClr val="002060"/>
                </a:solidFill>
                <a:latin typeface="Courier New"/>
                <a:cs typeface="Courier New"/>
              </a:rPr>
              <a:t>= </a:t>
            </a:r>
            <a:r>
              <a:rPr lang="es-ES_tradnl" dirty="0" err="1">
                <a:solidFill>
                  <a:srgbClr val="002060"/>
                </a:solidFill>
                <a:latin typeface="Courier New"/>
                <a:cs typeface="Courier New"/>
              </a:rPr>
              <a:t>memory</a:t>
            </a:r>
            <a:endParaRPr lang="es-ES_tradnl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715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Ejemplo</a:t>
            </a:r>
            <a:r>
              <a:rPr lang="en-US" sz="2200" b="1" dirty="0" smtClean="0">
                <a:solidFill>
                  <a:srgbClr val="1C1C1C"/>
                </a:solidFill>
              </a:rPr>
              <a:t> 4: Fan Out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2"/>
            </a:pPr>
            <a:r>
              <a:rPr lang="es-ES_tradnl" sz="1800" dirty="0">
                <a:solidFill>
                  <a:srgbClr val="002060"/>
                </a:solidFill>
              </a:rPr>
              <a:t>Crear un nuevo fichero en el </a:t>
            </a:r>
            <a:r>
              <a:rPr lang="es-ES_tradnl" sz="1800" dirty="0" err="1">
                <a:solidFill>
                  <a:srgbClr val="002060"/>
                </a:solidFill>
              </a:rPr>
              <a:t>spooldir</a:t>
            </a:r>
            <a:r>
              <a:rPr lang="es-ES_tradnl" sz="1800" dirty="0">
                <a:solidFill>
                  <a:srgbClr val="002060"/>
                </a:solidFill>
              </a:rPr>
              <a:t>, y comprobar que </a:t>
            </a:r>
            <a:r>
              <a:rPr lang="es-ES_tradnl" sz="1800" dirty="0" err="1">
                <a:solidFill>
                  <a:srgbClr val="002060"/>
                </a:solidFill>
              </a:rPr>
              <a:t>Flume</a:t>
            </a:r>
            <a:r>
              <a:rPr lang="es-ES_tradnl" sz="1800" dirty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escribe eventos en los dos destinos: HDFS y </a:t>
            </a:r>
            <a:r>
              <a:rPr lang="es-ES_tradnl" sz="1800" dirty="0" err="1" smtClean="0">
                <a:solidFill>
                  <a:srgbClr val="002060"/>
                </a:solidFill>
              </a:rPr>
              <a:t>Logger</a:t>
            </a: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echo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"FAN OUT" &gt;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/.file4.</a:t>
            </a: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s-ES_tradnl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mv 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/.file4.txt 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tmp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s-ES_tradnl" sz="1800" dirty="0" err="1">
                <a:solidFill>
                  <a:srgbClr val="002060"/>
                </a:solidFill>
                <a:latin typeface="Courier New"/>
                <a:cs typeface="Courier New"/>
              </a:rPr>
              <a:t>spooldir</a:t>
            </a:r>
            <a:r>
              <a:rPr lang="es-ES_tradnl" sz="1800" dirty="0">
                <a:solidFill>
                  <a:srgbClr val="002060"/>
                </a:solidFill>
                <a:latin typeface="Courier New"/>
                <a:cs typeface="Courier New"/>
              </a:rPr>
              <a:t>/file4.txt</a:t>
            </a:r>
            <a:endParaRPr lang="es-ES_tradnl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661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196" name="Shape 196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198" name="Shape 198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199" name="Shape 199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Shape 2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Shape 20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6" h="498" extrusionOk="0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9" h="1831" extrusionOk="0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1" name="Shape 211"/>
          <p:cNvSpPr txBox="1"/>
          <p:nvPr/>
        </p:nvSpPr>
        <p:spPr>
          <a:xfrm>
            <a:off x="4678175" y="5476575"/>
            <a:ext cx="3629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fjavieralba@gmail.com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Un </a:t>
            </a:r>
            <a:r>
              <a:rPr lang="es-ES_tradnl" sz="1800" b="1" dirty="0" smtClean="0">
                <a:solidFill>
                  <a:srgbClr val="002060"/>
                </a:solidFill>
              </a:rPr>
              <a:t>agente </a:t>
            </a:r>
            <a:r>
              <a:rPr lang="es-ES_tradnl" sz="1800" b="1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b="1" dirty="0" smtClean="0">
                <a:solidFill>
                  <a:srgbClr val="002060"/>
                </a:solidFill>
              </a:rPr>
              <a:t> </a:t>
            </a:r>
            <a:r>
              <a:rPr lang="es-ES_tradnl" sz="1800" dirty="0" smtClean="0">
                <a:solidFill>
                  <a:srgbClr val="002060"/>
                </a:solidFill>
              </a:rPr>
              <a:t>es un contenedor para todos los componentes descritos. Es un proceso JVM con un conjunto de 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sources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, 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channels</a:t>
            </a:r>
            <a:r>
              <a:rPr lang="es-ES_tradnl" sz="1800" dirty="0" smtClean="0">
                <a:solidFill>
                  <a:srgbClr val="002060"/>
                </a:solidFill>
              </a:rPr>
              <a:t>… etc.</a:t>
            </a:r>
          </a:p>
        </p:txBody>
      </p:sp>
      <p:pic>
        <p:nvPicPr>
          <p:cNvPr id="2" name="Picture 1" descr="Screen Shot 2015-02-22 at 22.0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52" y="2412999"/>
            <a:ext cx="5304517" cy="37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71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Normalmente, una instalación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consistirá en una </a:t>
            </a:r>
            <a:r>
              <a:rPr lang="es-ES_tradnl" sz="1800" b="1" dirty="0" smtClean="0">
                <a:solidFill>
                  <a:srgbClr val="002060"/>
                </a:solidFill>
              </a:rPr>
              <a:t>colección de agentes</a:t>
            </a:r>
            <a:r>
              <a:rPr lang="es-ES_tradnl" sz="1800" dirty="0" smtClean="0">
                <a:solidFill>
                  <a:srgbClr val="002060"/>
                </a:solidFill>
              </a:rPr>
              <a:t> corriendo de forma distribuida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Los agentes en los sistemas origen harán la </a:t>
            </a:r>
            <a:r>
              <a:rPr lang="es-ES_tradnl" sz="1800" b="1" dirty="0" smtClean="0">
                <a:solidFill>
                  <a:srgbClr val="002060"/>
                </a:solidFill>
              </a:rPr>
              <a:t>recolección y reenvío </a:t>
            </a:r>
            <a:r>
              <a:rPr lang="es-ES_tradnl" sz="1800" dirty="0" smtClean="0">
                <a:solidFill>
                  <a:srgbClr val="002060"/>
                </a:solidFill>
              </a:rPr>
              <a:t>de eventos a los agentes responsables de </a:t>
            </a:r>
            <a:r>
              <a:rPr lang="es-ES_tradnl" sz="1800" b="1" dirty="0" smtClean="0">
                <a:solidFill>
                  <a:srgbClr val="002060"/>
                </a:solidFill>
              </a:rPr>
              <a:t>agregar y persistir </a:t>
            </a:r>
            <a:r>
              <a:rPr lang="es-ES_tradnl" sz="1800" dirty="0" smtClean="0">
                <a:solidFill>
                  <a:srgbClr val="002060"/>
                </a:solidFill>
              </a:rPr>
              <a:t>los datos en el destino final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El uso de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se reduce en muchas ocasiones a un ejercicio de </a:t>
            </a:r>
            <a:r>
              <a:rPr lang="es-ES_tradnl" sz="1800" b="1" dirty="0" smtClean="0">
                <a:solidFill>
                  <a:srgbClr val="002060"/>
                </a:solidFill>
              </a:rPr>
              <a:t>configuración </a:t>
            </a:r>
            <a:r>
              <a:rPr lang="es-ES_tradnl" sz="1800" dirty="0" smtClean="0">
                <a:solidFill>
                  <a:srgbClr val="002060"/>
                </a:solidFill>
              </a:rPr>
              <a:t>de cómo queremos unir las distintas piezas de la topología</a:t>
            </a:r>
          </a:p>
        </p:txBody>
      </p:sp>
    </p:spTree>
    <p:extLst>
      <p:ext uri="{BB962C8B-B14F-4D97-AF65-F5344CB8AC3E}">
        <p14:creationId xmlns:p14="http://schemas.microsoft.com/office/powerpoint/2010/main" val="30197671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Apache Flume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proporciona las siguientes características: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Confiabilidad</a:t>
            </a:r>
            <a:r>
              <a:rPr lang="es-ES_tradnl" sz="1800" dirty="0" smtClean="0">
                <a:solidFill>
                  <a:srgbClr val="002060"/>
                </a:solidFill>
              </a:rPr>
              <a:t>: Los eventos se almacenan en un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” hasta que se entreguen a la siguiente fase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Recuperable</a:t>
            </a:r>
            <a:r>
              <a:rPr lang="es-ES_tradnl" sz="1800" dirty="0" smtClean="0">
                <a:solidFill>
                  <a:srgbClr val="002060"/>
                </a:solidFill>
              </a:rPr>
              <a:t>: Los eventos se pueden persistir a disco y ser recuperados en caso de fallo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Declarativo</a:t>
            </a:r>
            <a:r>
              <a:rPr lang="es-ES_tradnl" sz="1800" dirty="0" smtClean="0">
                <a:solidFill>
                  <a:srgbClr val="002060"/>
                </a:solidFill>
              </a:rPr>
              <a:t>: No se requiere escribir código. Los componentes y cómo se enlazan, se define por configuración.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endParaRPr lang="es-ES_tradnl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s-ES_tradnl" sz="1800" b="1" dirty="0" smtClean="0">
                <a:solidFill>
                  <a:srgbClr val="002060"/>
                </a:solidFill>
              </a:rPr>
              <a:t>Extensible</a:t>
            </a:r>
            <a:r>
              <a:rPr lang="es-ES_tradnl" sz="1800" dirty="0" smtClean="0">
                <a:solidFill>
                  <a:srgbClr val="002060"/>
                </a:solidFill>
              </a:rPr>
              <a:t>: </a:t>
            </a: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incluye muchas “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sources</a:t>
            </a:r>
            <a:r>
              <a:rPr lang="es-ES_tradnl" sz="1800" dirty="0" smtClean="0">
                <a:solidFill>
                  <a:srgbClr val="002060"/>
                </a:solidFill>
              </a:rPr>
              <a:t>”, “</a:t>
            </a:r>
            <a:r>
              <a:rPr lang="es-ES_tradnl" sz="1800" dirty="0" err="1" smtClean="0">
                <a:solidFill>
                  <a:srgbClr val="002060"/>
                </a:solidFill>
              </a:rPr>
              <a:t>sinks</a:t>
            </a:r>
            <a:r>
              <a:rPr lang="es-ES_tradnl" sz="1800" dirty="0" smtClean="0">
                <a:solidFill>
                  <a:srgbClr val="002060"/>
                </a:solidFill>
              </a:rPr>
              <a:t>”, </a:t>
            </a:r>
            <a:r>
              <a:rPr lang="es-ES_tradnl" sz="1800" dirty="0" err="1" smtClean="0">
                <a:solidFill>
                  <a:srgbClr val="002060"/>
                </a:solidFill>
              </a:rPr>
              <a:t>etc</a:t>
            </a:r>
            <a:r>
              <a:rPr lang="es-ES_tradnl" sz="1800" dirty="0" smtClean="0">
                <a:solidFill>
                  <a:srgbClr val="002060"/>
                </a:solidFill>
              </a:rPr>
              <a:t> ya implementados, pero permite añadir otros propios </a:t>
            </a:r>
            <a:r>
              <a:rPr lang="es-ES_tradnl" sz="1800" dirty="0" err="1" smtClean="0">
                <a:solidFill>
                  <a:srgbClr val="002060"/>
                </a:solidFill>
              </a:rPr>
              <a:t>facilmente</a:t>
            </a:r>
            <a:r>
              <a:rPr lang="es-ES_tradnl" sz="1800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647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Transacciones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err="1" smtClean="0">
                <a:solidFill>
                  <a:srgbClr val="002060"/>
                </a:solidFill>
              </a:rPr>
              <a:t>Flume</a:t>
            </a:r>
            <a:r>
              <a:rPr lang="es-ES_tradnl" sz="1800" dirty="0" smtClean="0">
                <a:solidFill>
                  <a:srgbClr val="002060"/>
                </a:solidFill>
              </a:rPr>
              <a:t> utiliza transacciones separadas para garantizar la entrega de eventos desde el “</a:t>
            </a:r>
            <a:r>
              <a:rPr lang="es-ES_tradnl" sz="1800" dirty="0" err="1" smtClean="0">
                <a:solidFill>
                  <a:srgbClr val="002060"/>
                </a:solidFill>
              </a:rPr>
              <a:t>source</a:t>
            </a:r>
            <a:r>
              <a:rPr lang="es-ES_tradnl" sz="1800" dirty="0" smtClean="0">
                <a:solidFill>
                  <a:srgbClr val="002060"/>
                </a:solidFill>
              </a:rPr>
              <a:t>” al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”, y desde el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” al “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De esta forma, una fuente se asegura que un evento ha sido entregado al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”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s-ES_tradnl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s-ES_tradnl" sz="1800" dirty="0" smtClean="0">
                <a:solidFill>
                  <a:srgbClr val="002060"/>
                </a:solidFill>
              </a:rPr>
              <a:t>Igualmente, el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” se asegura de que ha sido entregado al “</a:t>
            </a:r>
            <a:r>
              <a:rPr lang="es-ES_tradnl" sz="1800" dirty="0" err="1" smtClean="0">
                <a:solidFill>
                  <a:srgbClr val="002060"/>
                </a:solidFill>
              </a:rPr>
              <a:t>sink</a:t>
            </a:r>
            <a:r>
              <a:rPr lang="es-ES_tradnl" sz="1800" dirty="0" smtClean="0">
                <a:solidFill>
                  <a:srgbClr val="002060"/>
                </a:solidFill>
              </a:rPr>
              <a:t>”. Si por alguna razón, no se ha podido entregar, se hace “</a:t>
            </a:r>
            <a:r>
              <a:rPr lang="es-ES_tradnl" sz="1800" dirty="0" err="1" smtClean="0">
                <a:solidFill>
                  <a:srgbClr val="002060"/>
                </a:solidFill>
              </a:rPr>
              <a:t>rollback</a:t>
            </a:r>
            <a:r>
              <a:rPr lang="es-ES_tradnl" sz="1800" dirty="0" smtClean="0">
                <a:solidFill>
                  <a:srgbClr val="002060"/>
                </a:solidFill>
              </a:rPr>
              <a:t>” y el evento permanece en el “</a:t>
            </a:r>
            <a:r>
              <a:rPr lang="es-ES_tradnl" sz="1800" dirty="0" err="1" smtClean="0">
                <a:solidFill>
                  <a:srgbClr val="002060"/>
                </a:solidFill>
              </a:rPr>
              <a:t>channel</a:t>
            </a:r>
            <a:r>
              <a:rPr lang="es-ES_tradnl" sz="1800" dirty="0" smtClean="0">
                <a:solidFill>
                  <a:srgbClr val="002060"/>
                </a:solidFill>
              </a:rPr>
              <a:t>” para reenviarlo más tarde.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s-ES_tradnl" sz="1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09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6326</TotalTime>
  <Words>2985</Words>
  <Application>Microsoft Macintosh PowerPoint</Application>
  <PresentationFormat>On-screen Show (4:3)</PresentationFormat>
  <Paragraphs>520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1_Diseño predeterminado</vt:lpstr>
      <vt:lpstr>3_Diseño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Alba</cp:lastModifiedBy>
  <cp:revision>500</cp:revision>
  <dcterms:modified xsi:type="dcterms:W3CDTF">2015-07-18T16:01:02Z</dcterms:modified>
</cp:coreProperties>
</file>