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44"/>
  </p:notesMasterIdLst>
  <p:sldIdLst>
    <p:sldId id="256" r:id="rId3"/>
    <p:sldId id="300" r:id="rId4"/>
    <p:sldId id="370" r:id="rId5"/>
    <p:sldId id="315" r:id="rId6"/>
    <p:sldId id="411" r:id="rId7"/>
    <p:sldId id="384" r:id="rId8"/>
    <p:sldId id="412" r:id="rId9"/>
    <p:sldId id="335" r:id="rId10"/>
    <p:sldId id="336" r:id="rId11"/>
    <p:sldId id="386" r:id="rId12"/>
    <p:sldId id="413" r:id="rId13"/>
    <p:sldId id="414" r:id="rId14"/>
    <p:sldId id="415" r:id="rId15"/>
    <p:sldId id="389" r:id="rId16"/>
    <p:sldId id="390" r:id="rId17"/>
    <p:sldId id="416" r:id="rId18"/>
    <p:sldId id="417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8" r:id="rId28"/>
    <p:sldId id="401" r:id="rId29"/>
    <p:sldId id="403" r:id="rId30"/>
    <p:sldId id="402" r:id="rId31"/>
    <p:sldId id="354" r:id="rId32"/>
    <p:sldId id="355" r:id="rId33"/>
    <p:sldId id="418" r:id="rId34"/>
    <p:sldId id="419" r:id="rId35"/>
    <p:sldId id="422" r:id="rId36"/>
    <p:sldId id="420" r:id="rId37"/>
    <p:sldId id="421" r:id="rId38"/>
    <p:sldId id="405" r:id="rId39"/>
    <p:sldId id="407" r:id="rId40"/>
    <p:sldId id="409" r:id="rId41"/>
    <p:sldId id="410" r:id="rId42"/>
    <p:sldId id="268" r:id="rId43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6511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9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65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7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24" name="Shape 24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26" name="Shape 26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27" name="Shape 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" name="Shape 28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" name="Shape 29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Shape 30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thilinamb/flume-ng-kafka-sink/archive/master.zip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flume.apache.org/FlumeUserGuid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15501" b="17004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2" name="Shape 42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3" name="Shape 43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45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baseline="0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7">
              <a:alphaModFix/>
            </a:blip>
            <a:srcRect r="26574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Extractores</a:t>
            </a:r>
            <a:r>
              <a:rPr lang="en-US" sz="3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3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39186" y="4936712"/>
            <a:ext cx="5384699" cy="4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EN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ANALYTICS &amp; BIG DATA 2015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lang="en-US"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</a:t>
            </a:r>
            <a:r>
              <a:rPr lang="es-ES_tradnl" sz="1800" b="1" dirty="0" smtClean="0">
                <a:solidFill>
                  <a:srgbClr val="002060"/>
                </a:solidFill>
              </a:rPr>
              <a:t>tópico</a:t>
            </a:r>
            <a:r>
              <a:rPr lang="es-ES_tradnl" sz="1800" dirty="0" smtClean="0">
                <a:solidFill>
                  <a:srgbClr val="002060"/>
                </a:solidFill>
              </a:rPr>
              <a:t> en </a:t>
            </a:r>
            <a:r>
              <a:rPr lang="es-ES_tradnl" sz="1800" dirty="0" err="1" smtClean="0">
                <a:solidFill>
                  <a:srgbClr val="002060"/>
                </a:solidFill>
              </a:rPr>
              <a:t>kafka</a:t>
            </a:r>
            <a:r>
              <a:rPr lang="es-ES_tradnl" sz="1800" dirty="0" smtClean="0">
                <a:solidFill>
                  <a:srgbClr val="002060"/>
                </a:solidFill>
              </a:rPr>
              <a:t> es un “</a:t>
            </a:r>
            <a:r>
              <a:rPr lang="es-ES_tradnl" sz="1800" b="1" dirty="0" smtClean="0">
                <a:solidFill>
                  <a:srgbClr val="002060"/>
                </a:solidFill>
              </a:rPr>
              <a:t>log particionado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0" i="0" u="none" strike="noStrike" cap="none" dirty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partición es una </a:t>
            </a:r>
            <a:r>
              <a:rPr lang="es-ES_tradnl" sz="1800" b="1" dirty="0" smtClean="0">
                <a:solidFill>
                  <a:srgbClr val="002060"/>
                </a:solidFill>
              </a:rPr>
              <a:t>secuencia ordenada de mensajes</a:t>
            </a:r>
            <a:r>
              <a:rPr lang="es-ES_tradnl" sz="1800" dirty="0" smtClean="0">
                <a:solidFill>
                  <a:srgbClr val="002060"/>
                </a:solidFill>
              </a:rPr>
              <a:t> a la que continuamente se añaden nuevos mensajes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mensaje en una partición tiene asignado un ID secuencial llamado </a:t>
            </a:r>
            <a:r>
              <a:rPr lang="es-ES_tradnl" sz="1800" b="1" i="1" dirty="0" smtClean="0">
                <a:solidFill>
                  <a:srgbClr val="002060"/>
                </a:solidFill>
              </a:rPr>
              <a:t>offset</a:t>
            </a:r>
            <a:r>
              <a:rPr lang="es-ES_tradnl" sz="1800" i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que identifica unívocamente cada mensaje en la partición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0" i="1" u="none" strike="noStrike" cap="none" dirty="0">
              <a:solidFill>
                <a:srgbClr val="002060"/>
              </a:solidFill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Tópicos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918"/>
            <a:ext cx="4528369" cy="29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405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El </a:t>
            </a:r>
            <a:r>
              <a:rPr lang="es-ES_tradnl" sz="1800" dirty="0" err="1">
                <a:solidFill>
                  <a:srgbClr val="002060"/>
                </a:solidFill>
              </a:rPr>
              <a:t>cluster</a:t>
            </a:r>
            <a:r>
              <a:rPr lang="es-ES_tradnl" sz="1800" dirty="0">
                <a:solidFill>
                  <a:srgbClr val="002060"/>
                </a:solidFill>
              </a:rPr>
              <a:t> Kafka </a:t>
            </a:r>
            <a:r>
              <a:rPr lang="es-ES_tradnl" sz="1800" b="1" dirty="0">
                <a:solidFill>
                  <a:srgbClr val="002060"/>
                </a:solidFill>
              </a:rPr>
              <a:t>conserva todos los mensajes publicados</a:t>
            </a:r>
            <a:r>
              <a:rPr lang="es-ES_tradnl" sz="1800" dirty="0">
                <a:solidFill>
                  <a:srgbClr val="002060"/>
                </a:solidFill>
              </a:rPr>
              <a:t>, hayan o no sido consumidos, durante un tiempo definido por configuración </a:t>
            </a:r>
            <a:r>
              <a:rPr lang="es-ES_tradnl" sz="1800" dirty="0" smtClean="0">
                <a:solidFill>
                  <a:srgbClr val="002060"/>
                </a:solidFill>
              </a:rPr>
              <a:t>(horas, semanas</a:t>
            </a:r>
            <a:r>
              <a:rPr lang="es-ES_tradnl" sz="1800" dirty="0" smtClean="0">
                <a:solidFill>
                  <a:srgbClr val="002060"/>
                </a:solidFill>
              </a:rPr>
              <a:t>, meses…)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El rendimiento de Kafka es constante con respecto a la cantidad de datos almacenada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i="1" u="none" strike="noStrike" cap="none" dirty="0">
              <a:solidFill>
                <a:srgbClr val="002060"/>
              </a:solidFill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Tópicos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918"/>
            <a:ext cx="4528369" cy="29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81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Las particiones de un tópico pueden estar dispersas en varios </a:t>
            </a:r>
            <a:r>
              <a:rPr lang="es-ES_tradnl" sz="1800" dirty="0" err="1">
                <a:solidFill>
                  <a:srgbClr val="002060"/>
                </a:solidFill>
              </a:rPr>
              <a:t>brokers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De esta forma se consigue </a:t>
            </a:r>
            <a:r>
              <a:rPr lang="es-ES_tradnl" sz="1800" b="1" dirty="0">
                <a:solidFill>
                  <a:srgbClr val="002060"/>
                </a:solidFill>
              </a:rPr>
              <a:t>escalar horizontalmente </a:t>
            </a:r>
            <a:r>
              <a:rPr lang="es-ES_tradnl" sz="1800" dirty="0">
                <a:solidFill>
                  <a:srgbClr val="002060"/>
                </a:solidFill>
              </a:rPr>
              <a:t>la capacidad y el rendimiento de </a:t>
            </a:r>
            <a:r>
              <a:rPr lang="es-ES_tradnl" sz="1800" b="1" dirty="0">
                <a:solidFill>
                  <a:srgbClr val="002060"/>
                </a:solidFill>
              </a:rPr>
              <a:t>escritura</a:t>
            </a:r>
            <a:r>
              <a:rPr lang="es-ES_tradnl" sz="1800" dirty="0">
                <a:solidFill>
                  <a:srgbClr val="002060"/>
                </a:solidFill>
              </a:rPr>
              <a:t> en un </a:t>
            </a:r>
            <a:r>
              <a:rPr lang="es-ES_tradnl" sz="1800" dirty="0" err="1">
                <a:solidFill>
                  <a:srgbClr val="002060"/>
                </a:solidFill>
              </a:rPr>
              <a:t>topic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Un </a:t>
            </a:r>
            <a:r>
              <a:rPr lang="es-ES_tradnl" sz="1800" dirty="0" err="1">
                <a:solidFill>
                  <a:srgbClr val="002060"/>
                </a:solidFill>
              </a:rPr>
              <a:t>topic</a:t>
            </a:r>
            <a:r>
              <a:rPr lang="es-ES_tradnl" sz="1800" dirty="0">
                <a:solidFill>
                  <a:srgbClr val="002060"/>
                </a:solidFill>
              </a:rPr>
              <a:t> puede ser </a:t>
            </a:r>
            <a:r>
              <a:rPr lang="es-ES_tradnl" sz="1800" b="1" dirty="0">
                <a:solidFill>
                  <a:srgbClr val="002060"/>
                </a:solidFill>
              </a:rPr>
              <a:t>más grande que la capacidad de un servidor </a:t>
            </a:r>
            <a:r>
              <a:rPr lang="es-ES_tradnl" sz="1800" dirty="0">
                <a:solidFill>
                  <a:srgbClr val="002060"/>
                </a:solidFill>
              </a:rPr>
              <a:t>del </a:t>
            </a:r>
            <a:r>
              <a:rPr lang="es-ES_tradnl" sz="1800" dirty="0" err="1">
                <a:solidFill>
                  <a:srgbClr val="002060"/>
                </a:solidFill>
              </a:rPr>
              <a:t>cluster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i="1" u="none" strike="noStrike" cap="none" dirty="0">
              <a:solidFill>
                <a:srgbClr val="002060"/>
              </a:solidFill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Tópicos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918"/>
            <a:ext cx="4528369" cy="29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41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Para </a:t>
            </a:r>
            <a:r>
              <a:rPr lang="es-ES_tradnl" sz="1800" dirty="0">
                <a:solidFill>
                  <a:srgbClr val="002060"/>
                </a:solidFill>
              </a:rPr>
              <a:t>las aplicaciones que interactúan con Kafka, </a:t>
            </a:r>
            <a:r>
              <a:rPr lang="es-ES_tradnl" sz="1800" b="1" dirty="0">
                <a:solidFill>
                  <a:srgbClr val="002060"/>
                </a:solidFill>
              </a:rPr>
              <a:t>un tópico</a:t>
            </a:r>
            <a:r>
              <a:rPr lang="es-ES_tradnl" sz="1800" dirty="0">
                <a:solidFill>
                  <a:srgbClr val="002060"/>
                </a:solidFill>
              </a:rPr>
              <a:t> es la unidad principal de </a:t>
            </a:r>
            <a:r>
              <a:rPr lang="es-ES_tradnl" sz="1800" b="1" dirty="0">
                <a:solidFill>
                  <a:srgbClr val="002060"/>
                </a:solidFill>
              </a:rPr>
              <a:t>separación</a:t>
            </a:r>
            <a:r>
              <a:rPr lang="es-ES_tradnl" sz="1800" dirty="0">
                <a:solidFill>
                  <a:srgbClr val="002060"/>
                </a:solidFill>
              </a:rPr>
              <a:t>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Para un </a:t>
            </a:r>
            <a:r>
              <a:rPr lang="es-ES_tradnl" sz="1800" dirty="0" err="1">
                <a:solidFill>
                  <a:srgbClr val="002060"/>
                </a:solidFill>
              </a:rPr>
              <a:t>cluster</a:t>
            </a:r>
            <a:r>
              <a:rPr lang="es-ES_tradnl" sz="1800" dirty="0">
                <a:solidFill>
                  <a:srgbClr val="002060"/>
                </a:solidFill>
              </a:rPr>
              <a:t> Kafka, </a:t>
            </a:r>
            <a:r>
              <a:rPr lang="es-ES_tradnl" sz="1800" b="1" dirty="0">
                <a:solidFill>
                  <a:srgbClr val="002060"/>
                </a:solidFill>
              </a:rPr>
              <a:t>una partición </a:t>
            </a:r>
            <a:r>
              <a:rPr lang="es-ES_tradnl" sz="1800" dirty="0">
                <a:solidFill>
                  <a:srgbClr val="002060"/>
                </a:solidFill>
              </a:rPr>
              <a:t>es la unidad principal de </a:t>
            </a:r>
            <a:r>
              <a:rPr lang="es-ES_tradnl" sz="1800" b="1" dirty="0" smtClean="0">
                <a:solidFill>
                  <a:srgbClr val="002060"/>
                </a:solidFill>
              </a:rPr>
              <a:t>paralelismo y replicación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de datos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i="1" u="none" strike="noStrike" cap="none" dirty="0">
              <a:solidFill>
                <a:srgbClr val="002060"/>
              </a:solidFill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Tópicos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918"/>
            <a:ext cx="4528369" cy="29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89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>
                <a:solidFill>
                  <a:srgbClr val="002060"/>
                </a:solidFill>
              </a:rPr>
              <a:t>Distribución y Replicación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Producers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Consumers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Casos de Uso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8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Distribución</a:t>
            </a:r>
            <a:r>
              <a:rPr lang="en-US" sz="2200" b="1" dirty="0" smtClean="0">
                <a:solidFill>
                  <a:srgbClr val="1C1C1C"/>
                </a:solidFill>
              </a:rPr>
              <a:t> y </a:t>
            </a:r>
            <a:r>
              <a:rPr lang="en-US" sz="2200" b="1" dirty="0" err="1" smtClean="0">
                <a:solidFill>
                  <a:srgbClr val="1C1C1C"/>
                </a:solidFill>
              </a:rPr>
              <a:t>Replicación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Las particiones de un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se distribuyen en los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brokers</a:t>
            </a:r>
            <a:r>
              <a:rPr lang="es-ES_tradnl" sz="1800" dirty="0" smtClean="0">
                <a:solidFill>
                  <a:srgbClr val="002060"/>
                </a:solidFill>
              </a:rPr>
              <a:t> de un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Kafka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</a:t>
            </a:r>
            <a:r>
              <a:rPr lang="es-ES_tradnl" sz="1800" dirty="0" smtClean="0">
                <a:solidFill>
                  <a:srgbClr val="002060"/>
                </a:solidFill>
              </a:rPr>
              <a:t> es responsable de mantener y atender peticiones de unas determinadas particiones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partición se replica un número configurable de veces para tener tolerancia a fallos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09" y="4208506"/>
            <a:ext cx="6700239" cy="19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685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Distribución</a:t>
            </a:r>
            <a:r>
              <a:rPr lang="en-US" sz="2200" b="1" dirty="0" smtClean="0">
                <a:solidFill>
                  <a:srgbClr val="1C1C1C"/>
                </a:solidFill>
              </a:rPr>
              <a:t> y </a:t>
            </a:r>
            <a:r>
              <a:rPr lang="en-US" sz="2200" b="1" dirty="0" err="1" smtClean="0">
                <a:solidFill>
                  <a:srgbClr val="1C1C1C"/>
                </a:solidFill>
              </a:rPr>
              <a:t>Replicación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</a:t>
            </a:r>
            <a:r>
              <a:rPr lang="es-ES_tradnl" sz="1800" dirty="0" err="1">
                <a:solidFill>
                  <a:srgbClr val="002060"/>
                </a:solidFill>
              </a:rPr>
              <a:t>topic</a:t>
            </a:r>
            <a:r>
              <a:rPr lang="es-ES_tradnl" sz="1800" dirty="0">
                <a:solidFill>
                  <a:srgbClr val="002060"/>
                </a:solidFill>
              </a:rPr>
              <a:t> con factor de replicación N, tolerará </a:t>
            </a:r>
            <a:r>
              <a:rPr lang="es-ES_tradnl" sz="1800" b="1" dirty="0">
                <a:solidFill>
                  <a:srgbClr val="002060"/>
                </a:solidFill>
              </a:rPr>
              <a:t>N-1 </a:t>
            </a:r>
            <a:r>
              <a:rPr lang="es-ES_tradnl" sz="1800" b="1" dirty="0" err="1">
                <a:solidFill>
                  <a:srgbClr val="002060"/>
                </a:solidFill>
              </a:rPr>
              <a:t>brokers</a:t>
            </a:r>
            <a:r>
              <a:rPr lang="es-ES_tradnl" sz="1800" b="1" dirty="0">
                <a:solidFill>
                  <a:srgbClr val="002060"/>
                </a:solidFill>
              </a:rPr>
              <a:t> caídos </a:t>
            </a:r>
            <a:r>
              <a:rPr lang="es-ES_tradnl" sz="1800" dirty="0">
                <a:solidFill>
                  <a:srgbClr val="002060"/>
                </a:solidFill>
              </a:rPr>
              <a:t>sin perder ningún </a:t>
            </a:r>
            <a:r>
              <a:rPr lang="es-ES_tradnl" sz="1800" dirty="0" smtClean="0">
                <a:solidFill>
                  <a:srgbClr val="002060"/>
                </a:solidFill>
              </a:rPr>
              <a:t>mensaje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Para cada partición hay </a:t>
            </a:r>
            <a:r>
              <a:rPr lang="es-ES_tradnl" sz="1800" b="1" dirty="0">
                <a:solidFill>
                  <a:srgbClr val="002060"/>
                </a:solidFill>
              </a:rPr>
              <a:t>un </a:t>
            </a:r>
            <a:r>
              <a:rPr lang="es-ES_tradnl" sz="1800" b="1" dirty="0" err="1">
                <a:solidFill>
                  <a:srgbClr val="002060"/>
                </a:solidFill>
              </a:rPr>
              <a:t>broker</a:t>
            </a:r>
            <a:r>
              <a:rPr lang="es-ES_tradnl" sz="1800" b="1" dirty="0">
                <a:solidFill>
                  <a:srgbClr val="002060"/>
                </a:solidFill>
              </a:rPr>
              <a:t> que actúa como líder</a:t>
            </a:r>
            <a:r>
              <a:rPr lang="es-ES_tradnl" sz="1800" dirty="0">
                <a:solidFill>
                  <a:srgbClr val="002060"/>
                </a:solidFill>
              </a:rPr>
              <a:t>, y cero ó más </a:t>
            </a:r>
            <a:r>
              <a:rPr lang="es-ES_tradnl" sz="1800" dirty="0" err="1">
                <a:solidFill>
                  <a:srgbClr val="002060"/>
                </a:solidFill>
              </a:rPr>
              <a:t>brokers</a:t>
            </a:r>
            <a:r>
              <a:rPr lang="es-ES_tradnl" sz="1800" dirty="0">
                <a:solidFill>
                  <a:srgbClr val="002060"/>
                </a:solidFill>
              </a:rPr>
              <a:t> que actúan como “</a:t>
            </a:r>
            <a:r>
              <a:rPr lang="es-ES_tradnl" sz="1800" dirty="0" err="1">
                <a:solidFill>
                  <a:srgbClr val="002060"/>
                </a:solidFill>
              </a:rPr>
              <a:t>followers</a:t>
            </a:r>
            <a:r>
              <a:rPr lang="es-ES_tradnl" sz="1800" dirty="0">
                <a:solidFill>
                  <a:srgbClr val="002060"/>
                </a:solidFill>
              </a:rPr>
              <a:t>”.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El </a:t>
            </a:r>
            <a:r>
              <a:rPr lang="es-ES_tradnl" sz="1800" dirty="0" err="1">
                <a:solidFill>
                  <a:srgbClr val="002060"/>
                </a:solidFill>
              </a:rPr>
              <a:t>broker</a:t>
            </a:r>
            <a:r>
              <a:rPr lang="es-ES_tradnl" sz="1800" dirty="0">
                <a:solidFill>
                  <a:srgbClr val="002060"/>
                </a:solidFill>
              </a:rPr>
              <a:t> líder atiende </a:t>
            </a:r>
            <a:r>
              <a:rPr lang="es-ES_tradnl" sz="1800" b="1" dirty="0">
                <a:solidFill>
                  <a:srgbClr val="002060"/>
                </a:solidFill>
              </a:rPr>
              <a:t>todas las peticiones de lectura y escritura </a:t>
            </a:r>
            <a:r>
              <a:rPr lang="es-ES_tradnl" sz="1800" dirty="0">
                <a:solidFill>
                  <a:srgbClr val="002060"/>
                </a:solidFill>
              </a:rPr>
              <a:t>en la partición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09" y="4208506"/>
            <a:ext cx="6700239" cy="19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318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Distribución</a:t>
            </a:r>
            <a:r>
              <a:rPr lang="en-US" sz="2200" b="1" dirty="0" smtClean="0">
                <a:solidFill>
                  <a:srgbClr val="1C1C1C"/>
                </a:solidFill>
              </a:rPr>
              <a:t> y </a:t>
            </a:r>
            <a:r>
              <a:rPr lang="en-US" sz="2200" b="1" dirty="0" err="1" smtClean="0">
                <a:solidFill>
                  <a:srgbClr val="1C1C1C"/>
                </a:solidFill>
              </a:rPr>
              <a:t>Replicación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Los </a:t>
            </a:r>
            <a:r>
              <a:rPr lang="es-ES_tradnl" sz="1800" b="1" dirty="0" err="1">
                <a:solidFill>
                  <a:srgbClr val="002060"/>
                </a:solidFill>
              </a:rPr>
              <a:t>followers</a:t>
            </a:r>
            <a:r>
              <a:rPr lang="es-ES_tradnl" sz="1800" dirty="0">
                <a:solidFill>
                  <a:srgbClr val="002060"/>
                </a:solidFill>
              </a:rPr>
              <a:t> únicamente </a:t>
            </a:r>
            <a:r>
              <a:rPr lang="es-ES_tradnl" sz="1800" b="1" dirty="0">
                <a:solidFill>
                  <a:srgbClr val="002060"/>
                </a:solidFill>
              </a:rPr>
              <a:t>replican el contenido </a:t>
            </a:r>
            <a:r>
              <a:rPr lang="es-ES_tradnl" sz="1800" dirty="0">
                <a:solidFill>
                  <a:srgbClr val="002060"/>
                </a:solidFill>
              </a:rPr>
              <a:t>de la partición del líder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Si el </a:t>
            </a:r>
            <a:r>
              <a:rPr lang="es-ES_tradnl" sz="1800" dirty="0" err="1">
                <a:solidFill>
                  <a:srgbClr val="002060"/>
                </a:solidFill>
              </a:rPr>
              <a:t>lider</a:t>
            </a:r>
            <a:r>
              <a:rPr lang="es-ES_tradnl" sz="1800" dirty="0">
                <a:solidFill>
                  <a:srgbClr val="002060"/>
                </a:solidFill>
              </a:rPr>
              <a:t> falla, uno de los </a:t>
            </a:r>
            <a:r>
              <a:rPr lang="es-ES_tradnl" sz="1800" dirty="0" err="1">
                <a:solidFill>
                  <a:srgbClr val="002060"/>
                </a:solidFill>
              </a:rPr>
              <a:t>followers</a:t>
            </a:r>
            <a:r>
              <a:rPr lang="es-ES_tradnl" sz="1800" dirty="0">
                <a:solidFill>
                  <a:srgbClr val="002060"/>
                </a:solidFill>
              </a:rPr>
              <a:t> es </a:t>
            </a:r>
            <a:r>
              <a:rPr lang="es-ES_tradnl" sz="1800" b="1" dirty="0">
                <a:solidFill>
                  <a:srgbClr val="002060"/>
                </a:solidFill>
              </a:rPr>
              <a:t>automáticamente seleccionado como nuevo líder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Cada </a:t>
            </a:r>
            <a:r>
              <a:rPr lang="es-ES_tradnl" sz="1800" dirty="0" err="1">
                <a:solidFill>
                  <a:srgbClr val="002060"/>
                </a:solidFill>
              </a:rPr>
              <a:t>broker</a:t>
            </a:r>
            <a:r>
              <a:rPr lang="es-ES_tradnl" sz="1800" dirty="0">
                <a:solidFill>
                  <a:srgbClr val="002060"/>
                </a:solidFill>
              </a:rPr>
              <a:t> actúa como líder para algunas de sus particiones y como </a:t>
            </a:r>
            <a:r>
              <a:rPr lang="es-ES_tradnl" sz="1800" dirty="0" err="1">
                <a:solidFill>
                  <a:srgbClr val="002060"/>
                </a:solidFill>
              </a:rPr>
              <a:t>follower</a:t>
            </a:r>
            <a:r>
              <a:rPr lang="es-ES_tradnl" sz="1800" dirty="0">
                <a:solidFill>
                  <a:srgbClr val="002060"/>
                </a:solidFill>
              </a:rPr>
              <a:t> para otras, para que la carga esté bien balanceada en el </a:t>
            </a:r>
            <a:r>
              <a:rPr lang="es-ES_tradnl" sz="1800" dirty="0" err="1">
                <a:solidFill>
                  <a:srgbClr val="002060"/>
                </a:solidFill>
              </a:rPr>
              <a:t>cluster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09" y="4208506"/>
            <a:ext cx="6700239" cy="19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287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Distribución y Replicación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 smtClean="0">
                <a:solidFill>
                  <a:srgbClr val="002060"/>
                </a:solidFill>
              </a:rPr>
              <a:t>Producers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Consumers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Casos de Uso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546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Producers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Publican mensajes </a:t>
            </a:r>
            <a:r>
              <a:rPr lang="es-ES_tradnl" sz="1800" dirty="0" smtClean="0">
                <a:solidFill>
                  <a:srgbClr val="002060"/>
                </a:solidFill>
              </a:rPr>
              <a:t>en un tópico determinado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</a:t>
            </a:r>
            <a:r>
              <a:rPr lang="es-ES_tradnl" sz="1800" dirty="0" err="1" smtClean="0">
                <a:solidFill>
                  <a:srgbClr val="002060"/>
                </a:solidFill>
              </a:rPr>
              <a:t>producer</a:t>
            </a:r>
            <a:r>
              <a:rPr lang="es-ES_tradnl" sz="1800" dirty="0" smtClean="0">
                <a:solidFill>
                  <a:srgbClr val="002060"/>
                </a:solidFill>
              </a:rPr>
              <a:t> es responsable de </a:t>
            </a:r>
            <a:r>
              <a:rPr lang="es-ES_tradnl" sz="1800" b="1" dirty="0" smtClean="0">
                <a:solidFill>
                  <a:srgbClr val="002060"/>
                </a:solidFill>
              </a:rPr>
              <a:t>seleccionar a qué partición </a:t>
            </a:r>
            <a:r>
              <a:rPr lang="es-ES_tradnl" sz="1800" dirty="0" smtClean="0">
                <a:solidFill>
                  <a:srgbClr val="002060"/>
                </a:solidFill>
              </a:rPr>
              <a:t>enviar cada mensaje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Puede hacer un round-</a:t>
            </a:r>
            <a:r>
              <a:rPr lang="es-ES_tradnl" sz="1800" dirty="0" err="1" smtClean="0">
                <a:solidFill>
                  <a:srgbClr val="002060"/>
                </a:solidFill>
              </a:rPr>
              <a:t>robin</a:t>
            </a:r>
            <a:r>
              <a:rPr lang="es-ES_tradnl" sz="1800" dirty="0" smtClean="0">
                <a:solidFill>
                  <a:srgbClr val="002060"/>
                </a:solidFill>
              </a:rPr>
              <a:t> para balancear carga o aplicar alguna semántica en base a una función de particionado, por ejemplo basándolo en una clave del mensaje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También es configurable si el </a:t>
            </a:r>
            <a:r>
              <a:rPr lang="es-ES_tradnl" sz="1800" dirty="0" err="1" smtClean="0">
                <a:solidFill>
                  <a:srgbClr val="002060"/>
                </a:solidFill>
              </a:rPr>
              <a:t>producer</a:t>
            </a:r>
            <a:r>
              <a:rPr lang="es-ES_tradnl" sz="1800" dirty="0" smtClean="0">
                <a:solidFill>
                  <a:srgbClr val="002060"/>
                </a:solidFill>
              </a:rPr>
              <a:t> debe esperar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ACKs</a:t>
            </a:r>
            <a:r>
              <a:rPr lang="es-ES_tradnl" sz="1800" dirty="0" smtClean="0">
                <a:solidFill>
                  <a:srgbClr val="002060"/>
                </a:solidFill>
              </a:rPr>
              <a:t> del líder, o del líder y todas las réplicas, o no esperar </a:t>
            </a:r>
            <a:r>
              <a:rPr lang="es-ES_tradnl" sz="1800" dirty="0" err="1" smtClean="0">
                <a:solidFill>
                  <a:srgbClr val="002060"/>
                </a:solidFill>
              </a:rPr>
              <a:t>ACKs</a:t>
            </a:r>
            <a:r>
              <a:rPr lang="es-ES_tradnl" sz="1800" dirty="0" smtClean="0">
                <a:solidFill>
                  <a:srgbClr val="002060"/>
                </a:solidFill>
              </a:rPr>
              <a:t> en absoluto. La configuración idónea dependerá del tipo de aplicación y de mensajes del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, y será siempre un compromiso entre rendimiento y riesgo de pérdida de datos.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650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243224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smtClean="0">
                <a:solidFill>
                  <a:srgbClr val="262673"/>
                </a:solidFill>
              </a:rPr>
              <a:t>Apache Kafka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77" y="2692029"/>
            <a:ext cx="952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Distribución y Replicación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Producers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 smtClean="0">
                <a:solidFill>
                  <a:srgbClr val="002060"/>
                </a:solidFill>
              </a:rPr>
              <a:t>Consumers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Casos de Uso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080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Consumers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Las tecnologías de mensajes tradicionalmente siguen un modelo de </a:t>
            </a:r>
            <a:r>
              <a:rPr lang="es-ES_tradnl" sz="1800" b="1" dirty="0" smtClean="0">
                <a:solidFill>
                  <a:srgbClr val="002060"/>
                </a:solidFill>
              </a:rPr>
              <a:t>cola</a:t>
            </a:r>
            <a:r>
              <a:rPr lang="es-ES_tradnl" sz="1800" dirty="0" smtClean="0">
                <a:solidFill>
                  <a:srgbClr val="002060"/>
                </a:solidFill>
              </a:rPr>
              <a:t> ó de </a:t>
            </a:r>
            <a:r>
              <a:rPr lang="es-ES_tradnl" sz="1800" b="1" dirty="0" smtClean="0">
                <a:solidFill>
                  <a:srgbClr val="002060"/>
                </a:solidFill>
              </a:rPr>
              <a:t>publicador-subscriptor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Con Kafka se pueden implementar ambos, gracias a los </a:t>
            </a:r>
            <a:r>
              <a:rPr lang="es-ES_tradnl" sz="1800" b="1" i="1" dirty="0" smtClean="0">
                <a:solidFill>
                  <a:srgbClr val="002060"/>
                </a:solidFill>
              </a:rPr>
              <a:t>grupos de consumidores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i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consumidor se incluye en un “</a:t>
            </a:r>
            <a:r>
              <a:rPr lang="es-ES_tradnl" sz="1800" dirty="0" err="1" smtClean="0">
                <a:solidFill>
                  <a:srgbClr val="002060"/>
                </a:solidFill>
              </a:rPr>
              <a:t>consumer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group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200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Consumers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mensaje se entrega </a:t>
            </a:r>
            <a:r>
              <a:rPr lang="es-ES_tradnl" sz="1800" b="1" dirty="0" smtClean="0">
                <a:solidFill>
                  <a:srgbClr val="002060"/>
                </a:solidFill>
              </a:rPr>
              <a:t>sólo a un consumidor de cada grupo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 hay más de un grupo suscrito a un tópico, </a:t>
            </a:r>
            <a:r>
              <a:rPr lang="es-ES_tradnl" sz="1800" b="1" dirty="0" smtClean="0">
                <a:solidFill>
                  <a:srgbClr val="002060"/>
                </a:solidFill>
              </a:rPr>
              <a:t>cada 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consumer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group</a:t>
            </a:r>
            <a:r>
              <a:rPr lang="es-ES_tradnl" sz="1800" b="1" dirty="0" smtClean="0">
                <a:solidFill>
                  <a:srgbClr val="002060"/>
                </a:solidFill>
              </a:rPr>
              <a:t>” obtendrá todos los mensajes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Varios consumidores en un grupo aportan balanceo de carga y alta disponibilidad (si un consumidor cae, las particiones que estaba consumiendo se reasignan a otros consumidores del grupo)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17" y="3931128"/>
            <a:ext cx="4344173" cy="23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17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Consumers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Kafka sólo almacena el offset del último mensaje consumido de cada consumidor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Además, almacena los mensajes durante semanas o meses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Esto permite a los consumidores </a:t>
            </a:r>
            <a:r>
              <a:rPr lang="es-ES_tradnl" sz="1800" b="1" dirty="0" smtClean="0">
                <a:solidFill>
                  <a:srgbClr val="002060"/>
                </a:solidFill>
              </a:rPr>
              <a:t>recuperarse de errores</a:t>
            </a:r>
            <a:r>
              <a:rPr lang="es-ES_tradnl" sz="1800" dirty="0" smtClean="0">
                <a:solidFill>
                  <a:srgbClr val="002060"/>
                </a:solidFill>
              </a:rPr>
              <a:t>, re-consumiendo mensajes desde el último offset bueno conocido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consumidor puede hacer “</a:t>
            </a:r>
            <a:r>
              <a:rPr lang="es-ES_tradnl" sz="1800" dirty="0" err="1" smtClean="0">
                <a:solidFill>
                  <a:srgbClr val="002060"/>
                </a:solidFill>
              </a:rPr>
              <a:t>rewind</a:t>
            </a:r>
            <a:r>
              <a:rPr lang="es-ES_tradnl" sz="1800" dirty="0" smtClean="0">
                <a:solidFill>
                  <a:srgbClr val="002060"/>
                </a:solidFill>
              </a:rPr>
              <a:t>” y </a:t>
            </a:r>
            <a:r>
              <a:rPr lang="es-ES_tradnl" sz="1800" b="1" dirty="0" smtClean="0">
                <a:solidFill>
                  <a:srgbClr val="002060"/>
                </a:solidFill>
              </a:rPr>
              <a:t>volver a consumir mensajes anteriores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Estas </a:t>
            </a:r>
            <a:r>
              <a:rPr lang="es-ES_tradnl" sz="1800" dirty="0" err="1" smtClean="0">
                <a:solidFill>
                  <a:srgbClr val="002060"/>
                </a:solidFill>
              </a:rPr>
              <a:t>carácterísticas</a:t>
            </a:r>
            <a:r>
              <a:rPr lang="es-ES_tradnl" sz="1800" dirty="0" smtClean="0">
                <a:solidFill>
                  <a:srgbClr val="002060"/>
                </a:solidFill>
              </a:rPr>
              <a:t> de Kafka le permiten escalar a </a:t>
            </a:r>
            <a:r>
              <a:rPr lang="es-ES_tradnl" sz="1800" b="1" dirty="0" smtClean="0">
                <a:solidFill>
                  <a:srgbClr val="002060"/>
                </a:solidFill>
              </a:rPr>
              <a:t>decenas de miles de consumidores</a:t>
            </a:r>
            <a:r>
              <a:rPr lang="es-ES_tradnl" sz="1800" dirty="0" smtClean="0">
                <a:solidFill>
                  <a:srgbClr val="002060"/>
                </a:solidFill>
              </a:rPr>
              <a:t>, soportar consumidores que leen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batches</a:t>
            </a:r>
            <a:r>
              <a:rPr lang="es-ES_tradnl" sz="1800" dirty="0">
                <a:solidFill>
                  <a:srgbClr val="002060"/>
                </a:solidFill>
              </a:rPr>
              <a:t> infrecuentes </a:t>
            </a:r>
            <a:r>
              <a:rPr lang="es-ES_tradnl" sz="1800" dirty="0" smtClean="0">
                <a:solidFill>
                  <a:srgbClr val="002060"/>
                </a:solidFill>
              </a:rPr>
              <a:t>de </a:t>
            </a:r>
            <a:r>
              <a:rPr lang="es-ES_tradnl" sz="1800" dirty="0" smtClean="0">
                <a:solidFill>
                  <a:srgbClr val="002060"/>
                </a:solidFill>
              </a:rPr>
              <a:t>mensajes </a:t>
            </a:r>
            <a:r>
              <a:rPr lang="es-ES_tradnl" sz="1800" dirty="0" smtClean="0">
                <a:solidFill>
                  <a:srgbClr val="002060"/>
                </a:solidFill>
              </a:rPr>
              <a:t>(</a:t>
            </a:r>
            <a:r>
              <a:rPr lang="es-ES_tradnl" sz="1800" dirty="0" err="1" smtClean="0">
                <a:solidFill>
                  <a:srgbClr val="002060"/>
                </a:solidFill>
              </a:rPr>
              <a:t>Mapreduce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jobs</a:t>
            </a:r>
            <a:r>
              <a:rPr lang="es-ES_tradnl" sz="1800" dirty="0" smtClean="0">
                <a:solidFill>
                  <a:srgbClr val="002060"/>
                </a:solidFill>
              </a:rPr>
              <a:t>) y mantener </a:t>
            </a:r>
            <a:r>
              <a:rPr lang="es-ES_tradnl" sz="1800" b="1" dirty="0" smtClean="0">
                <a:solidFill>
                  <a:srgbClr val="002060"/>
                </a:solidFill>
              </a:rPr>
              <a:t>una baja latencia</a:t>
            </a:r>
            <a:r>
              <a:rPr lang="es-ES_tradnl" sz="1800" dirty="0" smtClean="0">
                <a:solidFill>
                  <a:srgbClr val="002060"/>
                </a:solidFill>
              </a:rPr>
              <a:t> incluso con flujos muy grandes de mensajes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465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Distribución y Replicación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Producers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Consumers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>
                <a:solidFill>
                  <a:srgbClr val="002060"/>
                </a:solidFill>
              </a:rPr>
              <a:t>Casos </a:t>
            </a:r>
            <a:r>
              <a:rPr lang="es-ES_tradnl" sz="1800" b="1" dirty="0" smtClean="0">
                <a:solidFill>
                  <a:srgbClr val="002060"/>
                </a:solidFill>
              </a:rPr>
              <a:t>de Uso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450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Casos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Uso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 smtClean="0">
                <a:solidFill>
                  <a:srgbClr val="002060"/>
                </a:solidFill>
              </a:rPr>
              <a:t>Broker</a:t>
            </a:r>
            <a:r>
              <a:rPr lang="es-ES_tradnl" sz="1800" b="1" dirty="0" smtClean="0">
                <a:solidFill>
                  <a:srgbClr val="002060"/>
                </a:solidFill>
              </a:rPr>
              <a:t> de mensajes </a:t>
            </a:r>
            <a:r>
              <a:rPr lang="es-ES_tradnl" sz="1800" dirty="0" smtClean="0">
                <a:solidFill>
                  <a:srgbClr val="002060"/>
                </a:solidFill>
              </a:rPr>
              <a:t>o cola de mensajes para desacoplar servicios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Seguimiento de </a:t>
            </a:r>
            <a:r>
              <a:rPr lang="es-ES_tradnl" sz="1800" b="1" dirty="0" smtClean="0">
                <a:solidFill>
                  <a:srgbClr val="002060"/>
                </a:solidFill>
              </a:rPr>
              <a:t>Actividad Web</a:t>
            </a:r>
            <a:r>
              <a:rPr lang="es-ES_tradnl" sz="1800" dirty="0" smtClean="0">
                <a:solidFill>
                  <a:srgbClr val="002060"/>
                </a:solidFill>
              </a:rPr>
              <a:t>: ingesta de eventos sobre actividad en la web, flujos de </a:t>
            </a:r>
            <a:r>
              <a:rPr lang="es-ES_tradnl" sz="1800" dirty="0" err="1" smtClean="0">
                <a:solidFill>
                  <a:srgbClr val="002060"/>
                </a:solidFill>
              </a:rPr>
              <a:t>clicks</a:t>
            </a:r>
            <a:r>
              <a:rPr lang="es-ES_tradnl" sz="1800" dirty="0" smtClean="0">
                <a:solidFill>
                  <a:srgbClr val="002060"/>
                </a:solidFill>
              </a:rPr>
              <a:t>, visitas web, búsquedas… para procesamiento en tiempo real ó carga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</a:t>
            </a:r>
            <a:r>
              <a:rPr lang="es-ES_tradnl" sz="1800" dirty="0" smtClean="0">
                <a:solidFill>
                  <a:srgbClr val="002060"/>
                </a:solidFill>
              </a:rPr>
              <a:t> en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/DWH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Monitorización de </a:t>
            </a:r>
            <a:r>
              <a:rPr lang="es-ES_tradnl" sz="1800" b="1" dirty="0" smtClean="0">
                <a:solidFill>
                  <a:srgbClr val="002060"/>
                </a:solidFill>
              </a:rPr>
              <a:t>métricas</a:t>
            </a:r>
            <a:r>
              <a:rPr lang="es-ES_tradnl" sz="1800" dirty="0" smtClean="0">
                <a:solidFill>
                  <a:srgbClr val="002060"/>
                </a:solidFill>
              </a:rPr>
              <a:t>: recolección de estadísticas de uso/estado de sistemas </a:t>
            </a:r>
            <a:r>
              <a:rPr lang="es-ES_tradnl" sz="1800" dirty="0" err="1" smtClean="0">
                <a:solidFill>
                  <a:srgbClr val="002060"/>
                </a:solidFill>
              </a:rPr>
              <a:t>distribuídos</a:t>
            </a:r>
            <a:r>
              <a:rPr lang="es-ES_tradnl" sz="1800" dirty="0" smtClean="0">
                <a:solidFill>
                  <a:srgbClr val="002060"/>
                </a:solidFill>
              </a:rPr>
              <a:t> (memoria, CPU, disco…)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Agregación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Logs</a:t>
            </a:r>
            <a:r>
              <a:rPr lang="es-ES_tradnl" sz="1800" dirty="0" smtClean="0">
                <a:solidFill>
                  <a:srgbClr val="002060"/>
                </a:solidFill>
              </a:rPr>
              <a:t>: como un sustituto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+ HDFS.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Stream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Analytics</a:t>
            </a:r>
            <a:r>
              <a:rPr lang="es-ES_tradnl" sz="1800" dirty="0" smtClean="0">
                <a:solidFill>
                  <a:srgbClr val="002060"/>
                </a:solidFill>
              </a:rPr>
              <a:t>: Kafka se puede utilizar como fuente del flujo de datos y cómo destino de almacenaje de resultados de “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jobs</a:t>
            </a:r>
            <a:r>
              <a:rPr lang="es-ES_tradnl" sz="1800" dirty="0" smtClean="0">
                <a:solidFill>
                  <a:srgbClr val="002060"/>
                </a:solidFill>
              </a:rPr>
              <a:t>” de Storm.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869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Casos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Uso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841500"/>
            <a:ext cx="8793238" cy="30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29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Kafka y </a:t>
            </a:r>
            <a:r>
              <a:rPr lang="en-US" sz="2200" b="1" dirty="0" err="1" smtClean="0">
                <a:solidFill>
                  <a:srgbClr val="1C1C1C"/>
                </a:solidFill>
              </a:rPr>
              <a:t>Hadoop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Kafka no está hecho específicamente para integrarse con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pero en muchos casos es conveniente integrar ambos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caso común es consumir mensajes de Kafka y persistirlos a HDFS para procesado offline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Ejemplo: Analítica web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Kafka almacena eventos como páginas vistas, búsquedas, </a:t>
            </a:r>
            <a:r>
              <a:rPr lang="es-ES_tradnl" sz="1800" dirty="0" err="1" smtClean="0">
                <a:solidFill>
                  <a:srgbClr val="002060"/>
                </a:solidFill>
              </a:rPr>
              <a:t>clicks</a:t>
            </a:r>
            <a:r>
              <a:rPr lang="es-ES_tradnl" sz="1800" dirty="0" smtClean="0">
                <a:solidFill>
                  <a:srgbClr val="002060"/>
                </a:solidFill>
              </a:rPr>
              <a:t>… 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mensajes se consumen en tiempo real para tener </a:t>
            </a:r>
            <a:r>
              <a:rPr lang="es-ES_tradnl" sz="1800" dirty="0" err="1" smtClean="0">
                <a:solidFill>
                  <a:srgbClr val="002060"/>
                </a:solidFill>
              </a:rPr>
              <a:t>dashboards</a:t>
            </a:r>
            <a:r>
              <a:rPr lang="es-ES_tradnl" sz="1800" dirty="0" smtClean="0">
                <a:solidFill>
                  <a:srgbClr val="002060"/>
                </a:solidFill>
              </a:rPr>
              <a:t> en tiempo real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mensajes se almacenan también en HDFS para generar </a:t>
            </a:r>
            <a:r>
              <a:rPr lang="es-ES_tradnl" sz="1800" dirty="0" err="1" smtClean="0">
                <a:solidFill>
                  <a:srgbClr val="002060"/>
                </a:solidFill>
              </a:rPr>
              <a:t>reports</a:t>
            </a:r>
            <a:r>
              <a:rPr lang="es-ES_tradnl" sz="1800" dirty="0" smtClean="0">
                <a:solidFill>
                  <a:srgbClr val="002060"/>
                </a:solidFill>
              </a:rPr>
              <a:t> y hacer análisis offline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 común utilizar Kafka junto con Storm ó </a:t>
            </a:r>
            <a:r>
              <a:rPr lang="es-ES_tradnl" sz="1800" dirty="0" err="1" smtClean="0">
                <a:solidFill>
                  <a:srgbClr val="002060"/>
                </a:solidFill>
              </a:rPr>
              <a:t>Spark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r>
              <a:rPr lang="es-ES_tradnl" sz="1800" dirty="0" smtClean="0">
                <a:solidFill>
                  <a:srgbClr val="002060"/>
                </a:solidFill>
              </a:rPr>
              <a:t> para hacer procesado en tiempo real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367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Kafka y </a:t>
            </a:r>
            <a:r>
              <a:rPr lang="en-US" sz="2200" b="1" dirty="0" err="1" smtClean="0">
                <a:solidFill>
                  <a:srgbClr val="1C1C1C"/>
                </a:solidFill>
              </a:rPr>
              <a:t>Hadoop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Para almacenar mensajes de Kafka en HDFS, lo más conveniente es utilizar Camus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Camus es un pequeño proyecto </a:t>
            </a:r>
            <a:r>
              <a:rPr lang="es-ES_tradnl" sz="1800" dirty="0" err="1" smtClean="0">
                <a:solidFill>
                  <a:srgbClr val="002060"/>
                </a:solidFill>
              </a:rPr>
              <a:t>OpenSource</a:t>
            </a:r>
            <a:r>
              <a:rPr lang="es-ES_tradnl" sz="1800" dirty="0" smtClean="0">
                <a:solidFill>
                  <a:srgbClr val="002060"/>
                </a:solidFill>
              </a:rPr>
              <a:t> para mover datos en paralelo desde Kafka a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se utiliza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para el formato de los datos en HDFS 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181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Kafka </a:t>
            </a:r>
            <a:r>
              <a:rPr lang="en-US" sz="2200" b="1" dirty="0" err="1" smtClean="0">
                <a:solidFill>
                  <a:srgbClr val="1C1C1C"/>
                </a:solidFill>
              </a:rPr>
              <a:t>vs</a:t>
            </a:r>
            <a:r>
              <a:rPr lang="en-US" sz="2200" b="1" dirty="0" smtClean="0">
                <a:solidFill>
                  <a:srgbClr val="1C1C1C"/>
                </a:solidFill>
              </a:rPr>
              <a:t>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está más orientado a la ingesta de datos y es una solución más completa en este aspecto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Bien integrado con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, HDFS, </a:t>
            </a:r>
            <a:r>
              <a:rPr lang="es-ES_tradnl" sz="1800" dirty="0" err="1" smtClean="0">
                <a:solidFill>
                  <a:srgbClr val="002060"/>
                </a:solidFill>
              </a:rPr>
              <a:t>Hbase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dirty="0" err="1" smtClean="0">
                <a:solidFill>
                  <a:srgbClr val="002060"/>
                </a:solidFill>
              </a:rPr>
              <a:t>Solr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Basado en configuración, normalmente no hay que escribir código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Kafka es un bus de mensajes </a:t>
            </a:r>
            <a:r>
              <a:rPr lang="es-ES_tradnl" sz="1800" dirty="0" err="1" smtClean="0">
                <a:solidFill>
                  <a:srgbClr val="002060"/>
                </a:solidFill>
              </a:rPr>
              <a:t>distribuído</a:t>
            </a:r>
            <a:r>
              <a:rPr lang="es-ES_tradnl" sz="1800" dirty="0" smtClean="0">
                <a:solidFill>
                  <a:srgbClr val="002060"/>
                </a:solidFill>
              </a:rPr>
              <a:t>, de alto rendimiento y con tolerancia a fallos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Permite un alto número de consumidores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Permite conservar los mensajes durante semanas o meses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 preciso desarrollar nuestros propios consumidores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proporciona un Kafka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, Kafka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y Kafka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, por lo que puede tener sentido usar ambos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377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Distribución y Replicación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Producers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Consumers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Casos de Uso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593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87955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Ejercicios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6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Operaciones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Iniciar máquina virtual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En una consola, iniciar un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kafka</a:t>
            </a:r>
            <a:r>
              <a:rPr lang="es-ES_tradnl" sz="1800" dirty="0" smtClean="0">
                <a:solidFill>
                  <a:srgbClr val="002060"/>
                </a:solidFill>
              </a:rPr>
              <a:t>. Para ello hay que ejecutar el script “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kafka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-server-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start.sh</a:t>
            </a:r>
            <a:r>
              <a:rPr lang="es-ES_tradnl" sz="1800" dirty="0" smtClean="0">
                <a:solidFill>
                  <a:srgbClr val="002060"/>
                </a:solidFill>
              </a:rPr>
              <a:t>” que hay en “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hdp</a:t>
            </a:r>
            <a:r>
              <a:rPr lang="en-US" sz="1800" dirty="0">
                <a:latin typeface="Courier New"/>
                <a:cs typeface="Courier New"/>
              </a:rPr>
              <a:t>/current/</a:t>
            </a:r>
            <a:r>
              <a:rPr lang="en-US" sz="1800" dirty="0" err="1">
                <a:latin typeface="Courier New"/>
                <a:cs typeface="Courier New"/>
              </a:rPr>
              <a:t>kafka</a:t>
            </a: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smtClean="0">
                <a:latin typeface="Courier New"/>
                <a:cs typeface="Courier New"/>
              </a:rPr>
              <a:t>broker/bin</a:t>
            </a:r>
            <a:r>
              <a:rPr lang="es-ES_tradnl" sz="1800" dirty="0" smtClean="0">
                <a:solidFill>
                  <a:srgbClr val="002060"/>
                </a:solidFill>
              </a:rPr>
              <a:t>”, indicando el fichero de configuraci</a:t>
            </a:r>
            <a:r>
              <a:rPr lang="es-ES_tradnl" sz="1800" dirty="0" smtClean="0">
                <a:solidFill>
                  <a:srgbClr val="002060"/>
                </a:solidFill>
              </a:rPr>
              <a:t>ón. Es decir, ejecuta lo siguiente en la consola: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smtClean="0">
                <a:latin typeface="Courier New"/>
                <a:cs typeface="Courier New"/>
              </a:rPr>
              <a:t>	cd 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hdp</a:t>
            </a:r>
            <a:r>
              <a:rPr lang="en-US" sz="1800" dirty="0">
                <a:latin typeface="Courier New"/>
                <a:cs typeface="Courier New"/>
              </a:rPr>
              <a:t>/current/</a:t>
            </a:r>
            <a:r>
              <a:rPr lang="en-US" sz="1800" dirty="0" err="1">
                <a:latin typeface="Courier New"/>
                <a:cs typeface="Courier New"/>
              </a:rPr>
              <a:t>kafka</a:t>
            </a:r>
            <a:r>
              <a:rPr lang="en-US" sz="1800" dirty="0">
                <a:latin typeface="Courier New"/>
                <a:cs typeface="Courier New"/>
              </a:rPr>
              <a:t>-broker/</a:t>
            </a:r>
            <a:endParaRPr lang="en-US" sz="1800" dirty="0" smtClean="0"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smtClean="0">
                <a:latin typeface="Courier New"/>
                <a:cs typeface="Courier New"/>
              </a:rPr>
              <a:t>	bin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kafka</a:t>
            </a:r>
            <a:r>
              <a:rPr lang="en-US" sz="1800" dirty="0">
                <a:latin typeface="Courier New"/>
                <a:cs typeface="Courier New"/>
              </a:rPr>
              <a:t>-server-</a:t>
            </a:r>
            <a:r>
              <a:rPr lang="en-US" sz="1800" dirty="0" err="1">
                <a:latin typeface="Courier New"/>
                <a:cs typeface="Courier New"/>
              </a:rPr>
              <a:t>start.sh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config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server.properties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Kafka incluye algunos scripts útiles para interactuar con el </a:t>
            </a:r>
            <a:r>
              <a:rPr lang="es-ES_tradnl" sz="1800" dirty="0" err="1">
                <a:solidFill>
                  <a:srgbClr val="002060"/>
                </a:solidFill>
              </a:rPr>
              <a:t>cluster</a:t>
            </a:r>
            <a:r>
              <a:rPr lang="es-ES_tradnl" sz="1800" dirty="0">
                <a:solidFill>
                  <a:srgbClr val="002060"/>
                </a:solidFill>
              </a:rPr>
              <a:t>. Por ejemplo, el script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usr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hdp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current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kafka-broker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bin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kafka-topics.sh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lo utilizaremos mucho, por ejemplo para crear un </a:t>
            </a:r>
            <a:r>
              <a:rPr lang="es-ES_tradnl" sz="1800" dirty="0" err="1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Ejecuta el script sin parámetros para que muestre todas las opciones que se le pueden pasar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6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Fíjate que la opción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zookeeper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es obligatoria. En nuestro caso debes pasarle siempre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zookeeper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localhost:2181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848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Operaciones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6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Ejecuta el script con las opciones adecuadas para crear un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denominado </a:t>
            </a:r>
            <a:r>
              <a:rPr lang="es-ES_tradnl" sz="1800" b="1" dirty="0" smtClean="0">
                <a:solidFill>
                  <a:srgbClr val="002060"/>
                </a:solidFill>
              </a:rPr>
              <a:t>ciff1 </a:t>
            </a:r>
            <a:r>
              <a:rPr lang="es-ES_tradnl" sz="1800" dirty="0" smtClean="0">
                <a:solidFill>
                  <a:srgbClr val="002060"/>
                </a:solidFill>
              </a:rPr>
              <a:t>con una </a:t>
            </a:r>
            <a:r>
              <a:rPr lang="es-ES_tradnl" sz="1800" dirty="0" err="1" smtClean="0">
                <a:solidFill>
                  <a:srgbClr val="002060"/>
                </a:solidFill>
              </a:rPr>
              <a:t>sóla</a:t>
            </a:r>
            <a:r>
              <a:rPr lang="es-ES_tradnl" sz="1800" dirty="0" smtClean="0">
                <a:solidFill>
                  <a:srgbClr val="002060"/>
                </a:solidFill>
              </a:rPr>
              <a:t> partición y con factor de </a:t>
            </a:r>
            <a:r>
              <a:rPr lang="es-ES_tradnl" sz="1800" dirty="0" smtClean="0">
                <a:solidFill>
                  <a:srgbClr val="002060"/>
                </a:solidFill>
              </a:rPr>
              <a:t>replicación 1. 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Ejecuta </a:t>
            </a:r>
            <a:r>
              <a:rPr lang="es-ES_tradnl" sz="1800" dirty="0" smtClean="0">
                <a:solidFill>
                  <a:srgbClr val="002060"/>
                </a:solidFill>
              </a:rPr>
              <a:t>el mismo script </a:t>
            </a:r>
            <a:r>
              <a:rPr lang="es-ES_tradnl" sz="1800" dirty="0" smtClean="0">
                <a:solidFill>
                  <a:srgbClr val="002060"/>
                </a:solidFill>
              </a:rPr>
              <a:t>(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usr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hdp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current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kafka-broker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bin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topics.sh</a:t>
            </a:r>
            <a:r>
              <a:rPr lang="es-ES_tradnl" sz="1800" dirty="0" smtClean="0">
                <a:solidFill>
                  <a:srgbClr val="002060"/>
                </a:solidFill>
              </a:rPr>
              <a:t>) </a:t>
            </a:r>
            <a:r>
              <a:rPr lang="es-ES_tradnl" sz="1800" dirty="0" smtClean="0">
                <a:solidFill>
                  <a:srgbClr val="002060"/>
                </a:solidFill>
              </a:rPr>
              <a:t>con las opciones adecuadas para ver un listado de los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topicos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actuales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s-ES_tradnl" sz="1800" dirty="0" smtClean="0">
                <a:solidFill>
                  <a:srgbClr val="002060"/>
                </a:solidFill>
              </a:rPr>
              <a:t>Ejecuta el mismo script con las opciones adecuadas para ver la descripci</a:t>
            </a:r>
            <a:r>
              <a:rPr lang="es-ES_tradnl" sz="1800" dirty="0" smtClean="0">
                <a:solidFill>
                  <a:srgbClr val="002060"/>
                </a:solidFill>
              </a:rPr>
              <a:t>ón </a:t>
            </a:r>
            <a:r>
              <a:rPr lang="es-ES_tradnl" sz="1800" dirty="0" smtClean="0">
                <a:solidFill>
                  <a:srgbClr val="002060"/>
                </a:solidFill>
              </a:rPr>
              <a:t>del t</a:t>
            </a:r>
            <a:r>
              <a:rPr lang="es-ES_tradnl" sz="1800" dirty="0" smtClean="0">
                <a:solidFill>
                  <a:srgbClr val="002060"/>
                </a:solidFill>
              </a:rPr>
              <a:t>ópico que acabas de crear</a:t>
            </a: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08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Operaciones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Kafka también incorpora algunos scripts útiles para producir y consumir mensajes del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Investiga cómo puedes lanzar un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producer</a:t>
            </a:r>
            <a:r>
              <a:rPr lang="es-ES_tradnl" sz="1800" dirty="0" smtClean="0">
                <a:solidFill>
                  <a:srgbClr val="002060"/>
                </a:solidFill>
              </a:rPr>
              <a:t> desde consola con el script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usr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hdp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current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broker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bin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kafka-console-producer.sh</a:t>
            </a:r>
            <a:r>
              <a:rPr lang="es-ES_tradnl" sz="1800" dirty="0" smtClean="0">
                <a:solidFill>
                  <a:srgbClr val="002060"/>
                </a:solidFill>
              </a:rPr>
              <a:t>. Ejecuta el script sin parámetros para descubrir qué </a:t>
            </a:r>
            <a:r>
              <a:rPr lang="es-ES_tradnl" sz="1800" dirty="0" err="1" smtClean="0">
                <a:solidFill>
                  <a:srgbClr val="002060"/>
                </a:solidFill>
              </a:rPr>
              <a:t>parametros</a:t>
            </a:r>
            <a:r>
              <a:rPr lang="es-ES_tradnl" sz="1800" dirty="0" smtClean="0">
                <a:solidFill>
                  <a:srgbClr val="002060"/>
                </a:solidFill>
              </a:rPr>
              <a:t> son obligatorios. En nuestro caso, tendrás que usar el valor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sandbox.hortonworks.com:6667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para </a:t>
            </a:r>
            <a:r>
              <a:rPr lang="es-ES_tradnl" sz="1800" dirty="0" smtClean="0">
                <a:solidFill>
                  <a:srgbClr val="002060"/>
                </a:solidFill>
              </a:rPr>
              <a:t>el parámetro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broker-list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r>
              <a:rPr lang="es-ES_tradnl" sz="1800" dirty="0" smtClean="0">
                <a:solidFill>
                  <a:srgbClr val="002060"/>
                </a:solidFill>
              </a:rPr>
              <a:t>Inicia un </a:t>
            </a:r>
            <a:r>
              <a:rPr lang="es-ES_tradnl" sz="1800" dirty="0" err="1" smtClean="0">
                <a:solidFill>
                  <a:srgbClr val="002060"/>
                </a:solidFill>
              </a:rPr>
              <a:t>console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producer</a:t>
            </a:r>
            <a:r>
              <a:rPr lang="es-ES_tradnl" sz="1800" dirty="0" smtClean="0">
                <a:solidFill>
                  <a:srgbClr val="002060"/>
                </a:solidFill>
              </a:rPr>
              <a:t> y envía unos cuantos mensajes al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ciff1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r>
              <a:rPr lang="es-ES_tradnl" sz="1800" dirty="0" smtClean="0">
                <a:solidFill>
                  <a:srgbClr val="002060"/>
                </a:solidFill>
              </a:rPr>
              <a:t>Ahora, en otra ventana, </a:t>
            </a:r>
            <a:r>
              <a:rPr lang="es-ES_tradnl" sz="1800" dirty="0" smtClean="0">
                <a:solidFill>
                  <a:srgbClr val="002060"/>
                </a:solidFill>
              </a:rPr>
              <a:t>investiga el script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usr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hdp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current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kafka-broker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bin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kafka-console-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consumer.sh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para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iniciar </a:t>
            </a:r>
            <a:r>
              <a:rPr lang="es-ES_tradnl" sz="1800" dirty="0">
                <a:solidFill>
                  <a:srgbClr val="002060"/>
                </a:solidFill>
              </a:rPr>
              <a:t>un </a:t>
            </a:r>
            <a:r>
              <a:rPr lang="es-ES_tradnl" sz="1800" dirty="0" err="1">
                <a:solidFill>
                  <a:srgbClr val="002060"/>
                </a:solidFill>
              </a:rPr>
              <a:t>consumer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del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ciff1</a:t>
            </a:r>
            <a:r>
              <a:rPr lang="es-ES_tradnl" sz="1800" dirty="0" smtClean="0">
                <a:solidFill>
                  <a:srgbClr val="002060"/>
                </a:solidFill>
              </a:rPr>
              <a:t>. </a:t>
            </a:r>
            <a:r>
              <a:rPr lang="es-ES_tradnl" sz="1800" dirty="0" smtClean="0">
                <a:solidFill>
                  <a:srgbClr val="002060"/>
                </a:solidFill>
              </a:rPr>
              <a:t>Comprueba </a:t>
            </a:r>
            <a:r>
              <a:rPr lang="es-ES_tradnl" sz="1800" dirty="0">
                <a:solidFill>
                  <a:srgbClr val="002060"/>
                </a:solidFill>
              </a:rPr>
              <a:t>que se </a:t>
            </a:r>
            <a:r>
              <a:rPr lang="es-ES_tradnl" sz="1800" dirty="0" smtClean="0">
                <a:solidFill>
                  <a:srgbClr val="002060"/>
                </a:solidFill>
              </a:rPr>
              <a:t>consumen </a:t>
            </a:r>
            <a:r>
              <a:rPr lang="es-ES_tradnl" sz="1800" dirty="0" smtClean="0">
                <a:solidFill>
                  <a:srgbClr val="002060"/>
                </a:solidFill>
              </a:rPr>
              <a:t>los mensajes </a:t>
            </a:r>
            <a:r>
              <a:rPr lang="es-ES_tradnl" sz="1800" dirty="0">
                <a:solidFill>
                  <a:srgbClr val="002060"/>
                </a:solidFill>
              </a:rPr>
              <a:t>enviados por el </a:t>
            </a:r>
            <a:r>
              <a:rPr lang="es-ES_tradnl" sz="1800" dirty="0" err="1" smtClean="0">
                <a:solidFill>
                  <a:srgbClr val="002060"/>
                </a:solidFill>
              </a:rPr>
              <a:t>console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producer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216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Operaciones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7"/>
            </a:pPr>
            <a:r>
              <a:rPr lang="es-ES_tradnl" sz="1800" dirty="0">
                <a:solidFill>
                  <a:srgbClr val="002060"/>
                </a:solidFill>
              </a:rPr>
              <a:t>Investiga cómo puedes hacer que el </a:t>
            </a:r>
            <a:r>
              <a:rPr lang="es-ES_tradnl" sz="1800" dirty="0" err="1">
                <a:solidFill>
                  <a:srgbClr val="002060"/>
                </a:solidFill>
              </a:rPr>
              <a:t>consumer</a:t>
            </a:r>
            <a:r>
              <a:rPr lang="es-ES_tradnl" sz="1800" dirty="0">
                <a:solidFill>
                  <a:srgbClr val="002060"/>
                </a:solidFill>
              </a:rPr>
              <a:t> procese todos los mensajes del </a:t>
            </a:r>
            <a:r>
              <a:rPr lang="es-ES_tradnl" sz="1800" dirty="0" err="1">
                <a:solidFill>
                  <a:srgbClr val="002060"/>
                </a:solidFill>
              </a:rPr>
              <a:t>topic</a:t>
            </a:r>
            <a:r>
              <a:rPr lang="es-ES_tradnl" sz="1800" dirty="0">
                <a:solidFill>
                  <a:srgbClr val="002060"/>
                </a:solidFill>
              </a:rPr>
              <a:t>, no sólo los que lleguen nuevos (pista: es una opción del script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kafka-console-consumer.sh</a:t>
            </a:r>
            <a:r>
              <a:rPr lang="es-ES_tradnl" sz="18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9547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2: Cluster de </a:t>
            </a:r>
            <a:r>
              <a:rPr lang="en-US" sz="2200" b="1" dirty="0" err="1" smtClean="0">
                <a:solidFill>
                  <a:srgbClr val="1C1C1C"/>
                </a:solidFill>
              </a:rPr>
              <a:t>varios</a:t>
            </a:r>
            <a:r>
              <a:rPr lang="en-US" sz="2200" b="1" dirty="0" smtClean="0">
                <a:solidFill>
                  <a:srgbClr val="1C1C1C"/>
                </a:solidFill>
              </a:rPr>
              <a:t> brokers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>
                <a:solidFill>
                  <a:srgbClr val="002060"/>
                </a:solidFill>
              </a:rPr>
              <a:t>R</a:t>
            </a:r>
            <a:r>
              <a:rPr lang="es-ES_tradnl" sz="1800" dirty="0" smtClean="0">
                <a:solidFill>
                  <a:srgbClr val="002060"/>
                </a:solidFill>
              </a:rPr>
              <a:t>evisar </a:t>
            </a:r>
            <a:r>
              <a:rPr lang="es-ES_tradnl" sz="1800" dirty="0" smtClean="0">
                <a:solidFill>
                  <a:srgbClr val="002060"/>
                </a:solidFill>
              </a:rPr>
              <a:t>fichero de configuración </a:t>
            </a:r>
            <a:r>
              <a:rPr lang="es-ES_tradnl" sz="1800" dirty="0" smtClean="0">
                <a:solidFill>
                  <a:srgbClr val="002060"/>
                </a:solidFill>
              </a:rPr>
              <a:t>en 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hdp</a:t>
            </a:r>
            <a:r>
              <a:rPr lang="en-US" sz="1800" dirty="0">
                <a:latin typeface="Courier New"/>
                <a:cs typeface="Courier New"/>
              </a:rPr>
              <a:t>/current/</a:t>
            </a:r>
            <a:r>
              <a:rPr lang="en-US" sz="1800" dirty="0" err="1">
                <a:latin typeface="Courier New"/>
                <a:cs typeface="Courier New"/>
              </a:rPr>
              <a:t>kafka</a:t>
            </a: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smtClean="0">
                <a:latin typeface="Courier New"/>
                <a:cs typeface="Courier New"/>
              </a:rPr>
              <a:t>broker/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config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server.properties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Copiar el fichero </a:t>
            </a:r>
            <a:r>
              <a:rPr lang="es-ES_tradnl" sz="1800" dirty="0" smtClean="0">
                <a:solidFill>
                  <a:srgbClr val="002060"/>
                </a:solidFill>
              </a:rPr>
              <a:t>con otro nombre (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server-2.properties</a:t>
            </a:r>
            <a:r>
              <a:rPr lang="es-ES_tradnl" sz="1800" dirty="0" smtClean="0">
                <a:solidFill>
                  <a:srgbClr val="002060"/>
                </a:solidFill>
              </a:rPr>
              <a:t>) y modificar las siguientes propiedades (tienen que ser diferentes, ya que vamos a tener dos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kafka</a:t>
            </a:r>
            <a:r>
              <a:rPr lang="es-ES_tradnl" sz="1800" dirty="0" smtClean="0">
                <a:solidFill>
                  <a:srgbClr val="002060"/>
                </a:solidFill>
              </a:rPr>
              <a:t> en la misma máquina virtual):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	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	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broker.id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port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log.dirs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	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En una </a:t>
            </a:r>
            <a:r>
              <a:rPr lang="es-ES_tradnl" sz="1800" dirty="0" smtClean="0">
                <a:solidFill>
                  <a:srgbClr val="002060"/>
                </a:solidFill>
              </a:rPr>
              <a:t>consola diferente, inicia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un segundo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</a:t>
            </a:r>
            <a:r>
              <a:rPr lang="es-ES_tradnl" sz="1800" dirty="0" smtClean="0">
                <a:solidFill>
                  <a:srgbClr val="002060"/>
                </a:solidFill>
              </a:rPr>
              <a:t> utilizando este nuevo fichero de configuración. Ahora tenemos un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b="1" dirty="0" smtClean="0">
                <a:solidFill>
                  <a:srgbClr val="002060"/>
                </a:solidFill>
              </a:rPr>
              <a:t> Kafka de 2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brokers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Crear un nuevo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smtClean="0">
                <a:solidFill>
                  <a:srgbClr val="002060"/>
                </a:solidFill>
              </a:rPr>
              <a:t>ciff2</a:t>
            </a:r>
            <a:r>
              <a:rPr lang="es-ES_tradnl" sz="1800" dirty="0" smtClean="0">
                <a:solidFill>
                  <a:srgbClr val="002060"/>
                </a:solidFill>
              </a:rPr>
              <a:t> que tenga </a:t>
            </a:r>
            <a:r>
              <a:rPr lang="es-ES_tradnl" sz="1800" b="1" dirty="0" smtClean="0">
                <a:solidFill>
                  <a:srgbClr val="002060"/>
                </a:solidFill>
              </a:rPr>
              <a:t>dos</a:t>
            </a:r>
            <a:r>
              <a:rPr lang="es-ES_tradnl" sz="1800" dirty="0" smtClean="0">
                <a:solidFill>
                  <a:srgbClr val="002060"/>
                </a:solidFill>
              </a:rPr>
              <a:t> particiones y factor de replicación </a:t>
            </a:r>
            <a:r>
              <a:rPr lang="es-ES_tradnl" sz="1800" b="1" dirty="0" smtClean="0">
                <a:solidFill>
                  <a:srgbClr val="002060"/>
                </a:solidFill>
              </a:rPr>
              <a:t>2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165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2: Cluster de </a:t>
            </a:r>
            <a:r>
              <a:rPr lang="en-US" sz="2200" b="1" dirty="0" err="1" smtClean="0">
                <a:solidFill>
                  <a:srgbClr val="1C1C1C"/>
                </a:solidFill>
              </a:rPr>
              <a:t>varios</a:t>
            </a:r>
            <a:r>
              <a:rPr lang="en-US" sz="2200" b="1" dirty="0" smtClean="0">
                <a:solidFill>
                  <a:srgbClr val="1C1C1C"/>
                </a:solidFill>
              </a:rPr>
              <a:t> brokers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s-ES_tradnl" sz="1800" dirty="0" smtClean="0">
                <a:solidFill>
                  <a:srgbClr val="002060"/>
                </a:solidFill>
              </a:rPr>
              <a:t>Ejecutar </a:t>
            </a:r>
            <a:r>
              <a:rPr lang="es-ES_tradnl" sz="1800" dirty="0">
                <a:solidFill>
                  <a:srgbClr val="002060"/>
                </a:solidFill>
              </a:rPr>
              <a:t>el comando para ver el estado de nuestros </a:t>
            </a:r>
            <a:r>
              <a:rPr lang="es-ES_tradnl" sz="1800" dirty="0" err="1">
                <a:solidFill>
                  <a:srgbClr val="002060"/>
                </a:solidFill>
              </a:rPr>
              <a:t>topics</a:t>
            </a:r>
            <a:r>
              <a:rPr lang="es-ES_tradnl" sz="1800" dirty="0">
                <a:solidFill>
                  <a:srgbClr val="002060"/>
                </a:solidFill>
              </a:rPr>
              <a:t> (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kafka-topics.sh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--describe</a:t>
            </a:r>
            <a:r>
              <a:rPr lang="es-ES_tradnl" sz="1800" dirty="0">
                <a:solidFill>
                  <a:srgbClr val="002060"/>
                </a:solidFill>
              </a:rPr>
              <a:t>). Fijarse en la salida para determinar dónde están las particiones, cómo se han replicado, y qué </a:t>
            </a:r>
            <a:r>
              <a:rPr lang="es-ES_tradnl" sz="1800" dirty="0" err="1">
                <a:solidFill>
                  <a:srgbClr val="002060"/>
                </a:solidFill>
              </a:rPr>
              <a:t>broker</a:t>
            </a:r>
            <a:r>
              <a:rPr lang="es-ES_tradnl" sz="1800" dirty="0">
                <a:solidFill>
                  <a:srgbClr val="002060"/>
                </a:solidFill>
              </a:rPr>
              <a:t> es el líder de cada </a:t>
            </a:r>
            <a:r>
              <a:rPr lang="es-ES_tradnl" sz="1800" dirty="0" smtClean="0">
                <a:solidFill>
                  <a:srgbClr val="002060"/>
                </a:solidFill>
              </a:rPr>
              <a:t>partición. Fijarse también en el campo 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Isr</a:t>
            </a:r>
            <a:r>
              <a:rPr lang="es-ES_tradnl" sz="1800" dirty="0" smtClean="0">
                <a:solidFill>
                  <a:srgbClr val="002060"/>
                </a:solidFill>
              </a:rPr>
              <a:t>” que significa “in </a:t>
            </a:r>
            <a:r>
              <a:rPr lang="es-ES_tradnl" sz="1800" dirty="0" err="1" smtClean="0">
                <a:solidFill>
                  <a:srgbClr val="002060"/>
                </a:solidFill>
              </a:rPr>
              <a:t>sync</a:t>
            </a:r>
            <a:r>
              <a:rPr lang="es-ES_tradnl" sz="1800" dirty="0" smtClean="0">
                <a:solidFill>
                  <a:srgbClr val="002060"/>
                </a:solidFill>
              </a:rPr>
              <a:t> replicas”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s-ES_tradnl" sz="1800" dirty="0">
                <a:solidFill>
                  <a:srgbClr val="002060"/>
                </a:solidFill>
              </a:rPr>
              <a:t>Iniciar un </a:t>
            </a:r>
            <a:r>
              <a:rPr lang="es-ES_tradnl" sz="1800" b="1" dirty="0" err="1">
                <a:solidFill>
                  <a:srgbClr val="002060"/>
                </a:solidFill>
              </a:rPr>
              <a:t>console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b="1" dirty="0" err="1">
                <a:solidFill>
                  <a:srgbClr val="002060"/>
                </a:solidFill>
              </a:rPr>
              <a:t>producer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contra el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ciff2 y </a:t>
            </a:r>
            <a:r>
              <a:rPr lang="es-ES_tradnl" sz="1800" dirty="0">
                <a:solidFill>
                  <a:srgbClr val="002060"/>
                </a:solidFill>
              </a:rPr>
              <a:t>enviar algunos </a:t>
            </a:r>
            <a:r>
              <a:rPr lang="es-ES_tradnl" sz="1800" dirty="0" smtClean="0">
                <a:solidFill>
                  <a:srgbClr val="002060"/>
                </a:solidFill>
              </a:rPr>
              <a:t>mensajes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s-ES_tradnl" sz="1800" dirty="0">
                <a:solidFill>
                  <a:srgbClr val="002060"/>
                </a:solidFill>
              </a:rPr>
              <a:t>Iniciar un </a:t>
            </a:r>
            <a:r>
              <a:rPr lang="es-ES_tradnl" sz="1800" b="1" dirty="0" err="1">
                <a:solidFill>
                  <a:srgbClr val="002060"/>
                </a:solidFill>
              </a:rPr>
              <a:t>console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consumer</a:t>
            </a:r>
            <a:r>
              <a:rPr lang="es-ES_tradnl" sz="1800" dirty="0" smtClean="0">
                <a:solidFill>
                  <a:srgbClr val="002060"/>
                </a:solidFill>
              </a:rPr>
              <a:t> contra el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ciff2 </a:t>
            </a:r>
            <a:r>
              <a:rPr lang="es-ES_tradnl" sz="1800" dirty="0">
                <a:solidFill>
                  <a:srgbClr val="002060"/>
                </a:solidFill>
              </a:rPr>
              <a:t>y visualizar los mensajes enviados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2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3: </a:t>
            </a:r>
            <a:r>
              <a:rPr lang="en-US" sz="2200" b="1" dirty="0" err="1" smtClean="0">
                <a:solidFill>
                  <a:srgbClr val="1C1C1C"/>
                </a:solidFill>
              </a:rPr>
              <a:t>Tolerancia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Fallos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Matar uno de los dos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brokers</a:t>
            </a:r>
            <a:r>
              <a:rPr lang="es-ES_tradnl" sz="1800" dirty="0" smtClean="0">
                <a:solidFill>
                  <a:srgbClr val="002060"/>
                </a:solidFill>
              </a:rPr>
              <a:t> (</a:t>
            </a:r>
            <a:r>
              <a:rPr lang="es-ES_tradnl" sz="1800" dirty="0" err="1" smtClean="0">
                <a:solidFill>
                  <a:srgbClr val="002060"/>
                </a:solidFill>
              </a:rPr>
              <a:t>Ctrl</a:t>
            </a:r>
            <a:r>
              <a:rPr lang="es-ES_tradnl" sz="1800" dirty="0" smtClean="0">
                <a:solidFill>
                  <a:srgbClr val="002060"/>
                </a:solidFill>
              </a:rPr>
              <a:t> – C)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Comprobar el estado de los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topics</a:t>
            </a:r>
            <a:r>
              <a:rPr lang="es-ES_tradnl" sz="1800" dirty="0" smtClean="0">
                <a:solidFill>
                  <a:srgbClr val="002060"/>
                </a:solidFill>
              </a:rPr>
              <a:t> utilizando el script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bin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kafka-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topics.sh</a:t>
            </a:r>
            <a:r>
              <a:rPr lang="es-ES_tradnl" sz="1800" dirty="0" smtClean="0">
                <a:solidFill>
                  <a:srgbClr val="002060"/>
                </a:solidFill>
              </a:rPr>
              <a:t>. </a:t>
            </a:r>
            <a:r>
              <a:rPr lang="es-ES_tradnl" sz="1800" dirty="0" smtClean="0">
                <a:solidFill>
                  <a:srgbClr val="002060"/>
                </a:solidFill>
              </a:rPr>
              <a:t>Comprobar que no se han perdido datos (están todas las particiones) y que el </a:t>
            </a:r>
            <a:r>
              <a:rPr lang="es-ES_tradnl" sz="1800" dirty="0" err="1" smtClean="0">
                <a:solidFill>
                  <a:srgbClr val="002060"/>
                </a:solidFill>
              </a:rPr>
              <a:t>broker</a:t>
            </a:r>
            <a:r>
              <a:rPr lang="es-ES_tradnl" sz="1800" dirty="0" smtClean="0">
                <a:solidFill>
                  <a:srgbClr val="002060"/>
                </a:solidFill>
              </a:rPr>
              <a:t> que queda en pie es ahora líder para las dos particiones. Comprobar también cómo ha cambiado el campo </a:t>
            </a:r>
            <a:r>
              <a:rPr lang="es-ES_tradnl" sz="1800" dirty="0" err="1" smtClean="0">
                <a:solidFill>
                  <a:srgbClr val="002060"/>
                </a:solidFill>
              </a:rPr>
              <a:t>Isr</a:t>
            </a:r>
            <a:r>
              <a:rPr lang="es-ES_tradnl" sz="1800" dirty="0" smtClean="0">
                <a:solidFill>
                  <a:srgbClr val="002060"/>
                </a:solidFill>
              </a:rPr>
              <a:t> (in-</a:t>
            </a:r>
            <a:r>
              <a:rPr lang="es-ES_tradnl" sz="1800" dirty="0" err="1" smtClean="0">
                <a:solidFill>
                  <a:srgbClr val="002060"/>
                </a:solidFill>
              </a:rPr>
              <a:t>sync</a:t>
            </a:r>
            <a:r>
              <a:rPr lang="es-ES_tradnl" sz="1800" dirty="0" smtClean="0">
                <a:solidFill>
                  <a:srgbClr val="002060"/>
                </a:solidFill>
              </a:rPr>
              <a:t> replicas)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Volver a consumir (</a:t>
            </a:r>
            <a:r>
              <a:rPr lang="es-ES_tradnl" sz="1800" b="1" dirty="0" smtClean="0">
                <a:solidFill>
                  <a:srgbClr val="002060"/>
                </a:solidFill>
              </a:rPr>
              <a:t>desde el principio</a:t>
            </a:r>
            <a:r>
              <a:rPr lang="es-ES_tradnl" sz="1800" dirty="0" smtClean="0">
                <a:solidFill>
                  <a:srgbClr val="002060"/>
                </a:solidFill>
              </a:rPr>
              <a:t>) con un </a:t>
            </a:r>
            <a:r>
              <a:rPr lang="es-ES_tradnl" sz="1800" dirty="0" err="1" smtClean="0">
                <a:solidFill>
                  <a:srgbClr val="002060"/>
                </a:solidFill>
              </a:rPr>
              <a:t>console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consumer</a:t>
            </a:r>
            <a:r>
              <a:rPr lang="es-ES_tradnl" sz="1800" dirty="0" smtClean="0">
                <a:solidFill>
                  <a:srgbClr val="002060"/>
                </a:solidFill>
              </a:rPr>
              <a:t> del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smtClean="0">
                <a:solidFill>
                  <a:srgbClr val="002060"/>
                </a:solidFill>
              </a:rPr>
              <a:t>ciff2</a:t>
            </a:r>
            <a:r>
              <a:rPr lang="es-ES_tradnl" sz="1800" dirty="0" smtClean="0">
                <a:solidFill>
                  <a:srgbClr val="002060"/>
                </a:solidFill>
              </a:rPr>
              <a:t> para comprobar que no se han perdido mensajes.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678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4: </a:t>
            </a:r>
            <a:r>
              <a:rPr lang="en-US" sz="2200" b="1" dirty="0" err="1" smtClean="0">
                <a:solidFill>
                  <a:srgbClr val="1C1C1C"/>
                </a:solidFill>
              </a:rPr>
              <a:t>Ingesta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eventos</a:t>
            </a:r>
            <a:r>
              <a:rPr lang="en-US" sz="2200" b="1" dirty="0" smtClean="0">
                <a:solidFill>
                  <a:srgbClr val="1C1C1C"/>
                </a:solidFill>
              </a:rPr>
              <a:t> Flume en Kafka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En este ejercicio vamos a utilizar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como productor de eventos en Kafka.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Para eso necesitamos un Kafka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La versión 1.6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ya incorpora un Kafka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pero la última versión estable (1.5.2) aún no lo incluye, así que lo incluiremos nosotros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Antes de nada, en la máquina virtual, descargar y descomprimir el Kafka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	</a:t>
            </a:r>
            <a:r>
              <a:rPr lang="es-ES_tradnl" sz="12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wget</a:t>
            </a:r>
            <a:r>
              <a:rPr lang="es-ES_tradnl" sz="12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200" dirty="0">
                <a:solidFill>
                  <a:srgbClr val="002060"/>
                </a:solidFill>
                <a:latin typeface="Courier New"/>
                <a:cs typeface="Courier New"/>
                <a:hlinkClick r:id="rId3"/>
              </a:rPr>
              <a:t>https://github.com/thilinamb/flume-ng-kafka-sink/archive/</a:t>
            </a:r>
            <a:r>
              <a:rPr lang="es-ES_tradnl" sz="1200" dirty="0" smtClean="0">
                <a:solidFill>
                  <a:srgbClr val="002060"/>
                </a:solidFill>
                <a:latin typeface="Courier New"/>
                <a:cs typeface="Courier New"/>
                <a:hlinkClick r:id="rId3"/>
              </a:rPr>
              <a:t>master.zip</a:t>
            </a:r>
            <a:endParaRPr lang="es-ES_tradnl" sz="12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Una vez descomprimido, compilar el proyecto con </a:t>
            </a:r>
            <a:r>
              <a:rPr lang="es-ES_tradnl" sz="1800" dirty="0" err="1" smtClean="0">
                <a:solidFill>
                  <a:srgbClr val="002060"/>
                </a:solidFill>
              </a:rPr>
              <a:t>maven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﻿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mvn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clean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install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DskipTests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Descomprimir la distribución binaria generada por </a:t>
            </a:r>
            <a:r>
              <a:rPr lang="es-ES_tradnl" sz="1800" dirty="0" err="1" smtClean="0">
                <a:solidFill>
                  <a:srgbClr val="002060"/>
                </a:solidFill>
              </a:rPr>
              <a:t>maven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(estará en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ng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kafka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sink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-master/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dist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/target/flume-kafka-sink-dist-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0.5.0-bin.zip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210319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4: </a:t>
            </a:r>
            <a:r>
              <a:rPr lang="en-US" sz="2200" b="1" dirty="0" err="1" smtClean="0">
                <a:solidFill>
                  <a:srgbClr val="1C1C1C"/>
                </a:solidFill>
              </a:rPr>
              <a:t>Ingesta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eventos</a:t>
            </a:r>
            <a:r>
              <a:rPr lang="en-US" sz="2200" b="1" dirty="0" smtClean="0">
                <a:solidFill>
                  <a:srgbClr val="1C1C1C"/>
                </a:solidFill>
              </a:rPr>
              <a:t> Flume en Kafka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Copiar el contenido de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lib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</a:rPr>
              <a:t> dentro de 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hdp</a:t>
            </a:r>
            <a:r>
              <a:rPr lang="en-US" sz="1800" dirty="0">
                <a:latin typeface="Courier New"/>
                <a:cs typeface="Courier New"/>
              </a:rPr>
              <a:t>/current/flume-server/lib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err="1" smtClean="0">
                <a:latin typeface="+mn-lt"/>
                <a:cs typeface="Courier New"/>
              </a:rPr>
              <a:t>Por</a:t>
            </a:r>
            <a:r>
              <a:rPr lang="en-US" sz="1800" dirty="0" smtClean="0">
                <a:latin typeface="+mn-lt"/>
                <a:cs typeface="Courier New"/>
              </a:rPr>
              <a:t> </a:t>
            </a:r>
            <a:r>
              <a:rPr lang="en-US" sz="1800" dirty="0" err="1" smtClean="0">
                <a:latin typeface="+mn-lt"/>
                <a:cs typeface="Courier New"/>
              </a:rPr>
              <a:t>ejemplo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050" dirty="0" err="1">
                <a:latin typeface="Courier New"/>
                <a:cs typeface="Courier New"/>
              </a:rPr>
              <a:t>cp</a:t>
            </a:r>
            <a:r>
              <a:rPr lang="en-US" sz="1050" dirty="0">
                <a:latin typeface="Courier New"/>
                <a:cs typeface="Courier New"/>
              </a:rPr>
              <a:t> flume-</a:t>
            </a:r>
            <a:r>
              <a:rPr lang="en-US" sz="1050" dirty="0" err="1">
                <a:latin typeface="Courier New"/>
                <a:cs typeface="Courier New"/>
              </a:rPr>
              <a:t>ng</a:t>
            </a:r>
            <a:r>
              <a:rPr lang="en-US" sz="1050" dirty="0">
                <a:latin typeface="Courier New"/>
                <a:cs typeface="Courier New"/>
              </a:rPr>
              <a:t>-</a:t>
            </a:r>
            <a:r>
              <a:rPr lang="en-US" sz="1050" dirty="0" err="1">
                <a:latin typeface="Courier New"/>
                <a:cs typeface="Courier New"/>
              </a:rPr>
              <a:t>kafka</a:t>
            </a:r>
            <a:r>
              <a:rPr lang="en-US" sz="1050" dirty="0">
                <a:latin typeface="Courier New"/>
                <a:cs typeface="Courier New"/>
              </a:rPr>
              <a:t>-sink-master/</a:t>
            </a:r>
            <a:r>
              <a:rPr lang="en-US" sz="1050" dirty="0" err="1">
                <a:latin typeface="Courier New"/>
                <a:cs typeface="Courier New"/>
              </a:rPr>
              <a:t>dist</a:t>
            </a:r>
            <a:r>
              <a:rPr lang="en-US" sz="1050" dirty="0">
                <a:latin typeface="Courier New"/>
                <a:cs typeface="Courier New"/>
              </a:rPr>
              <a:t>/target/flume-kafka-sink-dist-0.5.0/lib/* /</a:t>
            </a:r>
            <a:r>
              <a:rPr lang="en-US" sz="1050" dirty="0" err="1">
                <a:latin typeface="Courier New"/>
                <a:cs typeface="Courier New"/>
              </a:rPr>
              <a:t>usr</a:t>
            </a:r>
            <a:r>
              <a:rPr lang="en-US" sz="1050" dirty="0">
                <a:latin typeface="Courier New"/>
                <a:cs typeface="Courier New"/>
              </a:rPr>
              <a:t>/</a:t>
            </a:r>
            <a:r>
              <a:rPr lang="en-US" sz="1050" dirty="0" err="1">
                <a:latin typeface="Courier New"/>
                <a:cs typeface="Courier New"/>
              </a:rPr>
              <a:t>hdp</a:t>
            </a:r>
            <a:r>
              <a:rPr lang="en-US" sz="1050" dirty="0">
                <a:latin typeface="Courier New"/>
                <a:cs typeface="Courier New"/>
              </a:rPr>
              <a:t>/current/flume-server/lib</a:t>
            </a:r>
            <a:r>
              <a:rPr lang="en-US" sz="1050" dirty="0" smtClean="0">
                <a:latin typeface="Courier New"/>
                <a:cs typeface="Courier New"/>
              </a:rPr>
              <a:t>/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Generar una nueva configuración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que tenga como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 un 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sequence generator</a:t>
            </a:r>
            <a:r>
              <a:rPr lang="es-ES_tradnl" sz="1800" dirty="0" smtClean="0">
                <a:solidFill>
                  <a:srgbClr val="002060"/>
                </a:solidFill>
              </a:rPr>
              <a:t>, un file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 y como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un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KafkaSink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Algunas pistas para el fichero de configuración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(el nombre del agente y de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sources</a:t>
            </a:r>
            <a:r>
              <a:rPr lang="es-ES_tradnl" sz="1800" dirty="0" smtClean="0">
                <a:solidFill>
                  <a:srgbClr val="002060"/>
                </a:solidFill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no tiene por qué ser idéntico)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1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agent1.sources.source1.type = </a:t>
            </a:r>
            <a:r>
              <a:rPr lang="en-US" sz="1100" dirty="0" err="1" smtClean="0">
                <a:latin typeface="Courier New"/>
                <a:cs typeface="Courier New"/>
              </a:rPr>
              <a:t>seq</a:t>
            </a:r>
            <a:endParaRPr lang="en-US" sz="1100" dirty="0" smtClean="0">
              <a:latin typeface="Courier New"/>
              <a:cs typeface="Courier New"/>
            </a:endParaRPr>
          </a:p>
          <a:p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agent1.sinks.sink1.type = </a:t>
            </a:r>
            <a:r>
              <a:rPr lang="en-US" sz="1100" dirty="0" err="1" smtClean="0">
                <a:latin typeface="Courier New"/>
                <a:cs typeface="Courier New"/>
              </a:rPr>
              <a:t>com.thilinamb.flume.sink.KafkaSink</a:t>
            </a:r>
            <a:endParaRPr lang="en-US" sz="1100" dirty="0" smtClean="0"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agent1</a:t>
            </a:r>
            <a:r>
              <a:rPr lang="en-US" sz="1100" dirty="0">
                <a:latin typeface="Courier New"/>
                <a:cs typeface="Courier New"/>
              </a:rPr>
              <a:t>.sinks.sink1.topic = </a:t>
            </a:r>
            <a:r>
              <a:rPr lang="en-US" sz="1100" dirty="0" err="1">
                <a:latin typeface="Courier New"/>
                <a:cs typeface="Courier New"/>
              </a:rPr>
              <a:t>flumekafka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agent1.sinks.sink1.kafka.metadata.broker.list = sandbox.hortonworks.com:6667</a:t>
            </a:r>
          </a:p>
          <a:p>
            <a:r>
              <a:rPr lang="en-US" sz="1100" dirty="0">
                <a:latin typeface="Courier New"/>
                <a:cs typeface="Courier New"/>
              </a:rPr>
              <a:t>agent1.sinks.sink1.kafka.serializer.class = </a:t>
            </a:r>
            <a:r>
              <a:rPr lang="en-US" sz="1100" dirty="0" err="1">
                <a:latin typeface="Courier New"/>
                <a:cs typeface="Courier New"/>
              </a:rPr>
              <a:t>kafka.serializer.StringEncoder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agent1.sinks.sink1.kafka.request.required.acks = 0</a:t>
            </a:r>
            <a:endParaRPr lang="es-ES_tradnl" sz="1100" dirty="0" smtClean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2585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“Servicio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distribuído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b="1" dirty="0" smtClean="0">
                <a:solidFill>
                  <a:srgbClr val="002060"/>
                </a:solidFill>
              </a:rPr>
              <a:t>particionado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b="1" dirty="0" smtClean="0">
                <a:solidFill>
                  <a:srgbClr val="002060"/>
                </a:solidFill>
              </a:rPr>
              <a:t>replicado</a:t>
            </a:r>
            <a:r>
              <a:rPr lang="es-ES_tradnl" sz="1800" dirty="0" smtClean="0">
                <a:solidFill>
                  <a:srgbClr val="002060"/>
                </a:solidFill>
              </a:rPr>
              <a:t> de log de eventos”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Proporciona la funcionalidad de un </a:t>
            </a:r>
            <a:r>
              <a:rPr lang="es-ES_tradnl" sz="1800" b="1" i="0" u="none" strike="noStrike" cap="none" dirty="0" err="1" smtClean="0">
                <a:solidFill>
                  <a:srgbClr val="002060"/>
                </a:solidFill>
                <a:sym typeface="Arial"/>
              </a:rPr>
              <a:t>broker</a:t>
            </a:r>
            <a:r>
              <a:rPr lang="es-ES_tradnl" sz="1800" b="1" i="0" u="none" strike="noStrike" cap="none" dirty="0" smtClean="0">
                <a:solidFill>
                  <a:srgbClr val="002060"/>
                </a:solidFill>
                <a:sym typeface="Arial"/>
              </a:rPr>
              <a:t> de mensajes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, pero tiene un diseño único muy apropiado para entornos </a:t>
            </a:r>
            <a:r>
              <a:rPr lang="es-ES_tradnl" sz="1800" b="1" i="0" u="none" strike="noStrike" cap="none" dirty="0" err="1" smtClean="0">
                <a:solidFill>
                  <a:srgbClr val="002060"/>
                </a:solidFill>
                <a:sym typeface="Arial"/>
              </a:rPr>
              <a:t>big</a:t>
            </a:r>
            <a:r>
              <a:rPr lang="es-ES_tradnl" sz="1800" b="1" i="0" u="none" strike="noStrike" cap="none" dirty="0" smtClean="0">
                <a:solidFill>
                  <a:srgbClr val="002060"/>
                </a:solidFill>
                <a:sym typeface="Arial"/>
              </a:rPr>
              <a:t> data 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y para usarlo en una arquitectura de </a:t>
            </a:r>
            <a:r>
              <a:rPr lang="es-ES_tradnl" sz="1800" b="1" i="0" u="none" strike="noStrike" cap="none" dirty="0" smtClean="0">
                <a:solidFill>
                  <a:srgbClr val="002060"/>
                </a:solidFill>
                <a:sym typeface="Arial"/>
              </a:rPr>
              <a:t>recolección centralizada 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de eventos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385472"/>
            <a:ext cx="3928321" cy="27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2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4: </a:t>
            </a:r>
            <a:r>
              <a:rPr lang="en-US" sz="2200" b="1" dirty="0" err="1" smtClean="0">
                <a:solidFill>
                  <a:srgbClr val="1C1C1C"/>
                </a:solidFill>
              </a:rPr>
              <a:t>Ingesta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eventos</a:t>
            </a:r>
            <a:r>
              <a:rPr lang="en-US" sz="2200" b="1" dirty="0" smtClean="0">
                <a:solidFill>
                  <a:srgbClr val="1C1C1C"/>
                </a:solidFill>
              </a:rPr>
              <a:t> Flume en Kafka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b="1" dirty="0" smtClean="0">
                <a:solidFill>
                  <a:srgbClr val="002060"/>
                </a:solidFill>
              </a:rPr>
              <a:t>Iniciar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con el fichero de configuración creado. Si ves errores de Java </a:t>
            </a:r>
            <a:r>
              <a:rPr lang="es-ES_tradnl" sz="1800" dirty="0" err="1" smtClean="0">
                <a:solidFill>
                  <a:srgbClr val="002060"/>
                </a:solidFill>
              </a:rPr>
              <a:t>Heap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space</a:t>
            </a:r>
            <a:r>
              <a:rPr lang="es-ES_tradnl" sz="1800" dirty="0" smtClean="0">
                <a:solidFill>
                  <a:srgbClr val="002060"/>
                </a:solidFill>
              </a:rPr>
              <a:t> en el log, prueba ejecutando el script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-ng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con los parámetros </a:t>
            </a:r>
            <a:r>
              <a:rPr lang="es-ES_tradnl" sz="1800" dirty="0">
                <a:solidFill>
                  <a:srgbClr val="002060"/>
                </a:solidFill>
              </a:rPr>
              <a:t>--Xms512m --Xmx512m 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es-ES_tradnl" sz="1800" dirty="0" smtClean="0">
                <a:solidFill>
                  <a:srgbClr val="002060"/>
                </a:solidFill>
              </a:rPr>
              <a:t>Hacer un </a:t>
            </a:r>
            <a:r>
              <a:rPr lang="es-ES_tradnl" sz="1800" dirty="0" smtClean="0">
                <a:solidFill>
                  <a:srgbClr val="002060"/>
                </a:solidFill>
              </a:rPr>
              <a:t>“</a:t>
            </a:r>
            <a:r>
              <a:rPr lang="es-ES_tradnl" sz="1800" b="1" dirty="0" smtClean="0">
                <a:solidFill>
                  <a:srgbClr val="002060"/>
                </a:solidFill>
              </a:rPr>
              <a:t>describe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topics</a:t>
            </a:r>
            <a:r>
              <a:rPr lang="es-ES_tradnl" sz="1800" b="1" dirty="0" smtClean="0">
                <a:solidFill>
                  <a:srgbClr val="002060"/>
                </a:solidFill>
              </a:rPr>
              <a:t>” </a:t>
            </a:r>
            <a:r>
              <a:rPr lang="es-ES_tradnl" sz="1800" dirty="0" smtClean="0">
                <a:solidFill>
                  <a:srgbClr val="002060"/>
                </a:solidFill>
              </a:rPr>
              <a:t>para comprobar que se ha creado </a:t>
            </a:r>
            <a:r>
              <a:rPr lang="es-ES_tradnl" sz="1800" dirty="0" err="1" smtClean="0">
                <a:solidFill>
                  <a:srgbClr val="002060"/>
                </a:solidFill>
              </a:rPr>
              <a:t>automaticamente</a:t>
            </a:r>
            <a:r>
              <a:rPr lang="es-ES_tradnl" sz="1800" dirty="0" smtClean="0">
                <a:solidFill>
                  <a:srgbClr val="002060"/>
                </a:solidFill>
              </a:rPr>
              <a:t> el nuevo </a:t>
            </a:r>
            <a:r>
              <a:rPr lang="es-ES_tradnl" sz="1800" dirty="0" err="1" smtClean="0">
                <a:solidFill>
                  <a:srgbClr val="002060"/>
                </a:solidFill>
              </a:rPr>
              <a:t>topic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flumekafka</a:t>
            </a:r>
            <a:r>
              <a:rPr lang="es-ES_tradnl" sz="1800" dirty="0" smtClean="0">
                <a:solidFill>
                  <a:srgbClr val="002060"/>
                </a:solidFill>
              </a:rPr>
              <a:t> en </a:t>
            </a:r>
            <a:r>
              <a:rPr lang="es-ES_tradnl" sz="1800" dirty="0" smtClean="0">
                <a:solidFill>
                  <a:srgbClr val="002060"/>
                </a:solidFill>
              </a:rPr>
              <a:t>nuestro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Kafka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es-ES_tradnl" sz="1800" dirty="0" smtClean="0">
                <a:solidFill>
                  <a:srgbClr val="002060"/>
                </a:solidFill>
              </a:rPr>
              <a:t>Lanzar un </a:t>
            </a:r>
            <a:r>
              <a:rPr lang="es-ES_tradnl" sz="1800" dirty="0" err="1" smtClean="0">
                <a:solidFill>
                  <a:srgbClr val="002060"/>
                </a:solidFill>
              </a:rPr>
              <a:t>console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consumer</a:t>
            </a:r>
            <a:r>
              <a:rPr lang="es-ES_tradnl" sz="1800" dirty="0" smtClean="0">
                <a:solidFill>
                  <a:srgbClr val="002060"/>
                </a:solidFill>
              </a:rPr>
              <a:t> para visualizar los mensajes que se están generando continuamente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00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196" name="Shape 196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198" name="Shape 198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199" name="Shape 199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Shape 2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Shape 20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6" h="498" extrusionOk="0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9" h="1831" extrusionOk="0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1" name="Shape 211"/>
          <p:cNvSpPr txBox="1"/>
          <p:nvPr/>
        </p:nvSpPr>
        <p:spPr>
          <a:xfrm>
            <a:off x="4678175" y="5476575"/>
            <a:ext cx="3629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fjavieralba@gmail.com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Está pensado para ser un </a:t>
            </a:r>
            <a:r>
              <a:rPr lang="es-ES_tradnl" sz="1800" b="1" i="0" u="none" strike="noStrike" cap="none" dirty="0" smtClean="0">
                <a:solidFill>
                  <a:srgbClr val="002060"/>
                </a:solidFill>
                <a:sym typeface="Arial"/>
              </a:rPr>
              <a:t>repositorio central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 de flujos de datos. Estos flujos de datos posteriormente podrán utilizarse en aplicaciones </a:t>
            </a:r>
            <a:r>
              <a:rPr lang="es-ES_tradnl" sz="1800" b="0" i="0" u="none" strike="noStrike" cap="none" dirty="0" err="1" smtClean="0">
                <a:solidFill>
                  <a:srgbClr val="002060"/>
                </a:solidFill>
                <a:sym typeface="Arial"/>
              </a:rPr>
              <a:t>big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 data “en </a:t>
            </a:r>
            <a:r>
              <a:rPr lang="es-ES_tradnl" sz="1800" b="1" i="0" u="none" strike="noStrike" cap="none" dirty="0" smtClean="0">
                <a:solidFill>
                  <a:srgbClr val="002060"/>
                </a:solidFill>
                <a:sym typeface="Arial"/>
              </a:rPr>
              <a:t>tiempo real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” o en “</a:t>
            </a:r>
            <a:r>
              <a:rPr lang="es-ES_tradnl" sz="1800" b="1" i="0" u="none" strike="noStrike" cap="none" dirty="0" err="1" smtClean="0">
                <a:solidFill>
                  <a:srgbClr val="002060"/>
                </a:solidFill>
                <a:sym typeface="Arial"/>
              </a:rPr>
              <a:t>batch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Facilita el </a:t>
            </a:r>
            <a:r>
              <a:rPr lang="es-ES_tradnl" sz="1800" b="1" dirty="0" smtClean="0">
                <a:solidFill>
                  <a:srgbClr val="002060"/>
                </a:solidFill>
              </a:rPr>
              <a:t>desacople</a:t>
            </a:r>
            <a:r>
              <a:rPr lang="es-ES_tradnl" sz="1800" dirty="0" smtClean="0">
                <a:solidFill>
                  <a:srgbClr val="002060"/>
                </a:solidFill>
              </a:rPr>
              <a:t> entre la </a:t>
            </a:r>
            <a:r>
              <a:rPr lang="es-ES_tradnl" sz="1800" b="1" dirty="0" smtClean="0">
                <a:solidFill>
                  <a:srgbClr val="002060"/>
                </a:solidFill>
              </a:rPr>
              <a:t>ingesta</a:t>
            </a:r>
            <a:r>
              <a:rPr lang="es-ES_tradnl" sz="1800" dirty="0" smtClean="0">
                <a:solidFill>
                  <a:srgbClr val="002060"/>
                </a:solidFill>
              </a:rPr>
              <a:t> y la </a:t>
            </a:r>
            <a:r>
              <a:rPr lang="es-ES_tradnl" sz="1800" b="1" dirty="0" smtClean="0">
                <a:solidFill>
                  <a:srgbClr val="002060"/>
                </a:solidFill>
              </a:rPr>
              <a:t>explotaci</a:t>
            </a:r>
            <a:r>
              <a:rPr lang="es-ES_tradnl" sz="1800" b="1" dirty="0" smtClean="0">
                <a:solidFill>
                  <a:srgbClr val="002060"/>
                </a:solidFill>
              </a:rPr>
              <a:t>ón</a:t>
            </a:r>
            <a:r>
              <a:rPr lang="es-ES_tradnl" sz="1800" dirty="0" smtClean="0">
                <a:solidFill>
                  <a:srgbClr val="002060"/>
                </a:solidFill>
              </a:rPr>
              <a:t> de los datos</a:t>
            </a:r>
            <a:endParaRPr lang="es-ES_tradnl" sz="1800" b="0" i="0" u="none" strike="noStrike" cap="none" dirty="0" smtClean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385472"/>
            <a:ext cx="3928321" cy="27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37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Kafka mantiene los flujos de mensajes en categorías denominadas </a:t>
            </a:r>
            <a:r>
              <a:rPr lang="es-ES_tradnl" sz="1800" b="1" dirty="0" smtClean="0">
                <a:solidFill>
                  <a:srgbClr val="002060"/>
                </a:solidFill>
              </a:rPr>
              <a:t>tópicos</a:t>
            </a:r>
            <a:r>
              <a:rPr lang="es-ES_tradnl" sz="1800" dirty="0" smtClean="0">
                <a:solidFill>
                  <a:srgbClr val="002060"/>
                </a:solidFill>
              </a:rPr>
              <a:t> (</a:t>
            </a:r>
            <a:r>
              <a:rPr lang="es-ES_tradnl" sz="1800" i="1" dirty="0" err="1" smtClean="0">
                <a:solidFill>
                  <a:srgbClr val="002060"/>
                </a:solidFill>
              </a:rPr>
              <a:t>topics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0" i="0" u="none" strike="noStrike" cap="none" dirty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procesos que publican mensajes en tópicos se denominan </a:t>
            </a:r>
            <a:r>
              <a:rPr lang="es-ES_tradnl" sz="1800" b="1" dirty="0" smtClean="0">
                <a:solidFill>
                  <a:srgbClr val="002060"/>
                </a:solidFill>
              </a:rPr>
              <a:t>productores</a:t>
            </a:r>
            <a:r>
              <a:rPr lang="es-ES_tradnl" sz="1800" dirty="0" smtClean="0">
                <a:solidFill>
                  <a:srgbClr val="002060"/>
                </a:solidFill>
              </a:rPr>
              <a:t> (</a:t>
            </a:r>
            <a:r>
              <a:rPr lang="es-ES_tradnl" sz="1800" i="1" dirty="0" err="1" smtClean="0">
                <a:solidFill>
                  <a:srgbClr val="002060"/>
                </a:solidFill>
              </a:rPr>
              <a:t>producers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385472"/>
            <a:ext cx="3928321" cy="27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740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Los procesos que se subscriben a tópicos y procesan mensajes son los </a:t>
            </a:r>
            <a:r>
              <a:rPr lang="es-ES_tradnl" sz="1800" b="1" dirty="0">
                <a:solidFill>
                  <a:srgbClr val="002060"/>
                </a:solidFill>
              </a:rPr>
              <a:t>consumidores</a:t>
            </a:r>
            <a:r>
              <a:rPr lang="es-ES_tradnl" sz="1800" dirty="0">
                <a:solidFill>
                  <a:srgbClr val="002060"/>
                </a:solidFill>
              </a:rPr>
              <a:t> (</a:t>
            </a:r>
            <a:r>
              <a:rPr lang="es-ES_tradnl" sz="1800" i="1" dirty="0" err="1">
                <a:solidFill>
                  <a:srgbClr val="002060"/>
                </a:solidFill>
              </a:rPr>
              <a:t>consumers</a:t>
            </a:r>
            <a:r>
              <a:rPr lang="es-ES_tradnl" sz="1800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Kafka se ejecuta como un </a:t>
            </a:r>
            <a:r>
              <a:rPr lang="es-ES_tradnl" sz="1800" b="1" dirty="0" err="1">
                <a:solidFill>
                  <a:srgbClr val="002060"/>
                </a:solidFill>
              </a:rPr>
              <a:t>cluster</a:t>
            </a:r>
            <a:r>
              <a:rPr lang="es-ES_tradnl" sz="1800" dirty="0">
                <a:solidFill>
                  <a:srgbClr val="002060"/>
                </a:solidFill>
              </a:rPr>
              <a:t> formado por uno o más servidores, cada uno de los cuales se denomina </a:t>
            </a:r>
            <a:r>
              <a:rPr lang="es-ES_tradnl" sz="1800" b="1" dirty="0" err="1">
                <a:solidFill>
                  <a:srgbClr val="002060"/>
                </a:solidFill>
              </a:rPr>
              <a:t>broker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Kafka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385472"/>
            <a:ext cx="3928321" cy="27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76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smtClean="0">
                <a:solidFill>
                  <a:srgbClr val="1C1C1C"/>
                </a:solidFill>
              </a:rPr>
              <a:t>Lambda </a:t>
            </a:r>
            <a:r>
              <a:rPr lang="en-US" sz="2200" b="1" dirty="0" smtClean="0">
                <a:solidFill>
                  <a:srgbClr val="1C1C1C"/>
                </a:solidFill>
              </a:rPr>
              <a:t>Architecture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4" y="1148297"/>
            <a:ext cx="6990012" cy="52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73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Lambda Architecture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4" y="1148297"/>
            <a:ext cx="6990012" cy="52425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2923" y="3658920"/>
            <a:ext cx="1764885" cy="560848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85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9112</TotalTime>
  <Words>2220</Words>
  <Application>Microsoft Macintosh PowerPoint</Application>
  <PresentationFormat>On-screen Show (4:3)</PresentationFormat>
  <Paragraphs>362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1_Diseño predeterminado</vt:lpstr>
      <vt:lpstr>3_Diseño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Alba</cp:lastModifiedBy>
  <cp:revision>712</cp:revision>
  <dcterms:modified xsi:type="dcterms:W3CDTF">2015-07-25T07:29:24Z</dcterms:modified>
</cp:coreProperties>
</file>