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38"/>
  </p:notesMasterIdLst>
  <p:sldIdLst>
    <p:sldId id="256" r:id="rId3"/>
    <p:sldId id="300" r:id="rId4"/>
    <p:sldId id="370" r:id="rId5"/>
    <p:sldId id="371" r:id="rId6"/>
    <p:sldId id="315" r:id="rId7"/>
    <p:sldId id="372" r:id="rId8"/>
    <p:sldId id="373" r:id="rId9"/>
    <p:sldId id="374" r:id="rId10"/>
    <p:sldId id="375" r:id="rId11"/>
    <p:sldId id="377" r:id="rId12"/>
    <p:sldId id="376" r:id="rId13"/>
    <p:sldId id="393" r:id="rId14"/>
    <p:sldId id="379" r:id="rId15"/>
    <p:sldId id="394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54" r:id="rId30"/>
    <p:sldId id="396" r:id="rId31"/>
    <p:sldId id="405" r:id="rId32"/>
    <p:sldId id="398" r:id="rId33"/>
    <p:sldId id="399" r:id="rId34"/>
    <p:sldId id="400" r:id="rId35"/>
    <p:sldId id="407" r:id="rId36"/>
    <p:sldId id="268" r:id="rId37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6511" cy="38369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97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65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7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00" indent="0" rtl="0">
              <a:spcBef>
                <a:spcPts val="0"/>
              </a:spcBef>
              <a:buClrTx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lang="es-ES_tradnl" dirty="0" smtClean="0"/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00" indent="0" rtl="0">
              <a:spcBef>
                <a:spcPts val="0"/>
              </a:spcBef>
              <a:buClrTx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lang="es-ES_tradnl" dirty="0" smtClean="0"/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106362"/>
            <a:ext cx="9144000" cy="6786562"/>
            <a:chOff x="0" y="0"/>
            <a:chExt cx="2147483646" cy="2147483647"/>
          </a:xfrm>
        </p:grpSpPr>
        <p:sp>
          <p:nvSpPr>
            <p:cNvPr id="10" name="Shape 10"/>
            <p:cNvSpPr txBox="1"/>
            <p:nvPr/>
          </p:nvSpPr>
          <p:spPr>
            <a:xfrm>
              <a:off x="0" y="2002810933"/>
              <a:ext cx="2147483646" cy="144672713"/>
            </a:xfrm>
            <a:prstGeom prst="rect">
              <a:avLst/>
            </a:prstGeom>
            <a:solidFill>
              <a:srgbClr val="6980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Shape 11"/>
            <p:cNvGrpSpPr/>
            <p:nvPr/>
          </p:nvGrpSpPr>
          <p:grpSpPr>
            <a:xfrm>
              <a:off x="0" y="0"/>
              <a:ext cx="2147483628" cy="318479503"/>
              <a:chOff x="0" y="0"/>
              <a:chExt cx="9144000" cy="1006475"/>
            </a:xfrm>
          </p:grpSpPr>
          <p:grpSp>
            <p:nvGrpSpPr>
              <p:cNvPr id="12" name="Shape 12"/>
              <p:cNvGrpSpPr/>
              <p:nvPr/>
            </p:nvGrpSpPr>
            <p:grpSpPr>
              <a:xfrm>
                <a:off x="0" y="0"/>
                <a:ext cx="9144000" cy="1006475"/>
                <a:chOff x="0" y="0"/>
                <a:chExt cx="9144000" cy="1006475"/>
              </a:xfrm>
            </p:grpSpPr>
            <p:pic>
              <p:nvPicPr>
                <p:cNvPr id="13" name="Shape 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52400" y="0"/>
                  <a:ext cx="1295400" cy="10064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" name="Shape 14"/>
                <p:cNvSpPr txBox="1"/>
                <p:nvPr/>
              </p:nvSpPr>
              <p:spPr>
                <a:xfrm>
                  <a:off x="0" y="685800"/>
                  <a:ext cx="9144000" cy="3206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" name="Shape 15"/>
              <p:cNvCxnSpPr/>
              <p:nvPr/>
            </p:nvCxnSpPr>
            <p:spPr>
              <a:xfrm>
                <a:off x="1447800" y="685800"/>
                <a:ext cx="7696199" cy="0"/>
              </a:xfrm>
              <a:prstGeom prst="straightConnector1">
                <a:avLst/>
              </a:prstGeom>
              <a:noFill/>
              <a:ln w="28575" cap="flat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6" name="Shape 16"/>
          <p:cNvSpPr txBox="1"/>
          <p:nvPr/>
        </p:nvSpPr>
        <p:spPr>
          <a:xfrm>
            <a:off x="0" y="6491287"/>
            <a:ext cx="9144000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 EN BIG DATA Y BUSINESS ANALYTICS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048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768350" marR="0" indent="-146050" algn="l" rtl="0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Font typeface="Noto Symbol"/>
              <a:buChar char="■"/>
              <a:defRPr/>
            </a:lvl2pPr>
            <a:lvl3pPr marL="11874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3pPr>
            <a:lvl4pPr marL="16065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»"/>
              <a:defRPr/>
            </a:lvl5pPr>
            <a:lvl6pPr marL="2514600" marR="0" indent="-228600" algn="l" rtl="0">
              <a:spcBef>
                <a:spcPts val="40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40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40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40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Tx/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106362"/>
            <a:ext cx="9144000" cy="6786562"/>
            <a:chOff x="0" y="0"/>
            <a:chExt cx="2147483646" cy="2147483647"/>
          </a:xfrm>
        </p:grpSpPr>
        <p:sp>
          <p:nvSpPr>
            <p:cNvPr id="24" name="Shape 24"/>
            <p:cNvSpPr txBox="1"/>
            <p:nvPr/>
          </p:nvSpPr>
          <p:spPr>
            <a:xfrm>
              <a:off x="0" y="2002810933"/>
              <a:ext cx="2147483646" cy="144672713"/>
            </a:xfrm>
            <a:prstGeom prst="rect">
              <a:avLst/>
            </a:prstGeom>
            <a:solidFill>
              <a:srgbClr val="6980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Shape 25"/>
            <p:cNvGrpSpPr/>
            <p:nvPr/>
          </p:nvGrpSpPr>
          <p:grpSpPr>
            <a:xfrm>
              <a:off x="0" y="0"/>
              <a:ext cx="2147483628" cy="318479503"/>
              <a:chOff x="0" y="0"/>
              <a:chExt cx="9144000" cy="1006475"/>
            </a:xfrm>
          </p:grpSpPr>
          <p:grpSp>
            <p:nvGrpSpPr>
              <p:cNvPr id="26" name="Shape 26"/>
              <p:cNvGrpSpPr/>
              <p:nvPr/>
            </p:nvGrpSpPr>
            <p:grpSpPr>
              <a:xfrm>
                <a:off x="0" y="0"/>
                <a:ext cx="9144000" cy="1006475"/>
                <a:chOff x="0" y="0"/>
                <a:chExt cx="9144000" cy="1006475"/>
              </a:xfrm>
            </p:grpSpPr>
            <p:pic>
              <p:nvPicPr>
                <p:cNvPr id="27" name="Shape 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52400" y="0"/>
                  <a:ext cx="1295400" cy="10064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" name="Shape 28"/>
                <p:cNvSpPr txBox="1"/>
                <p:nvPr/>
              </p:nvSpPr>
              <p:spPr>
                <a:xfrm>
                  <a:off x="0" y="685800"/>
                  <a:ext cx="9144000" cy="3206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" name="Shape 29"/>
              <p:cNvCxnSpPr/>
              <p:nvPr/>
            </p:nvCxnSpPr>
            <p:spPr>
              <a:xfrm>
                <a:off x="1447800" y="685800"/>
                <a:ext cx="7696199" cy="0"/>
              </a:xfrm>
              <a:prstGeom prst="straightConnector1">
                <a:avLst/>
              </a:prstGeom>
              <a:noFill/>
              <a:ln w="28575" cap="flat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0" name="Shape 30"/>
          <p:cNvSpPr txBox="1"/>
          <p:nvPr/>
        </p:nvSpPr>
        <p:spPr>
          <a:xfrm>
            <a:off x="0" y="6491287"/>
            <a:ext cx="9144000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 EN BIG DATA Y BUSINESS ANALYTICS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048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768350" marR="0" indent="-146050" algn="l" rtl="0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Font typeface="Noto Symbol"/>
              <a:buChar char="■"/>
              <a:defRPr/>
            </a:lvl2pPr>
            <a:lvl3pPr marL="11874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3pPr>
            <a:lvl4pPr marL="16065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»"/>
              <a:defRPr/>
            </a:lvl5pPr>
            <a:lvl6pPr marL="2514600" marR="0" indent="-228600" algn="l" rtl="0">
              <a:spcBef>
                <a:spcPts val="40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40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40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4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qoop.apache.org/docs/1.4.5/SqoopUserGuide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localhost:8000/filebrowser/view//user/root/employees/part-m-0000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localhost:8000/beeswax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0" y="51816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l="15501" b="17004"/>
          <a:stretch/>
        </p:blipFill>
        <p:spPr>
          <a:xfrm>
            <a:off x="3429000" y="2306636"/>
            <a:ext cx="3786186" cy="35512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Shape 41"/>
          <p:cNvGrpSpPr/>
          <p:nvPr/>
        </p:nvGrpSpPr>
        <p:grpSpPr>
          <a:xfrm>
            <a:off x="0" y="0"/>
            <a:ext cx="9144000" cy="6857999"/>
            <a:chOff x="0" y="0"/>
            <a:chExt cx="2147483647" cy="2147483647"/>
          </a:xfrm>
        </p:grpSpPr>
        <p:grpSp>
          <p:nvGrpSpPr>
            <p:cNvPr id="42" name="Shape 42"/>
            <p:cNvGrpSpPr/>
            <p:nvPr/>
          </p:nvGrpSpPr>
          <p:grpSpPr>
            <a:xfrm>
              <a:off x="798595472" y="1834308959"/>
              <a:ext cx="1348888174" cy="313174687"/>
              <a:chOff x="3400425" y="5867400"/>
              <a:chExt cx="5743575" cy="990599"/>
            </a:xfrm>
          </p:grpSpPr>
          <p:sp>
            <p:nvSpPr>
              <p:cNvPr id="43" name="Shape 43"/>
              <p:cNvSpPr txBox="1"/>
              <p:nvPr/>
            </p:nvSpPr>
            <p:spPr>
              <a:xfrm>
                <a:off x="3400425" y="5867400"/>
                <a:ext cx="5743575" cy="990599"/>
              </a:xfrm>
              <a:prstGeom prst="rect">
                <a:avLst/>
              </a:prstGeom>
              <a:solidFill>
                <a:srgbClr val="69809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 txBox="1"/>
              <p:nvPr/>
            </p:nvSpPr>
            <p:spPr>
              <a:xfrm>
                <a:off x="6083300" y="6019800"/>
                <a:ext cx="184149" cy="39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45"/>
            <p:cNvSpPr txBox="1"/>
            <p:nvPr/>
          </p:nvSpPr>
          <p:spPr>
            <a:xfrm>
              <a:off x="0" y="1839528598"/>
              <a:ext cx="800832439" cy="307955033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0" y="1240768351"/>
              <a:ext cx="805306337" cy="59876030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0" y="1073741862"/>
              <a:ext cx="805306337" cy="38177486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" name="Shape 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8684849" y="815745695"/>
              <a:ext cx="350830117" cy="126761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Shape 4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331763" y="813757249"/>
              <a:ext cx="298261623" cy="126264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Shape 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1326593" y="178956963"/>
              <a:ext cx="373572667" cy="388237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Shape 51"/>
            <p:cNvSpPr txBox="1"/>
            <p:nvPr/>
          </p:nvSpPr>
          <p:spPr>
            <a:xfrm>
              <a:off x="0" y="715827855"/>
              <a:ext cx="794121537" cy="765538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3179"/>
                </a:buClr>
                <a:buSzPct val="25000"/>
                <a:buFont typeface="Arial"/>
                <a:buNone/>
              </a:pPr>
              <a:r>
                <a:rPr lang="en-US" sz="1000" b="0" i="0" u="none" strike="noStrike" cap="none" baseline="0">
                  <a:solidFill>
                    <a:srgbClr val="053179"/>
                  </a:solidFill>
                  <a:latin typeface="Arial"/>
                  <a:ea typeface="Arial"/>
                  <a:cs typeface="Arial"/>
                  <a:sym typeface="Arial"/>
                </a:rPr>
                <a:t>CIFF Trustees:</a:t>
              </a:r>
            </a:p>
          </p:txBody>
        </p:sp>
        <p:pic>
          <p:nvPicPr>
            <p:cNvPr id="52" name="Shape 52"/>
            <p:cNvPicPr preferRelativeResize="0"/>
            <p:nvPr/>
          </p:nvPicPr>
          <p:blipFill rotWithShape="1">
            <a:blip r:embed="rId7">
              <a:alphaModFix/>
            </a:blip>
            <a:srcRect r="26574"/>
            <a:stretch/>
          </p:blipFill>
          <p:spPr>
            <a:xfrm>
              <a:off x="800459745" y="0"/>
              <a:ext cx="1347023898" cy="18402742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Shape 53"/>
          <p:cNvSpPr txBox="1"/>
          <p:nvPr/>
        </p:nvSpPr>
        <p:spPr>
          <a:xfrm>
            <a:off x="3513137" y="1500187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Extractores</a:t>
            </a:r>
            <a:r>
              <a:rPr lang="en-US" sz="36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6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3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039186" y="4936712"/>
            <a:ext cx="5384699" cy="46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  <a:endParaRPr lang="en-US" sz="24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709987" y="3105150"/>
            <a:ext cx="5441949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n-US" sz="1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adquisición</a:t>
            </a:r>
            <a:r>
              <a:rPr lang="en-US" sz="1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425825" y="6186487"/>
            <a:ext cx="5718174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EN 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ANALYTICS &amp; BIG DATA 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14312" y="6197600"/>
            <a:ext cx="259080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Julio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2015</a:t>
            </a:r>
            <a:endParaRPr lang="en-US" sz="1600" b="0" i="0" u="none" strike="noStrike" cap="none" baseline="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>
                <a:solidFill>
                  <a:srgbClr val="1C1C1C"/>
                </a:solidFill>
              </a:rPr>
              <a:t>Importar</a:t>
            </a:r>
            <a:r>
              <a:rPr lang="en-US" sz="2200" b="1" dirty="0">
                <a:solidFill>
                  <a:srgbClr val="1C1C1C"/>
                </a:solidFill>
              </a:rPr>
              <a:t>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Antes de comenzar a importar datos,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usa JDBC para examinar la tabla a importar, y extrae el nombre y el tipo de todas sus columnas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Usando esta información, mapea los tipos SQL a tipos Java </a:t>
            </a:r>
            <a:r>
              <a:rPr lang="es-ES_tradnl" sz="1800" dirty="0">
                <a:solidFill>
                  <a:srgbClr val="002060"/>
                </a:solidFill>
              </a:rPr>
              <a:t>y </a:t>
            </a:r>
            <a:r>
              <a:rPr lang="es-ES_tradnl" sz="1800" b="1" dirty="0">
                <a:solidFill>
                  <a:srgbClr val="002060"/>
                </a:solidFill>
              </a:rPr>
              <a:t>genera </a:t>
            </a:r>
            <a:r>
              <a:rPr lang="es-ES_tradnl" sz="1800" b="1" dirty="0" smtClean="0">
                <a:solidFill>
                  <a:srgbClr val="002060"/>
                </a:solidFill>
              </a:rPr>
              <a:t>una clase Java específica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>
                <a:solidFill>
                  <a:srgbClr val="002060"/>
                </a:solidFill>
              </a:rPr>
              <a:t>para cada tabla a importar. La clase generada servirá para </a:t>
            </a:r>
            <a:r>
              <a:rPr lang="es-ES_tradnl" sz="1800" dirty="0" err="1" smtClean="0">
                <a:solidFill>
                  <a:srgbClr val="002060"/>
                </a:solidFill>
              </a:rPr>
              <a:t>deserializar</a:t>
            </a:r>
            <a:r>
              <a:rPr lang="es-ES_tradnl" sz="1800" dirty="0" smtClean="0">
                <a:solidFill>
                  <a:srgbClr val="002060"/>
                </a:solidFill>
              </a:rPr>
              <a:t> cada registro </a:t>
            </a:r>
            <a:r>
              <a:rPr lang="es-ES_tradnl" sz="1800" dirty="0">
                <a:solidFill>
                  <a:srgbClr val="002060"/>
                </a:solidFill>
              </a:rPr>
              <a:t>de la tabla durante el proceso de </a:t>
            </a:r>
            <a:r>
              <a:rPr lang="es-ES_tradnl" sz="1800" dirty="0" smtClean="0">
                <a:solidFill>
                  <a:srgbClr val="002060"/>
                </a:solidFill>
              </a:rPr>
              <a:t>importación.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Esta clase será útil también para el posterior procesado de los datos en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Las diferentes tareas </a:t>
            </a:r>
            <a:r>
              <a:rPr lang="es-ES_tradnl" sz="1800" dirty="0" err="1">
                <a:solidFill>
                  <a:srgbClr val="002060"/>
                </a:solidFill>
              </a:rPr>
              <a:t>Map</a:t>
            </a:r>
            <a:r>
              <a:rPr lang="es-ES_tradnl" sz="1800" dirty="0">
                <a:solidFill>
                  <a:srgbClr val="002060"/>
                </a:solidFill>
              </a:rPr>
              <a:t> se ejecutan en paralelo como procesos independientes, y no pueden compartir una transacción de </a:t>
            </a:r>
            <a:r>
              <a:rPr lang="es-ES_tradnl" sz="1800" dirty="0" smtClean="0">
                <a:solidFill>
                  <a:srgbClr val="002060"/>
                </a:solidFill>
              </a:rPr>
              <a:t>BBDD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 </a:t>
            </a:r>
            <a:r>
              <a:rPr lang="es-ES_tradnl" sz="1800" dirty="0">
                <a:solidFill>
                  <a:srgbClr val="002060"/>
                </a:solidFill>
              </a:rPr>
              <a:t>mejor forma de asegurar la consistencia es desactivar los procesos que actualizan la BBDD cuando el </a:t>
            </a:r>
            <a:r>
              <a:rPr lang="es-ES_tradnl" sz="1800" dirty="0" err="1">
                <a:solidFill>
                  <a:srgbClr val="002060"/>
                </a:solidFill>
              </a:rPr>
              <a:t>import</a:t>
            </a:r>
            <a:r>
              <a:rPr lang="es-ES_tradnl" sz="1800" dirty="0">
                <a:solidFill>
                  <a:srgbClr val="002060"/>
                </a:solidFill>
              </a:rPr>
              <a:t> está en ejecución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556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>
                <a:solidFill>
                  <a:srgbClr val="1C1C1C"/>
                </a:solidFill>
              </a:rPr>
              <a:t>Importar</a:t>
            </a:r>
            <a:r>
              <a:rPr lang="en-US" sz="2200" b="1" dirty="0">
                <a:solidFill>
                  <a:srgbClr val="1C1C1C"/>
                </a:solidFill>
              </a:rPr>
              <a:t>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pic>
        <p:nvPicPr>
          <p:cNvPr id="2" name="Picture 1" descr="Screen Shot 2015-03-10 at 23.13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4" y="955826"/>
            <a:ext cx="8496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739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Imports </a:t>
            </a:r>
            <a:r>
              <a:rPr lang="en-US" sz="2200" b="1" dirty="0" err="1" smtClean="0">
                <a:solidFill>
                  <a:srgbClr val="1C1C1C"/>
                </a:solidFill>
              </a:rPr>
              <a:t>Incrementales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Un caso común es querer mantener los datos en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 sincronizados con la BBDD haciendo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imports</a:t>
            </a:r>
            <a:r>
              <a:rPr lang="es-ES_tradnl" sz="1800" b="1" dirty="0" smtClean="0">
                <a:solidFill>
                  <a:srgbClr val="002060"/>
                </a:solidFill>
              </a:rPr>
              <a:t> incrementales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Si es una </a:t>
            </a:r>
            <a:r>
              <a:rPr lang="es-ES_tradnl" sz="1800" b="1" dirty="0" smtClean="0">
                <a:solidFill>
                  <a:srgbClr val="002060"/>
                </a:solidFill>
              </a:rPr>
              <a:t>tabla pequeña, no merece la pena</a:t>
            </a:r>
            <a:r>
              <a:rPr lang="es-ES_tradnl" sz="1800" dirty="0" smtClean="0">
                <a:solidFill>
                  <a:srgbClr val="002060"/>
                </a:solidFill>
              </a:rPr>
              <a:t>. Simplemente importamos cada vez la tabla completa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Si es una </a:t>
            </a:r>
            <a:r>
              <a:rPr lang="es-ES_tradnl" sz="1800" b="1" dirty="0" smtClean="0">
                <a:solidFill>
                  <a:srgbClr val="002060"/>
                </a:solidFill>
              </a:rPr>
              <a:t>tabla grande</a:t>
            </a:r>
            <a:r>
              <a:rPr lang="es-ES_tradnl" sz="1800" dirty="0" smtClean="0">
                <a:solidFill>
                  <a:srgbClr val="002060"/>
                </a:solidFill>
              </a:rPr>
              <a:t>, que tarda bastante en importarse, utilizaremos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imports</a:t>
            </a:r>
            <a:r>
              <a:rPr lang="es-ES_tradnl" sz="1800" b="1" dirty="0" smtClean="0">
                <a:solidFill>
                  <a:srgbClr val="002060"/>
                </a:solidFill>
              </a:rPr>
              <a:t> incrementales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S</a:t>
            </a:r>
            <a:r>
              <a:rPr lang="es-ES_tradnl" sz="1800" dirty="0" smtClean="0">
                <a:solidFill>
                  <a:srgbClr val="002060"/>
                </a:solidFill>
              </a:rPr>
              <a:t>e basan en verificar el valor de una columna determinada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(--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check-column</a:t>
            </a:r>
            <a:r>
              <a:rPr lang="es-ES_tradnl" sz="1800" dirty="0" smtClean="0">
                <a:solidFill>
                  <a:srgbClr val="002060"/>
                </a:solidFill>
              </a:rPr>
              <a:t>) para identificar cambios.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Sólo se importarán los registros con un valor mayor de un valor especificado en dicha columna (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--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last-value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4439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Imports </a:t>
            </a:r>
            <a:r>
              <a:rPr lang="en-US" sz="2200" b="1" dirty="0" err="1" smtClean="0">
                <a:solidFill>
                  <a:srgbClr val="1C1C1C"/>
                </a:solidFill>
              </a:rPr>
              <a:t>Incrementales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soporta 2 métodos para importaciones incrementales: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Sequence</a:t>
            </a:r>
            <a:r>
              <a:rPr lang="es-ES_tradnl" sz="1800" b="1" dirty="0" smtClean="0">
                <a:solidFill>
                  <a:srgbClr val="002060"/>
                </a:solidFill>
              </a:rPr>
              <a:t> ID</a:t>
            </a:r>
            <a:r>
              <a:rPr lang="es-ES_tradnl" sz="1800" dirty="0" smtClean="0">
                <a:solidFill>
                  <a:srgbClr val="002060"/>
                </a:solidFill>
              </a:rPr>
              <a:t>: Si </a:t>
            </a:r>
            <a:r>
              <a:rPr lang="es-ES_tradnl" sz="1800" dirty="0">
                <a:solidFill>
                  <a:srgbClr val="002060"/>
                </a:solidFill>
              </a:rPr>
              <a:t>en la BBDD se añaden nuevos valores pero no se actualizan =&gt; “</a:t>
            </a:r>
            <a:r>
              <a:rPr lang="es-ES_tradnl" sz="1800" dirty="0" err="1">
                <a:solidFill>
                  <a:srgbClr val="002060"/>
                </a:solidFill>
              </a:rPr>
              <a:t>append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dirty="0" err="1">
                <a:solidFill>
                  <a:srgbClr val="002060"/>
                </a:solidFill>
              </a:rPr>
              <a:t>mode</a:t>
            </a:r>
            <a:r>
              <a:rPr lang="es-ES_tradnl" sz="1800" dirty="0">
                <a:solidFill>
                  <a:srgbClr val="002060"/>
                </a:solidFill>
              </a:rPr>
              <a:t>” (</a:t>
            </a:r>
            <a:r>
              <a:rPr lang="es-ES_tradnl" sz="1800" b="1" dirty="0">
                <a:solidFill>
                  <a:srgbClr val="002060"/>
                </a:solidFill>
              </a:rPr>
              <a:t>--incremental </a:t>
            </a:r>
            <a:r>
              <a:rPr lang="es-ES_tradnl" sz="1800" b="1" dirty="0" err="1">
                <a:solidFill>
                  <a:srgbClr val="002060"/>
                </a:solidFill>
              </a:rPr>
              <a:t>append</a:t>
            </a:r>
            <a:r>
              <a:rPr lang="es-ES_tradnl" sz="1800" dirty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Timestamp</a:t>
            </a:r>
            <a:r>
              <a:rPr lang="es-ES_tradnl" sz="1800" dirty="0" smtClean="0">
                <a:solidFill>
                  <a:srgbClr val="002060"/>
                </a:solidFill>
              </a:rPr>
              <a:t>: Si </a:t>
            </a:r>
            <a:r>
              <a:rPr lang="es-ES_tradnl" sz="1800" dirty="0">
                <a:solidFill>
                  <a:srgbClr val="002060"/>
                </a:solidFill>
              </a:rPr>
              <a:t>en la BBDD se actualizan los registros y se tiene un valor que registra el </a:t>
            </a:r>
            <a:r>
              <a:rPr lang="es-ES_tradnl" sz="1800" dirty="0" err="1">
                <a:solidFill>
                  <a:srgbClr val="002060"/>
                </a:solidFill>
              </a:rPr>
              <a:t>timestamp</a:t>
            </a:r>
            <a:r>
              <a:rPr lang="es-ES_tradnl" sz="1800" dirty="0">
                <a:solidFill>
                  <a:srgbClr val="002060"/>
                </a:solidFill>
              </a:rPr>
              <a:t> de última actualización =&gt; “time </a:t>
            </a:r>
            <a:r>
              <a:rPr lang="es-ES_tradnl" sz="1800" dirty="0" err="1">
                <a:solidFill>
                  <a:srgbClr val="002060"/>
                </a:solidFill>
              </a:rPr>
              <a:t>based</a:t>
            </a:r>
            <a:r>
              <a:rPr lang="es-ES_tradnl" sz="1800" dirty="0">
                <a:solidFill>
                  <a:srgbClr val="002060"/>
                </a:solidFill>
              </a:rPr>
              <a:t> incremental </a:t>
            </a:r>
            <a:r>
              <a:rPr lang="es-ES_tradnl" sz="1800" dirty="0" err="1">
                <a:solidFill>
                  <a:srgbClr val="002060"/>
                </a:solidFill>
              </a:rPr>
              <a:t>import</a:t>
            </a:r>
            <a:r>
              <a:rPr lang="es-ES_tradnl" sz="1800" dirty="0">
                <a:solidFill>
                  <a:srgbClr val="002060"/>
                </a:solidFill>
              </a:rPr>
              <a:t>” (</a:t>
            </a:r>
            <a:r>
              <a:rPr lang="es-ES_tradnl" sz="1800" b="1" dirty="0">
                <a:solidFill>
                  <a:srgbClr val="002060"/>
                </a:solidFill>
              </a:rPr>
              <a:t>--incremental </a:t>
            </a:r>
            <a:r>
              <a:rPr lang="es-ES_tradnl" sz="1800" b="1" dirty="0" err="1">
                <a:solidFill>
                  <a:srgbClr val="002060"/>
                </a:solidFill>
              </a:rPr>
              <a:t>lastmodified</a:t>
            </a:r>
            <a:r>
              <a:rPr lang="es-ES_tradnl" sz="1800" dirty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Después de un </a:t>
            </a:r>
            <a:r>
              <a:rPr lang="es-ES_tradnl" sz="1800" dirty="0" err="1">
                <a:solidFill>
                  <a:srgbClr val="002060"/>
                </a:solidFill>
              </a:rPr>
              <a:t>import</a:t>
            </a:r>
            <a:r>
              <a:rPr lang="es-ES_tradnl" sz="1800" dirty="0">
                <a:solidFill>
                  <a:srgbClr val="002060"/>
                </a:solidFill>
              </a:rPr>
              <a:t> incremental, </a:t>
            </a:r>
            <a:r>
              <a:rPr lang="es-ES_tradnl" sz="1800" dirty="0" err="1">
                <a:solidFill>
                  <a:srgbClr val="002060"/>
                </a:solidFill>
              </a:rPr>
              <a:t>Sqoop</a:t>
            </a:r>
            <a:r>
              <a:rPr lang="es-ES_tradnl" sz="1800" dirty="0">
                <a:solidFill>
                  <a:srgbClr val="002060"/>
                </a:solidFill>
              </a:rPr>
              <a:t> imprimirá el valor que debe ser usado como </a:t>
            </a:r>
            <a:r>
              <a:rPr lang="es-ES_tradnl" sz="1800" b="1" dirty="0">
                <a:solidFill>
                  <a:srgbClr val="002060"/>
                </a:solidFill>
              </a:rPr>
              <a:t>--</a:t>
            </a:r>
            <a:r>
              <a:rPr lang="es-ES_tradnl" sz="1800" b="1" dirty="0" err="1">
                <a:solidFill>
                  <a:srgbClr val="002060"/>
                </a:solidFill>
              </a:rPr>
              <a:t>last-value</a:t>
            </a:r>
            <a:r>
              <a:rPr lang="es-ES_tradnl" sz="1800" b="1" dirty="0">
                <a:solidFill>
                  <a:srgbClr val="002060"/>
                </a:solidFill>
              </a:rPr>
              <a:t> </a:t>
            </a:r>
            <a:r>
              <a:rPr lang="es-ES_tradnl" sz="1800" dirty="0">
                <a:solidFill>
                  <a:srgbClr val="002060"/>
                </a:solidFill>
              </a:rPr>
              <a:t>en el próximo </a:t>
            </a:r>
            <a:r>
              <a:rPr lang="es-ES_tradnl" sz="1800" dirty="0" err="1">
                <a:solidFill>
                  <a:srgbClr val="002060"/>
                </a:solidFill>
              </a:rPr>
              <a:t>import</a:t>
            </a:r>
            <a:r>
              <a:rPr lang="es-ES_tradnl" sz="1800" dirty="0">
                <a:solidFill>
                  <a:srgbClr val="002060"/>
                </a:solidFill>
              </a:rPr>
              <a:t> incremental.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Se puede reutilizar el mismo directorio para los </a:t>
            </a:r>
            <a:r>
              <a:rPr lang="es-ES_tradnl" sz="1800" dirty="0" err="1" smtClean="0">
                <a:solidFill>
                  <a:srgbClr val="002060"/>
                </a:solidFill>
              </a:rPr>
              <a:t>imports</a:t>
            </a:r>
            <a:r>
              <a:rPr lang="es-ES_tradnl" sz="1800" dirty="0" smtClean="0">
                <a:solidFill>
                  <a:srgbClr val="002060"/>
                </a:solidFill>
              </a:rPr>
              <a:t>. Los nuevos datos importados serán nuevos ficheros en ese directorio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Los </a:t>
            </a:r>
            <a:r>
              <a:rPr lang="es-ES_tradnl" sz="1800" dirty="0" err="1" smtClean="0">
                <a:solidFill>
                  <a:srgbClr val="002060"/>
                </a:solidFill>
              </a:rPr>
              <a:t>jobs</a:t>
            </a:r>
            <a:r>
              <a:rPr lang="es-ES_tradnl" sz="1800" dirty="0" smtClean="0">
                <a:solidFill>
                  <a:srgbClr val="002060"/>
                </a:solidFill>
              </a:rPr>
              <a:t> que usen el directorio verán los nuevos datos sin esfuerzo pero esto puede causar inconsistencias si se ejecutan durante la importación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209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Imports </a:t>
            </a:r>
            <a:r>
              <a:rPr lang="en-US" sz="2200" b="1" dirty="0" err="1" smtClean="0">
                <a:solidFill>
                  <a:srgbClr val="1C1C1C"/>
                </a:solidFill>
              </a:rPr>
              <a:t>Incrementales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Buena práctica: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cargar el </a:t>
            </a:r>
            <a:r>
              <a:rPr lang="es-ES_tradnl" sz="1800" dirty="0" err="1" smtClean="0">
                <a:solidFill>
                  <a:srgbClr val="002060"/>
                </a:solidFill>
              </a:rPr>
              <a:t>import</a:t>
            </a:r>
            <a:r>
              <a:rPr lang="es-ES_tradnl" sz="1800" dirty="0" smtClean="0">
                <a:solidFill>
                  <a:srgbClr val="002060"/>
                </a:solidFill>
              </a:rPr>
              <a:t> incremental en un directorio nuevo.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Una vez finalizado el </a:t>
            </a:r>
            <a:r>
              <a:rPr lang="es-ES_tradnl" sz="1800" dirty="0" err="1" smtClean="0">
                <a:solidFill>
                  <a:srgbClr val="002060"/>
                </a:solidFill>
              </a:rPr>
              <a:t>import</a:t>
            </a:r>
            <a:r>
              <a:rPr lang="es-ES_tradnl" sz="1800" dirty="0" smtClean="0">
                <a:solidFill>
                  <a:srgbClr val="002060"/>
                </a:solidFill>
              </a:rPr>
              <a:t>, se puede limpiar/</a:t>
            </a:r>
            <a:r>
              <a:rPr lang="es-ES_tradnl" sz="1800" dirty="0" err="1" smtClean="0">
                <a:solidFill>
                  <a:srgbClr val="002060"/>
                </a:solidFill>
              </a:rPr>
              <a:t>preprocesar</a:t>
            </a:r>
            <a:r>
              <a:rPr lang="es-ES_tradnl" sz="1800" dirty="0" smtClean="0">
                <a:solidFill>
                  <a:srgbClr val="002060"/>
                </a:solidFill>
              </a:rPr>
              <a:t> y mover los datos nuevos al directorio de datos (o añadir el nuevo directorio como una partición de </a:t>
            </a:r>
            <a:r>
              <a:rPr lang="es-ES_tradnl" sz="1800" dirty="0" err="1" smtClean="0">
                <a:solidFill>
                  <a:srgbClr val="002060"/>
                </a:solidFill>
              </a:rPr>
              <a:t>Hive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Cuando se están importando incrementalmente datos que han sido actualizados, es necesario ejecutar un “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merge</a:t>
            </a:r>
            <a:r>
              <a:rPr lang="es-ES_tradnl" sz="1800" dirty="0" smtClean="0">
                <a:solidFill>
                  <a:srgbClr val="002060"/>
                </a:solidFill>
              </a:rPr>
              <a:t>” para reflejar las actualizaciones en HDFS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proporciona la herramienta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sqoop-merge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para esto: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leerá ambos </a:t>
            </a:r>
            <a:r>
              <a:rPr lang="es-ES_tradnl" sz="1800" dirty="0" err="1" smtClean="0">
                <a:solidFill>
                  <a:srgbClr val="002060"/>
                </a:solidFill>
              </a:rPr>
              <a:t>datasets</a:t>
            </a:r>
            <a:r>
              <a:rPr lang="es-ES_tradnl" sz="1800" dirty="0" smtClean="0">
                <a:solidFill>
                  <a:srgbClr val="002060"/>
                </a:solidFill>
              </a:rPr>
              <a:t> (antiguo y nuevo)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Cuando 2 registros tengan la misma KEY, mantendrá la </a:t>
            </a:r>
            <a:r>
              <a:rPr lang="es-ES_tradnl" sz="1800" b="1" dirty="0" smtClean="0">
                <a:solidFill>
                  <a:srgbClr val="002060"/>
                </a:solidFill>
              </a:rPr>
              <a:t>versión más nueva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07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Imports a Hive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también puede importar datos </a:t>
            </a:r>
            <a:r>
              <a:rPr lang="es-ES_tradnl" sz="1800" b="1" dirty="0" smtClean="0">
                <a:solidFill>
                  <a:srgbClr val="002060"/>
                </a:solidFill>
              </a:rPr>
              <a:t>directamente a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Hive</a:t>
            </a:r>
            <a:r>
              <a:rPr lang="es-ES_tradnl" sz="1800" dirty="0" smtClean="0">
                <a:solidFill>
                  <a:srgbClr val="002060"/>
                </a:solidFill>
              </a:rPr>
              <a:t>, </a:t>
            </a:r>
            <a:r>
              <a:rPr lang="es-ES_tradnl" sz="1800" dirty="0" err="1" smtClean="0">
                <a:solidFill>
                  <a:srgbClr val="002060"/>
                </a:solidFill>
              </a:rPr>
              <a:t>encargandose</a:t>
            </a:r>
            <a:r>
              <a:rPr lang="es-ES_tradnl" sz="1800" dirty="0" smtClean="0">
                <a:solidFill>
                  <a:srgbClr val="002060"/>
                </a:solidFill>
              </a:rPr>
              <a:t> de crear la tabla a partir de la tabla original de la BBDD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err="1">
                <a:latin typeface="Courier New"/>
                <a:cs typeface="Courier New"/>
              </a:rPr>
              <a:t>sqoop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import</a:t>
            </a:r>
            <a:r>
              <a:rPr lang="es-ES_tradnl" dirty="0">
                <a:latin typeface="Courier New"/>
                <a:cs typeface="Courier New"/>
              </a:rPr>
              <a:t> --</a:t>
            </a:r>
            <a:r>
              <a:rPr lang="es-ES_tradnl" dirty="0" err="1">
                <a:latin typeface="Courier New"/>
                <a:cs typeface="Courier New"/>
              </a:rPr>
              <a:t>connect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jdbc:mysql</a:t>
            </a:r>
            <a:r>
              <a:rPr lang="es-ES_tradnl" dirty="0">
                <a:latin typeface="Courier New"/>
                <a:cs typeface="Courier New"/>
              </a:rPr>
              <a:t>://</a:t>
            </a:r>
            <a:r>
              <a:rPr lang="es-ES_tradnl" dirty="0" err="1">
                <a:latin typeface="Courier New"/>
                <a:cs typeface="Courier New"/>
              </a:rPr>
              <a:t>localhost</a:t>
            </a:r>
            <a:r>
              <a:rPr lang="es-ES_tradnl" dirty="0" smtClean="0">
                <a:latin typeface="Courier New"/>
                <a:cs typeface="Courier New"/>
              </a:rPr>
              <a:t>/</a:t>
            </a:r>
            <a:r>
              <a:rPr lang="es-ES_tradnl" dirty="0" err="1" smtClean="0">
                <a:latin typeface="Courier New"/>
                <a:cs typeface="Courier New"/>
              </a:rPr>
              <a:t>ciff</a:t>
            </a:r>
            <a:r>
              <a:rPr lang="es-ES_tradnl" dirty="0" smtClean="0">
                <a:latin typeface="Courier New"/>
                <a:cs typeface="Courier New"/>
              </a:rPr>
              <a:t> –</a:t>
            </a:r>
            <a:r>
              <a:rPr lang="es-ES_tradnl" dirty="0" err="1" smtClean="0">
                <a:latin typeface="Courier New"/>
                <a:cs typeface="Courier New"/>
              </a:rPr>
              <a:t>table</a:t>
            </a:r>
            <a:r>
              <a:rPr lang="es-ES_tradnl" dirty="0" smtClean="0">
                <a:latin typeface="Courier New"/>
                <a:cs typeface="Courier New"/>
              </a:rPr>
              <a:t> alumnos </a:t>
            </a:r>
            <a:r>
              <a:rPr lang="es-ES_tradnl" dirty="0">
                <a:latin typeface="Courier New"/>
                <a:cs typeface="Courier New"/>
              </a:rPr>
              <a:t>-m 1 </a:t>
            </a:r>
            <a:r>
              <a:rPr lang="es-ES_tradnl" b="1" dirty="0">
                <a:latin typeface="Courier New"/>
                <a:cs typeface="Courier New"/>
              </a:rPr>
              <a:t>--</a:t>
            </a:r>
            <a:r>
              <a:rPr lang="es-ES_tradnl" b="1" dirty="0" err="1">
                <a:latin typeface="Courier New"/>
                <a:cs typeface="Courier New"/>
              </a:rPr>
              <a:t>hive-import</a:t>
            </a:r>
            <a:r>
              <a:rPr lang="es-ES_tradnl" b="1" dirty="0">
                <a:latin typeface="Courier New"/>
                <a:cs typeface="Courier New"/>
              </a:rPr>
              <a:t> 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smtClean="0">
                <a:solidFill>
                  <a:srgbClr val="002060"/>
                </a:solidFill>
              </a:rPr>
              <a:t>inferirá el esquema en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Hive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a partir de los metadatos de la tabla original en BBDD </a:t>
            </a:r>
          </a:p>
        </p:txBody>
      </p:sp>
    </p:spTree>
    <p:extLst>
      <p:ext uri="{BB962C8B-B14F-4D97-AF65-F5344CB8AC3E}">
        <p14:creationId xmlns:p14="http://schemas.microsoft.com/office/powerpoint/2010/main" val="232918631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</a:t>
            </a:r>
            <a:r>
              <a:rPr lang="en-US" sz="2200" b="1" dirty="0" err="1" smtClean="0">
                <a:solidFill>
                  <a:srgbClr val="1C1C1C"/>
                </a:solidFill>
              </a:rPr>
              <a:t>Sqoop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Importar datos con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Exportar datos con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Sqoop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Rendimiento y posibles cuellos de botella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Ejercicios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951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 smtClean="0">
                <a:solidFill>
                  <a:srgbClr val="1C1C1C"/>
                </a:solidFill>
              </a:rPr>
              <a:t>Exportar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Datos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puede utilizarse para transferir datos en el sentido contrario: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b="1" dirty="0" smtClean="0">
                <a:solidFill>
                  <a:srgbClr val="002060"/>
                </a:solidFill>
              </a:rPr>
              <a:t> =&gt; BBDD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Por ejemplo, resultados de </a:t>
            </a:r>
            <a:r>
              <a:rPr lang="es-ES_tradnl" sz="1800" dirty="0" err="1" smtClean="0">
                <a:solidFill>
                  <a:srgbClr val="002060"/>
                </a:solidFill>
              </a:rPr>
              <a:t>jobs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mapreduce</a:t>
            </a:r>
            <a:r>
              <a:rPr lang="es-ES_tradnl" sz="1800" dirty="0" smtClean="0">
                <a:solidFill>
                  <a:srgbClr val="002060"/>
                </a:solidFill>
              </a:rPr>
              <a:t> / </a:t>
            </a:r>
            <a:r>
              <a:rPr lang="es-ES_tradnl" sz="1800" dirty="0" err="1" smtClean="0">
                <a:solidFill>
                  <a:srgbClr val="002060"/>
                </a:solidFill>
              </a:rPr>
              <a:t>Hive</a:t>
            </a:r>
            <a:r>
              <a:rPr lang="es-ES_tradnl" sz="1800" dirty="0" smtClean="0">
                <a:solidFill>
                  <a:srgbClr val="002060"/>
                </a:solidFill>
              </a:rPr>
              <a:t> se quieren almacenar en BBDD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 tabla destino en BBDD debe existir previamente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Antes del </a:t>
            </a:r>
            <a:r>
              <a:rPr lang="es-ES_tradnl" sz="1800" dirty="0" err="1" smtClean="0">
                <a:solidFill>
                  <a:srgbClr val="002060"/>
                </a:solidFill>
              </a:rPr>
              <a:t>export</a:t>
            </a:r>
            <a:r>
              <a:rPr lang="es-ES_tradnl" sz="1800" dirty="0" smtClean="0">
                <a:solidFill>
                  <a:srgbClr val="002060"/>
                </a:solidFill>
              </a:rPr>
              <a:t>,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genera la clase Java en base a la tabla de BBDD destino.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Esta clase se usa para </a:t>
            </a:r>
            <a:r>
              <a:rPr lang="es-ES_tradnl" sz="1800" dirty="0" err="1" smtClean="0">
                <a:solidFill>
                  <a:srgbClr val="002060"/>
                </a:solidFill>
              </a:rPr>
              <a:t>parsear</a:t>
            </a:r>
            <a:r>
              <a:rPr lang="es-ES_tradnl" sz="1800" dirty="0" smtClean="0">
                <a:solidFill>
                  <a:srgbClr val="002060"/>
                </a:solidFill>
              </a:rPr>
              <a:t> los registros del fichero HDFS origen e insertar valores con los tipos apropiados en la tabla de BBDD destino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lanza </a:t>
            </a:r>
            <a:r>
              <a:rPr lang="es-ES_tradnl" sz="1800" b="1" dirty="0" smtClean="0">
                <a:solidFill>
                  <a:srgbClr val="002060"/>
                </a:solidFill>
              </a:rPr>
              <a:t>un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job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MapReduce</a:t>
            </a:r>
            <a:r>
              <a:rPr lang="es-ES_tradnl" sz="1800" b="1" dirty="0" smtClean="0">
                <a:solidFill>
                  <a:srgbClr val="002060"/>
                </a:solidFill>
              </a:rPr>
              <a:t> que lee los ficheros HDFS,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parsea</a:t>
            </a:r>
            <a:r>
              <a:rPr lang="es-ES_tradnl" sz="1800" b="1" dirty="0" smtClean="0">
                <a:solidFill>
                  <a:srgbClr val="002060"/>
                </a:solidFill>
              </a:rPr>
              <a:t> los registros e inserta en BBDD usando JDBC </a:t>
            </a:r>
            <a:r>
              <a:rPr lang="es-ES_tradnl" sz="1800" dirty="0" smtClean="0">
                <a:solidFill>
                  <a:srgbClr val="002060"/>
                </a:solidFill>
              </a:rPr>
              <a:t>y lotes de inserciones (</a:t>
            </a:r>
            <a:r>
              <a:rPr lang="es-ES_tradnl" sz="1800" dirty="0" err="1" smtClean="0">
                <a:solidFill>
                  <a:srgbClr val="002060"/>
                </a:solidFill>
              </a:rPr>
              <a:t>Batch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Inserts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62764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 smtClean="0">
                <a:solidFill>
                  <a:srgbClr val="1C1C1C"/>
                </a:solidFill>
              </a:rPr>
              <a:t>Exportar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Datos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pic>
        <p:nvPicPr>
          <p:cNvPr id="3" name="Picture 2" descr="Screen Shot 2015-03-11 at 09.51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038917"/>
            <a:ext cx="7613952" cy="52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1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 smtClean="0">
                <a:solidFill>
                  <a:srgbClr val="1C1C1C"/>
                </a:solidFill>
              </a:rPr>
              <a:t>Exportar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Datos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Los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Mappers</a:t>
            </a:r>
            <a:r>
              <a:rPr lang="es-ES_tradnl" sz="1800" dirty="0" smtClean="0">
                <a:solidFill>
                  <a:srgbClr val="002060"/>
                </a:solidFill>
              </a:rPr>
              <a:t> se ejecutan </a:t>
            </a:r>
            <a:r>
              <a:rPr lang="es-ES_tradnl" sz="1800" b="1" dirty="0" smtClean="0">
                <a:solidFill>
                  <a:srgbClr val="002060"/>
                </a:solidFill>
              </a:rPr>
              <a:t>en paralelo</a:t>
            </a:r>
            <a:r>
              <a:rPr lang="es-ES_tradnl" sz="1800" dirty="0" smtClean="0">
                <a:solidFill>
                  <a:srgbClr val="002060"/>
                </a:solidFill>
              </a:rPr>
              <a:t>, escribiendo en la BBDD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No forman una transacción</a:t>
            </a:r>
            <a:r>
              <a:rPr lang="es-ES_tradnl" sz="1800" dirty="0" smtClean="0">
                <a:solidFill>
                  <a:srgbClr val="002060"/>
                </a:solidFill>
              </a:rPr>
              <a:t>, y algunas pueden acabar antes que otras =&gt; durante el proceso habrá resultados parciales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Una posible solución es “parar” las aplicaciones que usen esos datos durante la exportación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Otra es exportar a una </a:t>
            </a:r>
            <a:r>
              <a:rPr lang="es-ES_tradnl" sz="1800" b="1" dirty="0" smtClean="0">
                <a:solidFill>
                  <a:srgbClr val="002060"/>
                </a:solidFill>
              </a:rPr>
              <a:t>tabla temporal </a:t>
            </a:r>
            <a:r>
              <a:rPr lang="es-ES_tradnl" sz="1800" dirty="0" smtClean="0">
                <a:solidFill>
                  <a:srgbClr val="002060"/>
                </a:solidFill>
              </a:rPr>
              <a:t>(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--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staging-table</a:t>
            </a:r>
            <a:r>
              <a:rPr lang="es-ES_tradnl" sz="1800" dirty="0" smtClean="0">
                <a:solidFill>
                  <a:srgbClr val="002060"/>
                </a:solidFill>
              </a:rPr>
              <a:t>) y al final mover esos datos a una tabla destino en una sola transacción</a:t>
            </a:r>
          </a:p>
        </p:txBody>
      </p:sp>
    </p:spTree>
    <p:extLst>
      <p:ext uri="{BB962C8B-B14F-4D97-AF65-F5344CB8AC3E}">
        <p14:creationId xmlns:p14="http://schemas.microsoft.com/office/powerpoint/2010/main" val="15445046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402" y="3023810"/>
            <a:ext cx="2779276" cy="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</a:t>
            </a:r>
            <a:r>
              <a:rPr lang="en-US" sz="2200" b="1" dirty="0" err="1" smtClean="0">
                <a:solidFill>
                  <a:srgbClr val="1C1C1C"/>
                </a:solidFill>
              </a:rPr>
              <a:t>Sqoop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Importar datos con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Exportar datos con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Rendimiento y posibles cuellos de botella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Ejercicios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2280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Split-by Column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Afecta mucho al rendimiento y </a:t>
            </a:r>
            <a:r>
              <a:rPr lang="es-ES_tradnl" sz="1800" dirty="0" err="1" smtClean="0">
                <a:solidFill>
                  <a:srgbClr val="002060"/>
                </a:solidFill>
              </a:rPr>
              <a:t>paralelización</a:t>
            </a:r>
            <a:r>
              <a:rPr lang="es-ES_tradnl" sz="1800" dirty="0" smtClean="0">
                <a:solidFill>
                  <a:srgbClr val="002060"/>
                </a:solidFill>
              </a:rPr>
              <a:t> de la importación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Por defecto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utiliza la </a:t>
            </a:r>
            <a:r>
              <a:rPr lang="es-ES_tradnl" sz="1800" dirty="0" err="1" smtClean="0">
                <a:solidFill>
                  <a:srgbClr val="002060"/>
                </a:solidFill>
              </a:rPr>
              <a:t>Primary</a:t>
            </a:r>
            <a:r>
              <a:rPr lang="es-ES_tradnl" sz="1800" dirty="0" smtClean="0">
                <a:solidFill>
                  <a:srgbClr val="002060"/>
                </a:solidFill>
              </a:rPr>
              <a:t> Key y divide entre 4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En nuestro caso particular, puede tener sentido usar otra columna (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--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split-by</a:t>
            </a:r>
            <a:r>
              <a:rPr lang="es-ES_tradnl" sz="1800" dirty="0" smtClean="0">
                <a:solidFill>
                  <a:srgbClr val="002060"/>
                </a:solidFill>
              </a:rPr>
              <a:t>) y un número diferente de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mappers</a:t>
            </a:r>
            <a:r>
              <a:rPr lang="es-ES_tradnl" sz="1800" dirty="0" smtClean="0">
                <a:solidFill>
                  <a:srgbClr val="002060"/>
                </a:solidFill>
              </a:rPr>
              <a:t> (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--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num-mappers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Para hacer una importación eficiente, es necesario que la “</a:t>
            </a:r>
            <a:r>
              <a:rPr lang="es-ES_tradnl" sz="1800" dirty="0" err="1" smtClean="0">
                <a:solidFill>
                  <a:srgbClr val="002060"/>
                </a:solidFill>
              </a:rPr>
              <a:t>split-by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column</a:t>
            </a:r>
            <a:r>
              <a:rPr lang="es-ES_tradnl" sz="1800" dirty="0" smtClean="0">
                <a:solidFill>
                  <a:srgbClr val="002060"/>
                </a:solidFill>
              </a:rPr>
              <a:t>” esté indexada ó sea una “</a:t>
            </a:r>
            <a:r>
              <a:rPr lang="es-ES_tradnl" sz="1800" dirty="0" err="1" smtClean="0">
                <a:solidFill>
                  <a:srgbClr val="002060"/>
                </a:solidFill>
              </a:rPr>
              <a:t>partition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key</a:t>
            </a:r>
            <a:r>
              <a:rPr lang="es-ES_tradnl" sz="1800" dirty="0" smtClean="0">
                <a:solidFill>
                  <a:srgbClr val="002060"/>
                </a:solidFill>
              </a:rPr>
              <a:t>”. Si no es así, es preferible importar con un solo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</a:t>
            </a: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180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Conectores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Específicos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incluye un driver JDBC genérico, pero es siempre </a:t>
            </a:r>
            <a:r>
              <a:rPr lang="es-ES_tradnl" sz="1800" b="1" dirty="0" smtClean="0">
                <a:solidFill>
                  <a:srgbClr val="002060"/>
                </a:solidFill>
              </a:rPr>
              <a:t>más eficiente utilizar drivers JDBC específicos</a:t>
            </a:r>
            <a:r>
              <a:rPr lang="es-ES_tradnl" sz="1800" dirty="0" smtClean="0">
                <a:solidFill>
                  <a:srgbClr val="002060"/>
                </a:solidFill>
              </a:rPr>
              <a:t> que aprovechan particularidades de cada BBDD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También es posible con algunas BBDD mejorar el rendimiento con importaciones en “modo directo”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Las importaciones en “modo directo” (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--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direct</a:t>
            </a:r>
            <a:r>
              <a:rPr lang="es-ES_tradnl" sz="1800" dirty="0" smtClean="0">
                <a:solidFill>
                  <a:srgbClr val="002060"/>
                </a:solidFill>
              </a:rPr>
              <a:t>) están disponibles para algunas BBDD, y utilizan herramientas propias de la BBDD para mejorar el rendimiento.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Por ejemplo: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--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direct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con </a:t>
            </a:r>
            <a:r>
              <a:rPr lang="es-ES_tradnl" sz="1800" dirty="0" err="1" smtClean="0">
                <a:solidFill>
                  <a:srgbClr val="002060"/>
                </a:solidFill>
              </a:rPr>
              <a:t>MySQL</a:t>
            </a:r>
            <a:r>
              <a:rPr lang="es-ES_tradnl" sz="1800" dirty="0" smtClean="0">
                <a:solidFill>
                  <a:srgbClr val="002060"/>
                </a:solidFill>
              </a:rPr>
              <a:t> utilizará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mysqldump</a:t>
            </a:r>
            <a:r>
              <a:rPr lang="es-ES_tradnl" sz="1800" dirty="0" smtClean="0">
                <a:solidFill>
                  <a:srgbClr val="002060"/>
                </a:solidFill>
              </a:rPr>
              <a:t> en vez de conexiones </a:t>
            </a:r>
            <a:r>
              <a:rPr lang="es-ES_tradnl" sz="1800" dirty="0" err="1" smtClean="0">
                <a:solidFill>
                  <a:srgbClr val="002060"/>
                </a:solidFill>
              </a:rPr>
              <a:t>via</a:t>
            </a:r>
            <a:r>
              <a:rPr lang="es-ES_tradnl" sz="1800" dirty="0" smtClean="0">
                <a:solidFill>
                  <a:srgbClr val="002060"/>
                </a:solidFill>
              </a:rPr>
              <a:t> JDBC</a:t>
            </a:r>
          </a:p>
        </p:txBody>
      </p:sp>
    </p:spTree>
    <p:extLst>
      <p:ext uri="{BB962C8B-B14F-4D97-AF65-F5344CB8AC3E}">
        <p14:creationId xmlns:p14="http://schemas.microsoft.com/office/powerpoint/2010/main" val="31256007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Sobrecarga</a:t>
            </a:r>
            <a:r>
              <a:rPr lang="en-US" sz="2200" b="1" dirty="0" smtClean="0">
                <a:solidFill>
                  <a:srgbClr val="1C1C1C"/>
                </a:solidFill>
              </a:rPr>
              <a:t> de la BBDD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Normalmente la capacidad de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 será mucho mayor que la de la BBDD relacional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Demasiados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mappers</a:t>
            </a:r>
            <a:r>
              <a:rPr lang="es-ES_tradnl" sz="1800" dirty="0" smtClean="0">
                <a:solidFill>
                  <a:srgbClr val="002060"/>
                </a:solidFill>
              </a:rPr>
              <a:t> pueden ocasionar un </a:t>
            </a:r>
            <a:r>
              <a:rPr lang="es-ES_tradnl" sz="1800" b="1" dirty="0" smtClean="0">
                <a:solidFill>
                  <a:srgbClr val="002060"/>
                </a:solidFill>
              </a:rPr>
              <a:t>ataque DOS </a:t>
            </a:r>
            <a:r>
              <a:rPr lang="es-ES_tradnl" sz="1800" dirty="0" smtClean="0">
                <a:solidFill>
                  <a:srgbClr val="002060"/>
                </a:solidFill>
              </a:rPr>
              <a:t>contra la BBDD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Muy pocos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mappers</a:t>
            </a:r>
            <a:r>
              <a:rPr lang="es-ES_tradnl" sz="1800" dirty="0" smtClean="0">
                <a:solidFill>
                  <a:srgbClr val="002060"/>
                </a:solidFill>
              </a:rPr>
              <a:t> harán que la importación sea lenta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Normalmente se empieza con </a:t>
            </a:r>
            <a:r>
              <a:rPr lang="es-ES_tradnl" sz="1800" b="1" dirty="0" smtClean="0">
                <a:solidFill>
                  <a:srgbClr val="002060"/>
                </a:solidFill>
              </a:rPr>
              <a:t>pocos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mappers</a:t>
            </a:r>
            <a:r>
              <a:rPr lang="es-ES_tradnl" sz="1800" b="1" dirty="0" smtClean="0">
                <a:solidFill>
                  <a:srgbClr val="002060"/>
                </a:solidFill>
              </a:rPr>
              <a:t> y se va ajustando </a:t>
            </a:r>
            <a:r>
              <a:rPr lang="es-ES_tradnl" sz="1800" dirty="0" smtClean="0">
                <a:solidFill>
                  <a:srgbClr val="002060"/>
                </a:solidFill>
              </a:rPr>
              <a:t>hasta encontrar un buen balance entre el rendimiento de la importación y el estado de la BBDD y la red.</a:t>
            </a:r>
          </a:p>
        </p:txBody>
      </p:sp>
    </p:spTree>
    <p:extLst>
      <p:ext uri="{BB962C8B-B14F-4D97-AF65-F5344CB8AC3E}">
        <p14:creationId xmlns:p14="http://schemas.microsoft.com/office/powerpoint/2010/main" val="31256007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Importando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varias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tablas</a:t>
            </a:r>
            <a:r>
              <a:rPr lang="en-US" sz="2200" b="1" dirty="0" smtClean="0">
                <a:solidFill>
                  <a:srgbClr val="1C1C1C"/>
                </a:solidFill>
              </a:rPr>
              <a:t> en </a:t>
            </a:r>
            <a:r>
              <a:rPr lang="en-US" sz="2200" b="1" dirty="0" err="1" smtClean="0">
                <a:solidFill>
                  <a:srgbClr val="1C1C1C"/>
                </a:solidFill>
              </a:rPr>
              <a:t>paralelo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2 opciones al tener que importar muchas tablas de una misma BBDD: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Importar secuencialmente</a:t>
            </a:r>
            <a:r>
              <a:rPr lang="es-ES_tradnl" sz="1800" dirty="0" smtClean="0">
                <a:solidFill>
                  <a:srgbClr val="002060"/>
                </a:solidFill>
              </a:rPr>
              <a:t> las tablas (una detrás de otra):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Ø"/>
            </a:pPr>
            <a:r>
              <a:rPr lang="es-ES_tradnl" sz="1800" dirty="0" smtClean="0">
                <a:solidFill>
                  <a:srgbClr val="002060"/>
                </a:solidFill>
              </a:rPr>
              <a:t>Solución simple</a:t>
            </a: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Ø"/>
            </a:pPr>
            <a:r>
              <a:rPr lang="es-ES_tradnl" sz="1800" dirty="0" smtClean="0">
                <a:solidFill>
                  <a:srgbClr val="002060"/>
                </a:solidFill>
              </a:rPr>
              <a:t>No optimiza el ancho de banda entre el RDBMS y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Ø"/>
            </a:pPr>
            <a:r>
              <a:rPr lang="es-ES_tradnl" sz="1800" dirty="0" smtClean="0">
                <a:solidFill>
                  <a:srgbClr val="002060"/>
                </a:solidFill>
              </a:rPr>
              <a:t>Ejemplo: 5 tablas</a:t>
            </a:r>
          </a:p>
        </p:txBody>
      </p:sp>
      <p:pic>
        <p:nvPicPr>
          <p:cNvPr id="2" name="Picture 1" descr="Screen Shot 2015-03-11 at 10.34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57" y="3627077"/>
            <a:ext cx="6906381" cy="22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08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Importando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varias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tablas</a:t>
            </a:r>
            <a:r>
              <a:rPr lang="en-US" sz="2200" b="1" dirty="0" smtClean="0">
                <a:solidFill>
                  <a:srgbClr val="1C1C1C"/>
                </a:solidFill>
              </a:rPr>
              <a:t> en </a:t>
            </a:r>
            <a:r>
              <a:rPr lang="en-US" sz="2200" b="1" dirty="0" err="1" smtClean="0">
                <a:solidFill>
                  <a:srgbClr val="1C1C1C"/>
                </a:solidFill>
              </a:rPr>
              <a:t>paralelo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2 opciones al tener que importar muchas tablas de una misma BBDD: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Importar las tablas en paralelo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Ø"/>
            </a:pPr>
            <a:r>
              <a:rPr lang="es-ES_tradnl" sz="1800" dirty="0" smtClean="0">
                <a:solidFill>
                  <a:srgbClr val="002060"/>
                </a:solidFill>
              </a:rPr>
              <a:t>Se aprovechan mejor los recursos</a:t>
            </a: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Ø"/>
            </a:pPr>
            <a:r>
              <a:rPr lang="es-ES_tradnl" sz="1800" dirty="0" smtClean="0">
                <a:solidFill>
                  <a:srgbClr val="002060"/>
                </a:solidFill>
              </a:rPr>
              <a:t>Más complejo: hay que gestionar el número de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mappers</a:t>
            </a:r>
            <a:r>
              <a:rPr lang="es-ES_tradnl" sz="1800" dirty="0" smtClean="0">
                <a:solidFill>
                  <a:srgbClr val="002060"/>
                </a:solidFill>
              </a:rPr>
              <a:t> corriendo contra el RDBMS al mismo tiempo</a:t>
            </a: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Ø"/>
            </a:pPr>
            <a:r>
              <a:rPr lang="es-ES_tradnl" sz="1800" dirty="0" smtClean="0">
                <a:solidFill>
                  <a:srgbClr val="002060"/>
                </a:solidFill>
              </a:rPr>
              <a:t>Esto puede resolverse utilizando el </a:t>
            </a:r>
            <a:r>
              <a:rPr lang="es-ES_tradnl" sz="1800" dirty="0" err="1" smtClean="0">
                <a:solidFill>
                  <a:srgbClr val="002060"/>
                </a:solidFill>
              </a:rPr>
              <a:t>FairScheduler</a:t>
            </a:r>
            <a:r>
              <a:rPr lang="es-ES_tradnl" sz="1800" dirty="0" smtClean="0">
                <a:solidFill>
                  <a:srgbClr val="002060"/>
                </a:solidFill>
              </a:rPr>
              <a:t> de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endParaRPr lang="es-ES_tradnl" sz="1800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 descr="Screen Shot 2015-03-11 at 10.37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31" y="3798995"/>
            <a:ext cx="7370384" cy="22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7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Posibles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Cuellos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Botella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Idealmente, añadir más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mappers</a:t>
            </a:r>
            <a:r>
              <a:rPr lang="es-ES_tradnl" sz="1800" dirty="0" smtClean="0">
                <a:solidFill>
                  <a:srgbClr val="002060"/>
                </a:solidFill>
              </a:rPr>
              <a:t> incrementaría el rendimiento de forma lineal pero no siempre es así. 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Posibles cuellos de botella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Ancho de banda de Red</a:t>
            </a:r>
            <a:r>
              <a:rPr lang="es-ES_tradnl" sz="1800" dirty="0" smtClean="0">
                <a:solidFill>
                  <a:srgbClr val="002060"/>
                </a:solidFill>
              </a:rPr>
              <a:t>: si hemos llegado al máximo </a:t>
            </a:r>
            <a:r>
              <a:rPr lang="es-ES_tradnl" sz="1800" dirty="0" err="1" smtClean="0">
                <a:solidFill>
                  <a:srgbClr val="002060"/>
                </a:solidFill>
              </a:rPr>
              <a:t>throughput</a:t>
            </a:r>
            <a:r>
              <a:rPr lang="es-ES_tradnl" sz="1800" dirty="0" smtClean="0">
                <a:solidFill>
                  <a:srgbClr val="002060"/>
                </a:solidFill>
              </a:rPr>
              <a:t>, añadir más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mappers</a:t>
            </a:r>
            <a:r>
              <a:rPr lang="es-ES_tradnl" sz="1800" dirty="0" smtClean="0">
                <a:solidFill>
                  <a:srgbClr val="002060"/>
                </a:solidFill>
              </a:rPr>
              <a:t> no hará más rápida la importación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RDBMS</a:t>
            </a:r>
            <a:r>
              <a:rPr lang="es-ES_tradnl" sz="1800" dirty="0" smtClean="0">
                <a:solidFill>
                  <a:srgbClr val="002060"/>
                </a:solidFill>
              </a:rPr>
              <a:t>: Si el servidor de BBDD no dispone de más capacidad de CPU ó IO, añadir más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mappers</a:t>
            </a:r>
            <a:r>
              <a:rPr lang="es-ES_tradnl" sz="1800" dirty="0" smtClean="0">
                <a:solidFill>
                  <a:srgbClr val="002060"/>
                </a:solidFill>
              </a:rPr>
              <a:t> solo puede empeorar el rendimiento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47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Posibles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Cuellos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Botella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Idealmente, añadir más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mappers</a:t>
            </a:r>
            <a:r>
              <a:rPr lang="es-ES_tradnl" sz="1800" dirty="0" smtClean="0">
                <a:solidFill>
                  <a:srgbClr val="002060"/>
                </a:solidFill>
              </a:rPr>
              <a:t> incrementaría el rendimiento de forma lineal pero no siempre es así. 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Posibles cuellos de botella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>
                <a:solidFill>
                  <a:srgbClr val="002060"/>
                </a:solidFill>
              </a:rPr>
              <a:t>Datos no homogéneos</a:t>
            </a:r>
            <a:r>
              <a:rPr lang="es-ES_tradnl" sz="1800" dirty="0">
                <a:solidFill>
                  <a:srgbClr val="002060"/>
                </a:solidFill>
              </a:rPr>
              <a:t>: Si se dividen los valores de una columna entre 4 </a:t>
            </a:r>
            <a:r>
              <a:rPr lang="es-ES_tradnl" sz="1800" dirty="0" err="1">
                <a:solidFill>
                  <a:srgbClr val="002060"/>
                </a:solidFill>
              </a:rPr>
              <a:t>mappers</a:t>
            </a:r>
            <a:r>
              <a:rPr lang="es-ES_tradnl" sz="1800" dirty="0">
                <a:solidFill>
                  <a:srgbClr val="002060"/>
                </a:solidFill>
              </a:rPr>
              <a:t> pero uno de ellos no tiene realmente registros que importar, la importación no estará bien balanceada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>
                <a:solidFill>
                  <a:srgbClr val="002060"/>
                </a:solidFill>
              </a:rPr>
              <a:t>Conector</a:t>
            </a:r>
            <a:r>
              <a:rPr lang="es-ES_tradnl" sz="1800" dirty="0">
                <a:solidFill>
                  <a:srgbClr val="002060"/>
                </a:solidFill>
              </a:rPr>
              <a:t>: un conector JDBC genérico o no actualizado tendrá peor rendimiento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>
                <a:solidFill>
                  <a:srgbClr val="002060"/>
                </a:solidFill>
              </a:rPr>
              <a:t>Acceso a datos ineficiente</a:t>
            </a:r>
            <a:r>
              <a:rPr lang="es-ES_tradnl" sz="1800" dirty="0">
                <a:solidFill>
                  <a:srgbClr val="002060"/>
                </a:solidFill>
              </a:rPr>
              <a:t>: si la “</a:t>
            </a:r>
            <a:r>
              <a:rPr lang="es-ES_tradnl" sz="1800" dirty="0" err="1">
                <a:solidFill>
                  <a:srgbClr val="002060"/>
                </a:solidFill>
              </a:rPr>
              <a:t>split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dirty="0" err="1">
                <a:solidFill>
                  <a:srgbClr val="002060"/>
                </a:solidFill>
              </a:rPr>
              <a:t>column</a:t>
            </a:r>
            <a:r>
              <a:rPr lang="es-ES_tradnl" sz="1800" dirty="0">
                <a:solidFill>
                  <a:srgbClr val="002060"/>
                </a:solidFill>
              </a:rPr>
              <a:t>” no está indexada o no es una “</a:t>
            </a:r>
            <a:r>
              <a:rPr lang="es-ES_tradnl" sz="1800" dirty="0" err="1">
                <a:solidFill>
                  <a:srgbClr val="002060"/>
                </a:solidFill>
              </a:rPr>
              <a:t>partition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dirty="0" err="1">
                <a:solidFill>
                  <a:srgbClr val="002060"/>
                </a:solidFill>
              </a:rPr>
              <a:t>key</a:t>
            </a:r>
            <a:r>
              <a:rPr lang="es-ES_tradnl" sz="1800" dirty="0">
                <a:solidFill>
                  <a:srgbClr val="002060"/>
                </a:solidFill>
              </a:rPr>
              <a:t>”, todos los </a:t>
            </a:r>
            <a:r>
              <a:rPr lang="es-ES_tradnl" sz="1800" dirty="0" err="1">
                <a:solidFill>
                  <a:srgbClr val="002060"/>
                </a:solidFill>
              </a:rPr>
              <a:t>mappers</a:t>
            </a:r>
            <a:r>
              <a:rPr lang="es-ES_tradnl" sz="1800" dirty="0">
                <a:solidFill>
                  <a:srgbClr val="002060"/>
                </a:solidFill>
              </a:rPr>
              <a:t> estarán haciendo escaneos de la tabla al completo. Esto afectará muy negativamente al </a:t>
            </a:r>
            <a:r>
              <a:rPr lang="es-ES_tradnl" sz="1800" dirty="0" smtClean="0">
                <a:solidFill>
                  <a:srgbClr val="002060"/>
                </a:solidFill>
              </a:rPr>
              <a:t>rendimiento (es mejor usar un solo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989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87955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err="1" smtClean="0">
                <a:solidFill>
                  <a:srgbClr val="262673"/>
                </a:solidFill>
              </a:rPr>
              <a:t>Ejercicios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64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Pasos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Previos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Descargar</a:t>
            </a:r>
            <a:r>
              <a:rPr lang="en-US" sz="1800" dirty="0" smtClean="0">
                <a:solidFill>
                  <a:srgbClr val="002060"/>
                </a:solidFill>
                <a:latin typeface="+mn-lt"/>
                <a:cs typeface="Courier New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+mn-lt"/>
                <a:cs typeface="Courier New"/>
              </a:rPr>
              <a:t>BBDD de </a:t>
            </a:r>
            <a:r>
              <a:rPr lang="en-US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ejemplo</a:t>
            </a:r>
            <a:endParaRPr lang="en-US" sz="1800" dirty="0" smtClean="0">
              <a:solidFill>
                <a:srgbClr val="002060"/>
              </a:solidFill>
              <a:latin typeface="+mn-lt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dirty="0" err="1" smtClean="0">
                <a:solidFill>
                  <a:srgbClr val="002060"/>
                </a:solidFill>
                <a:latin typeface="Courier New"/>
                <a:cs typeface="Courier New"/>
              </a:rPr>
              <a:t>wget</a:t>
            </a:r>
            <a:r>
              <a:rPr lang="en-US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/>
                <a:cs typeface="Courier New"/>
              </a:rPr>
              <a:t>https://</a:t>
            </a:r>
            <a:r>
              <a:rPr lang="en-US" dirty="0" err="1">
                <a:solidFill>
                  <a:srgbClr val="002060"/>
                </a:solidFill>
                <a:latin typeface="Courier New"/>
                <a:cs typeface="Courier New"/>
              </a:rPr>
              <a:t>launchpad.net</a:t>
            </a:r>
            <a:r>
              <a:rPr lang="en-US" dirty="0">
                <a:solidFill>
                  <a:srgbClr val="002060"/>
                </a:solidFill>
                <a:latin typeface="Courier New"/>
                <a:cs typeface="Courier New"/>
              </a:rPr>
              <a:t>/test-</a:t>
            </a:r>
            <a:r>
              <a:rPr lang="en-US" dirty="0" err="1">
                <a:solidFill>
                  <a:srgbClr val="002060"/>
                </a:solidFill>
                <a:latin typeface="Courier New"/>
                <a:cs typeface="Courier New"/>
              </a:rPr>
              <a:t>db</a:t>
            </a:r>
            <a:r>
              <a:rPr lang="en-US" dirty="0">
                <a:solidFill>
                  <a:srgbClr val="002060"/>
                </a:solidFill>
                <a:latin typeface="Courier New"/>
                <a:cs typeface="Courier New"/>
              </a:rPr>
              <a:t>/employees-db-1/1.0.6/+download/employees_db-full-1.0.6.tar.bz2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Descomprimir</a:t>
            </a:r>
            <a:r>
              <a:rPr lang="en-US" sz="1800" dirty="0" smtClean="0">
                <a:solidFill>
                  <a:srgbClr val="002060"/>
                </a:solidFill>
                <a:latin typeface="+mn-lt"/>
                <a:cs typeface="Courier New"/>
              </a:rPr>
              <a:t> y </a:t>
            </a:r>
            <a:r>
              <a:rPr lang="en-US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cargar</a:t>
            </a:r>
            <a:r>
              <a:rPr lang="en-US" sz="1800" dirty="0" smtClean="0">
                <a:solidFill>
                  <a:srgbClr val="002060"/>
                </a:solidFill>
                <a:latin typeface="+mn-lt"/>
                <a:cs typeface="Courier New"/>
              </a:rPr>
              <a:t> BBDD de </a:t>
            </a:r>
            <a:r>
              <a:rPr lang="en-US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ejemplo</a:t>
            </a:r>
            <a:r>
              <a:rPr lang="en-US" sz="1800" dirty="0" smtClean="0">
                <a:solidFill>
                  <a:srgbClr val="002060"/>
                </a:solidFill>
                <a:latin typeface="+mn-lt"/>
                <a:cs typeface="Courier New"/>
              </a:rPr>
              <a:t> en </a:t>
            </a:r>
            <a:r>
              <a:rPr lang="en-US" sz="1800" dirty="0" err="1" smtClean="0">
                <a:solidFill>
                  <a:srgbClr val="002060"/>
                </a:solidFill>
                <a:latin typeface="+mn-lt"/>
                <a:cs typeface="Courier New"/>
              </a:rPr>
              <a:t>mysql</a:t>
            </a:r>
            <a:r>
              <a:rPr lang="en-US" sz="1800" dirty="0" smtClean="0">
                <a:solidFill>
                  <a:srgbClr val="002060"/>
                </a:solidFill>
                <a:latin typeface="+mn-lt"/>
                <a:cs typeface="Courier New"/>
              </a:rPr>
              <a:t>:</a:t>
            </a:r>
            <a:endParaRPr lang="en-US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>
                <a:solidFill>
                  <a:srgbClr val="002060"/>
                </a:solidFill>
              </a:rPr>
              <a:t>﻿</a:t>
            </a: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tar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xjfv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employees_db-full-1.0.6.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tar.bz2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c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d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employees_db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mysql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-t &lt;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employees.sql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+mn-lt"/>
              </a:rPr>
              <a:t>Dar </a:t>
            </a:r>
            <a:r>
              <a:rPr lang="es-ES_tradnl" sz="1800" dirty="0" smtClean="0">
                <a:solidFill>
                  <a:srgbClr val="002060"/>
                </a:solidFill>
                <a:latin typeface="+mn-lt"/>
              </a:rPr>
              <a:t>permisos en </a:t>
            </a:r>
            <a:r>
              <a:rPr lang="es-ES_tradnl" sz="1800" dirty="0" err="1" smtClean="0">
                <a:solidFill>
                  <a:srgbClr val="002060"/>
                </a:solidFill>
                <a:latin typeface="+mn-lt"/>
              </a:rPr>
              <a:t>mysql</a:t>
            </a:r>
            <a:r>
              <a:rPr lang="es-ES_tradnl" sz="1800" dirty="0" smtClean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m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ysql</a:t>
            </a:r>
            <a:endParaRPr lang="es-ES_tradnl" dirty="0"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latin typeface="Courier New"/>
                <a:cs typeface="Courier New"/>
              </a:rPr>
              <a:t>GRANT </a:t>
            </a:r>
            <a:r>
              <a:rPr lang="es-ES_tradnl" dirty="0">
                <a:latin typeface="Courier New"/>
                <a:cs typeface="Courier New"/>
              </a:rPr>
              <a:t>ALL PRIVILEGES ON </a:t>
            </a:r>
            <a:r>
              <a:rPr lang="es-ES_tradnl" dirty="0" err="1">
                <a:latin typeface="Courier New"/>
                <a:cs typeface="Courier New"/>
              </a:rPr>
              <a:t>employees</a:t>
            </a:r>
            <a:r>
              <a:rPr lang="es-ES_tradnl" dirty="0">
                <a:latin typeface="Courier New"/>
                <a:cs typeface="Courier New"/>
              </a:rPr>
              <a:t>.* TO ''@'</a:t>
            </a:r>
            <a:r>
              <a:rPr lang="es-ES_tradnl" dirty="0" err="1">
                <a:latin typeface="Courier New"/>
                <a:cs typeface="Courier New"/>
              </a:rPr>
              <a:t>localhost</a:t>
            </a:r>
            <a:r>
              <a:rPr lang="es-ES_tradnl" dirty="0">
                <a:latin typeface="Courier New"/>
                <a:cs typeface="Courier New"/>
              </a:rPr>
              <a:t>';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57370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</a:t>
            </a:r>
            <a:r>
              <a:rPr lang="en-US" sz="2200" b="1" dirty="0" err="1" smtClean="0">
                <a:solidFill>
                  <a:srgbClr val="1C1C1C"/>
                </a:solidFill>
              </a:rPr>
              <a:t>Sqoop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Importar datos con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Exportar datos con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Rendimiento y posibles cuellos de botella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Ejercicios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593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Pasos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Previos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72" y="1136953"/>
            <a:ext cx="4815719" cy="49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85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1: </a:t>
            </a:r>
            <a:r>
              <a:rPr lang="en-US" sz="2200" b="1" dirty="0" err="1" smtClean="0">
                <a:solidFill>
                  <a:srgbClr val="1C1C1C"/>
                </a:solidFill>
              </a:rPr>
              <a:t>Sqoop</a:t>
            </a:r>
            <a:r>
              <a:rPr lang="en-US" sz="2200" b="1" dirty="0" smtClean="0">
                <a:solidFill>
                  <a:srgbClr val="1C1C1C"/>
                </a:solidFill>
              </a:rPr>
              <a:t> help, tools e </a:t>
            </a:r>
            <a:r>
              <a:rPr lang="en-US" sz="2200" b="1" dirty="0" err="1" smtClean="0">
                <a:solidFill>
                  <a:srgbClr val="1C1C1C"/>
                </a:solidFill>
              </a:rPr>
              <a:t>interacción</a:t>
            </a:r>
            <a:r>
              <a:rPr lang="en-US" sz="2200" b="1" dirty="0" smtClean="0">
                <a:solidFill>
                  <a:srgbClr val="1C1C1C"/>
                </a:solidFill>
              </a:rPr>
              <a:t> con BBDD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proporciona varias herramientas. Con el comando </a:t>
            </a:r>
            <a:r>
              <a:rPr lang="es-ES_tradnl" sz="1800" dirty="0" err="1" smtClean="0">
                <a:solidFill>
                  <a:srgbClr val="002060"/>
                </a:solidFill>
              </a:rPr>
              <a:t>help</a:t>
            </a:r>
            <a:r>
              <a:rPr lang="es-ES_tradnl" sz="1800" dirty="0" smtClean="0">
                <a:solidFill>
                  <a:srgbClr val="002060"/>
                </a:solidFill>
              </a:rPr>
              <a:t> se puede obtener ayuda en cada una de ellas.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Empieza ejecutando ﻿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help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para ver la lista de comandos disponibles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Cada comando tiene su propia </a:t>
            </a:r>
            <a:r>
              <a:rPr lang="es-ES_tradnl" sz="1800" dirty="0" err="1">
                <a:solidFill>
                  <a:srgbClr val="002060"/>
                </a:solidFill>
              </a:rPr>
              <a:t>help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(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help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&lt;comando&gt;</a:t>
            </a:r>
            <a:r>
              <a:rPr lang="es-ES_tradnl" sz="1800" dirty="0">
                <a:solidFill>
                  <a:srgbClr val="002060"/>
                </a:solidFill>
              </a:rPr>
              <a:t>)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También puede serte útil la guía de usuario de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>
                <a:solidFill>
                  <a:srgbClr val="002060"/>
                </a:solidFill>
              </a:rPr>
              <a:t>: </a:t>
            </a:r>
            <a:r>
              <a:rPr lang="es-ES_tradnl" sz="1800" dirty="0">
                <a:solidFill>
                  <a:srgbClr val="002060"/>
                </a:solidFill>
                <a:hlinkClick r:id="rId3"/>
              </a:rPr>
              <a:t>https://sqoop.apache.org/docs/1.4.5/</a:t>
            </a:r>
            <a:r>
              <a:rPr lang="es-ES_tradnl" sz="1800" dirty="0" smtClean="0">
                <a:solidFill>
                  <a:srgbClr val="002060"/>
                </a:solidFill>
                <a:hlinkClick r:id="rId3"/>
              </a:rPr>
              <a:t>SqoopUserGuide.html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Buscar y ejecutar la herramienta para listar las bases de datos en nuestro RDBMS (necesitarás indicar el driver JDBC con la opción </a:t>
            </a:r>
            <a:r>
              <a:rPr lang="en-US" sz="1800" dirty="0">
                <a:latin typeface="Courier New"/>
                <a:cs typeface="Courier New"/>
              </a:rPr>
              <a:t>--connect </a:t>
            </a:r>
            <a:r>
              <a:rPr lang="en-US" sz="1800" dirty="0" err="1">
                <a:latin typeface="Courier New"/>
                <a:cs typeface="Courier New"/>
              </a:rPr>
              <a:t>jdbc:mysql</a:t>
            </a:r>
            <a:r>
              <a:rPr lang="en-US" sz="1800" dirty="0">
                <a:latin typeface="Courier New"/>
                <a:cs typeface="Courier New"/>
              </a:rPr>
              <a:t>://</a:t>
            </a:r>
            <a:r>
              <a:rPr lang="en-US" sz="1800" dirty="0" err="1">
                <a:latin typeface="Courier New"/>
                <a:cs typeface="Courier New"/>
              </a:rPr>
              <a:t>localhost</a:t>
            </a:r>
            <a:r>
              <a:rPr lang="en-US" sz="1800" dirty="0" smtClean="0">
                <a:latin typeface="Courier New"/>
                <a:cs typeface="Courier New"/>
              </a:rPr>
              <a:t>/employees</a:t>
            </a:r>
            <a:r>
              <a:rPr lang="en-US" sz="1800" dirty="0" smtClean="0"/>
              <a:t>)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Buscar y ejecutar la herramienta para listar las tablas de nuestra BBDD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64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2: </a:t>
            </a:r>
            <a:r>
              <a:rPr lang="en-US" sz="2200" b="1" dirty="0" err="1" smtClean="0">
                <a:solidFill>
                  <a:srgbClr val="1C1C1C"/>
                </a:solidFill>
              </a:rPr>
              <a:t>Importaciones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básicas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s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qoop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-import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es la herramienta utilizada para importar datos desde una BBDD a HDFS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Revisa la ayuda del comando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import</a:t>
            </a:r>
            <a:r>
              <a:rPr lang="es-ES_tradnl" sz="1800" dirty="0" smtClean="0">
                <a:solidFill>
                  <a:srgbClr val="002060"/>
                </a:solidFill>
              </a:rPr>
              <a:t>, y ejecuta una importación de la tabla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employees</a:t>
            </a:r>
            <a:r>
              <a:rPr lang="es-ES_tradnl" sz="1800" dirty="0" smtClean="0">
                <a:solidFill>
                  <a:srgbClr val="002060"/>
                </a:solidFill>
              </a:rPr>
              <a:t>, utilizando un solo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</a:t>
            </a:r>
            <a:r>
              <a:rPr lang="es-ES_tradnl" sz="1800" dirty="0" smtClean="0">
                <a:solidFill>
                  <a:srgbClr val="002060"/>
                </a:solidFill>
              </a:rPr>
              <a:t>. Comprueba que se han generado </a:t>
            </a:r>
            <a:r>
              <a:rPr lang="es-ES_tradnl" sz="1800" dirty="0">
                <a:solidFill>
                  <a:srgbClr val="002060"/>
                </a:solidFill>
              </a:rPr>
              <a:t>los datos: </a:t>
            </a:r>
            <a:r>
              <a:rPr lang="es-ES_tradnl" sz="1800" dirty="0">
                <a:solidFill>
                  <a:srgbClr val="002060"/>
                </a:solidFill>
                <a:hlinkClick r:id="rId3"/>
              </a:rPr>
              <a:t>http://localhost:8000/filebrowser/view//user/root/employees/part-m-</a:t>
            </a:r>
            <a:r>
              <a:rPr lang="es-ES_tradnl" sz="1800" dirty="0" smtClean="0">
                <a:solidFill>
                  <a:srgbClr val="002060"/>
                </a:solidFill>
                <a:hlinkClick r:id="rId3"/>
              </a:rPr>
              <a:t>00000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Ahora importa la misma tabla pero en el directorio HDFS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full_table</a:t>
            </a:r>
            <a:r>
              <a:rPr lang="es-ES_tradnl" sz="1800" dirty="0" smtClean="0">
                <a:solidFill>
                  <a:srgbClr val="002060"/>
                </a:solidFill>
              </a:rPr>
              <a:t>, </a:t>
            </a:r>
            <a:r>
              <a:rPr lang="es-ES_tradnl" sz="1800" dirty="0" smtClean="0">
                <a:solidFill>
                  <a:srgbClr val="002060"/>
                </a:solidFill>
              </a:rPr>
              <a:t>utilizando 2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mappers</a:t>
            </a:r>
            <a:r>
              <a:rPr lang="es-ES_tradnl" sz="1800" dirty="0" smtClean="0">
                <a:solidFill>
                  <a:srgbClr val="002060"/>
                </a:solidFill>
              </a:rPr>
              <a:t> y con los campos delimitados por tabulador (“\t”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Comprueba </a:t>
            </a:r>
            <a:r>
              <a:rPr lang="es-ES_tradnl" sz="1800" dirty="0" smtClean="0">
                <a:solidFill>
                  <a:srgbClr val="002060"/>
                </a:solidFill>
              </a:rPr>
              <a:t>los ficheros generados en HDFS en el directorio destino (ahora debería haber 2 ficheros) y </a:t>
            </a:r>
            <a:r>
              <a:rPr lang="es-ES_tradnl" sz="1800" dirty="0" smtClean="0">
                <a:solidFill>
                  <a:srgbClr val="002060"/>
                </a:solidFill>
              </a:rPr>
              <a:t>comprueba </a:t>
            </a:r>
            <a:r>
              <a:rPr lang="es-ES_tradnl" sz="1800" dirty="0" smtClean="0">
                <a:solidFill>
                  <a:srgbClr val="002060"/>
                </a:solidFill>
              </a:rPr>
              <a:t>que el formato es diferente (tabuladores en vez de comas)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Revisa el fichero </a:t>
            </a:r>
            <a:r>
              <a:rPr lang="es-ES_tradnl" sz="1800" dirty="0" err="1" smtClean="0">
                <a:solidFill>
                  <a:srgbClr val="002060"/>
                </a:solidFill>
              </a:rPr>
              <a:t>employees.java</a:t>
            </a:r>
            <a:r>
              <a:rPr lang="es-ES_tradnl" sz="1800" dirty="0" smtClean="0">
                <a:solidFill>
                  <a:srgbClr val="002060"/>
                </a:solidFill>
              </a:rPr>
              <a:t> que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ha generado automáticamente.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2604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3: </a:t>
            </a:r>
            <a:r>
              <a:rPr lang="en-US" sz="2200" b="1" dirty="0" err="1" smtClean="0">
                <a:solidFill>
                  <a:srgbClr val="1C1C1C"/>
                </a:solidFill>
              </a:rPr>
              <a:t>Filtrando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columnas</a:t>
            </a:r>
            <a:r>
              <a:rPr lang="en-US" sz="2200" b="1" dirty="0" smtClean="0">
                <a:solidFill>
                  <a:srgbClr val="1C1C1C"/>
                </a:solidFill>
              </a:rPr>
              <a:t> y </a:t>
            </a:r>
            <a:r>
              <a:rPr lang="en-US" sz="2200" b="1" dirty="0" err="1" smtClean="0">
                <a:solidFill>
                  <a:srgbClr val="1C1C1C"/>
                </a:solidFill>
              </a:rPr>
              <a:t>filas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Si no queremos importar tablas completas</a:t>
            </a:r>
            <a:r>
              <a:rPr lang="es-ES_tradnl" sz="1800" dirty="0">
                <a:solidFill>
                  <a:srgbClr val="002060"/>
                </a:solidFill>
              </a:rPr>
              <a:t>, </a:t>
            </a:r>
            <a:r>
              <a:rPr lang="es-ES_tradnl" sz="1800" dirty="0" err="1">
                <a:solidFill>
                  <a:srgbClr val="002060"/>
                </a:solidFill>
              </a:rPr>
              <a:t>sqoop-import</a:t>
            </a:r>
            <a:r>
              <a:rPr lang="es-ES_tradnl" sz="1800" dirty="0">
                <a:solidFill>
                  <a:srgbClr val="002060"/>
                </a:solidFill>
              </a:rPr>
              <a:t> permite importar sólo algunas columnas.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También es posible filtrar los datos de alguna añadiendo cláusulas WHERE al </a:t>
            </a:r>
            <a:r>
              <a:rPr lang="es-ES_tradnl" sz="1800" dirty="0" err="1" smtClean="0">
                <a:solidFill>
                  <a:srgbClr val="002060"/>
                </a:solidFill>
              </a:rPr>
              <a:t>job</a:t>
            </a:r>
            <a:r>
              <a:rPr lang="es-ES_tradnl" sz="1800" dirty="0" smtClean="0">
                <a:solidFill>
                  <a:srgbClr val="002060"/>
                </a:solidFill>
              </a:rPr>
              <a:t> de importación o incluso añadiendo una </a:t>
            </a:r>
            <a:r>
              <a:rPr lang="es-ES_tradnl" sz="1800" dirty="0" err="1" smtClean="0">
                <a:solidFill>
                  <a:srgbClr val="002060"/>
                </a:solidFill>
              </a:rPr>
              <a:t>query</a:t>
            </a:r>
            <a:r>
              <a:rPr lang="es-ES_tradnl" sz="1800" dirty="0" smtClean="0">
                <a:solidFill>
                  <a:srgbClr val="002060"/>
                </a:solidFill>
              </a:rPr>
              <a:t> arbitraria.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>
                <a:solidFill>
                  <a:srgbClr val="002060"/>
                </a:solidFill>
              </a:rPr>
              <a:t>Ejecuta un </a:t>
            </a:r>
            <a:r>
              <a:rPr lang="es-ES_tradnl" sz="1800" dirty="0" smtClean="0">
                <a:solidFill>
                  <a:srgbClr val="002060"/>
                </a:solidFill>
              </a:rPr>
              <a:t>comando que importe sólo las columnas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first_name</a:t>
            </a:r>
            <a:r>
              <a:rPr lang="es-ES_tradnl" sz="1800" dirty="0" smtClean="0">
                <a:solidFill>
                  <a:srgbClr val="002060"/>
                </a:solidFill>
              </a:rPr>
              <a:t> y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last_name</a:t>
            </a:r>
            <a:r>
              <a:rPr lang="es-ES_tradnl" sz="1800" dirty="0" smtClean="0">
                <a:solidFill>
                  <a:srgbClr val="002060"/>
                </a:solidFill>
              </a:rPr>
              <a:t> en el directorio HDFS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some_columns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.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s-ES_tradnl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Comprueba </a:t>
            </a:r>
            <a:r>
              <a:rPr lang="es-ES_tradnl" sz="1800" dirty="0">
                <a:solidFill>
                  <a:srgbClr val="002060"/>
                </a:solidFill>
              </a:rPr>
              <a:t>los ficheros generados en </a:t>
            </a:r>
            <a:r>
              <a:rPr lang="es-ES_tradnl" sz="1800" dirty="0" smtClean="0">
                <a:solidFill>
                  <a:srgbClr val="002060"/>
                </a:solidFill>
              </a:rPr>
              <a:t>HDFS, comprobando </a:t>
            </a:r>
            <a:r>
              <a:rPr lang="es-ES_tradnl" sz="1800" dirty="0" smtClean="0">
                <a:solidFill>
                  <a:srgbClr val="002060"/>
                </a:solidFill>
              </a:rPr>
              <a:t>que sólo están las columnas </a:t>
            </a:r>
            <a:r>
              <a:rPr lang="es-ES_tradnl" sz="1800" dirty="0" smtClean="0">
                <a:solidFill>
                  <a:srgbClr val="002060"/>
                </a:solidFill>
              </a:rPr>
              <a:t>seleccionadas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r>
              <a:rPr lang="es-ES_tradnl" sz="1800" dirty="0" smtClean="0">
                <a:solidFill>
                  <a:srgbClr val="002060"/>
                </a:solidFill>
              </a:rPr>
              <a:t>Ejecuta un </a:t>
            </a:r>
            <a:r>
              <a:rPr lang="es-ES_tradnl" sz="1800" dirty="0" err="1" smtClean="0">
                <a:solidFill>
                  <a:srgbClr val="002060"/>
                </a:solidFill>
              </a:rPr>
              <a:t>job</a:t>
            </a:r>
            <a:r>
              <a:rPr lang="es-ES_tradnl" sz="1800" dirty="0" smtClean="0">
                <a:solidFill>
                  <a:srgbClr val="002060"/>
                </a:solidFill>
              </a:rPr>
              <a:t> de importación que sólo importe en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recent_employees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empleados </a:t>
            </a:r>
            <a:r>
              <a:rPr lang="es-ES_tradnl" sz="1800" dirty="0" smtClean="0">
                <a:solidFill>
                  <a:srgbClr val="002060"/>
                </a:solidFill>
              </a:rPr>
              <a:t>con el campo 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emp_no</a:t>
            </a:r>
            <a:r>
              <a:rPr lang="es-ES_tradnl" sz="1800" dirty="0" smtClean="0">
                <a:solidFill>
                  <a:srgbClr val="002060"/>
                </a:solidFill>
              </a:rPr>
              <a:t> mayor de </a:t>
            </a:r>
            <a:r>
              <a:rPr lang="es-ES_tradnl" sz="1800" dirty="0" smtClean="0">
                <a:solidFill>
                  <a:srgbClr val="002060"/>
                </a:solidFill>
              </a:rPr>
              <a:t>499948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Comprueba que los ficheros de salida cumplen la condici</a:t>
            </a:r>
            <a:r>
              <a:rPr lang="es-ES_tradnl" sz="1800" dirty="0" smtClean="0">
                <a:solidFill>
                  <a:srgbClr val="002060"/>
                </a:solidFill>
              </a:rPr>
              <a:t>ón del WHERE</a:t>
            </a: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8890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4: </a:t>
            </a:r>
            <a:r>
              <a:rPr lang="en-US" sz="2200" b="1" dirty="0" err="1" smtClean="0">
                <a:solidFill>
                  <a:srgbClr val="1C1C1C"/>
                </a:solidFill>
              </a:rPr>
              <a:t>Importación</a:t>
            </a:r>
            <a:r>
              <a:rPr lang="en-US" sz="2200" b="1" dirty="0" smtClean="0">
                <a:solidFill>
                  <a:srgbClr val="1C1C1C"/>
                </a:solidFill>
              </a:rPr>
              <a:t> a Hive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Borra el contenido de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user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root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employees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en HDFS (para que no interfiera con este ejercicio)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Ejecuta una importación de todas las tablas directamente a </a:t>
            </a:r>
            <a:r>
              <a:rPr lang="es-ES_tradnl" sz="1800" dirty="0" err="1" smtClean="0">
                <a:solidFill>
                  <a:srgbClr val="002060"/>
                </a:solidFill>
              </a:rPr>
              <a:t>Hive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Comprueba </a:t>
            </a:r>
            <a:r>
              <a:rPr lang="es-ES_tradnl" sz="1800" dirty="0" smtClean="0">
                <a:solidFill>
                  <a:srgbClr val="002060"/>
                </a:solidFill>
              </a:rPr>
              <a:t>que los datos son accesibles desde </a:t>
            </a:r>
            <a:r>
              <a:rPr lang="es-ES_tradnl" sz="1800" dirty="0" err="1" smtClean="0">
                <a:solidFill>
                  <a:srgbClr val="002060"/>
                </a:solidFill>
              </a:rPr>
              <a:t>Hive</a:t>
            </a:r>
            <a:r>
              <a:rPr lang="es-ES_tradnl" sz="1800" dirty="0">
                <a:solidFill>
                  <a:srgbClr val="002060"/>
                </a:solidFill>
              </a:rPr>
              <a:t> (</a:t>
            </a:r>
            <a:r>
              <a:rPr lang="es-ES_tradnl" sz="1800" dirty="0">
                <a:solidFill>
                  <a:srgbClr val="002060"/>
                </a:solidFill>
                <a:hlinkClick r:id="rId3"/>
              </a:rPr>
              <a:t>http://localhost:8000/beeswax</a:t>
            </a:r>
            <a:r>
              <a:rPr lang="es-ES_tradnl" sz="1800" dirty="0" smtClean="0">
                <a:solidFill>
                  <a:srgbClr val="002060"/>
                </a:solidFill>
                <a:hlinkClick r:id="rId3"/>
              </a:rPr>
              <a:t>/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  <a:r>
              <a:rPr lang="es-ES_tradnl" sz="1800" dirty="0">
                <a:solidFill>
                  <a:srgbClr val="002060"/>
                </a:solidFill>
              </a:rPr>
              <a:t>, </a:t>
            </a:r>
            <a:r>
              <a:rPr lang="es-ES_tradnl" sz="1800" dirty="0" smtClean="0">
                <a:solidFill>
                  <a:srgbClr val="002060"/>
                </a:solidFill>
              </a:rPr>
              <a:t>verificando que </a:t>
            </a:r>
            <a:r>
              <a:rPr lang="es-ES_tradnl" sz="1800" dirty="0" smtClean="0">
                <a:solidFill>
                  <a:srgbClr val="002060"/>
                </a:solidFill>
              </a:rPr>
              <a:t>se van creando las tablas en la </a:t>
            </a:r>
            <a:r>
              <a:rPr lang="es-ES_tradnl" sz="1800" dirty="0" smtClean="0">
                <a:solidFill>
                  <a:srgbClr val="002060"/>
                </a:solidFill>
              </a:rPr>
              <a:t>BD “</a:t>
            </a:r>
            <a:r>
              <a:rPr lang="es-ES_tradnl" sz="1800" dirty="0">
                <a:solidFill>
                  <a:srgbClr val="002060"/>
                </a:solidFill>
              </a:rPr>
              <a:t>default” </a:t>
            </a:r>
            <a:r>
              <a:rPr lang="es-ES_tradnl" sz="1800" dirty="0" smtClean="0">
                <a:solidFill>
                  <a:srgbClr val="002060"/>
                </a:solidFill>
              </a:rPr>
              <a:t>(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show 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tables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r>
              <a:rPr lang="es-ES_tradnl" sz="1800" dirty="0" smtClean="0">
                <a:solidFill>
                  <a:srgbClr val="002060"/>
                </a:solidFill>
              </a:rPr>
              <a:t>) y que se pueden hacer </a:t>
            </a:r>
            <a:r>
              <a:rPr lang="es-ES_tradnl" sz="1800" dirty="0" err="1" smtClean="0">
                <a:solidFill>
                  <a:srgbClr val="002060"/>
                </a:solidFill>
              </a:rPr>
              <a:t>queries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831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-2214562" y="0"/>
            <a:ext cx="11358562" cy="7873999"/>
            <a:chOff x="0" y="0"/>
            <a:chExt cx="2147483647" cy="2147483647"/>
          </a:xfrm>
        </p:grpSpPr>
        <p:sp>
          <p:nvSpPr>
            <p:cNvPr id="196" name="Shape 196"/>
            <p:cNvSpPr txBox="1"/>
            <p:nvPr/>
          </p:nvSpPr>
          <p:spPr>
            <a:xfrm>
              <a:off x="418691865" y="0"/>
              <a:ext cx="1728791781" cy="1870388967"/>
            </a:xfrm>
            <a:prstGeom prst="rect">
              <a:avLst/>
            </a:prstGeom>
            <a:solidFill>
              <a:srgbClr val="004F6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Shape 197"/>
            <p:cNvGrpSpPr/>
            <p:nvPr/>
          </p:nvGrpSpPr>
          <p:grpSpPr>
            <a:xfrm>
              <a:off x="0" y="389664374"/>
              <a:ext cx="2147483564" cy="1757819272"/>
              <a:chOff x="0" y="0"/>
              <a:chExt cx="2147483647" cy="2147483647"/>
            </a:xfrm>
          </p:grpSpPr>
          <p:grpSp>
            <p:nvGrpSpPr>
              <p:cNvPr id="198" name="Shape 198"/>
              <p:cNvGrpSpPr/>
              <p:nvPr/>
            </p:nvGrpSpPr>
            <p:grpSpPr>
              <a:xfrm>
                <a:off x="1283087770" y="1356723242"/>
                <a:ext cx="864395876" cy="330056593"/>
                <a:chOff x="3429000" y="5867400"/>
                <a:chExt cx="5714999" cy="990599"/>
              </a:xfrm>
            </p:grpSpPr>
            <p:sp>
              <p:nvSpPr>
                <p:cNvPr id="199" name="Shape 199"/>
                <p:cNvSpPr txBox="1"/>
                <p:nvPr/>
              </p:nvSpPr>
              <p:spPr>
                <a:xfrm>
                  <a:off x="3429000" y="5867400"/>
                  <a:ext cx="5714999" cy="990599"/>
                </a:xfrm>
                <a:prstGeom prst="rect">
                  <a:avLst/>
                </a:prstGeom>
                <a:solidFill>
                  <a:srgbClr val="698099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Shape 200"/>
                <p:cNvSpPr txBox="1"/>
                <p:nvPr/>
              </p:nvSpPr>
              <p:spPr>
                <a:xfrm>
                  <a:off x="6083300" y="6019800"/>
                  <a:ext cx="184149" cy="3968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01" name="Shape 20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26199142" y="714064787"/>
                <a:ext cx="244912162" cy="1375235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Shape 20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09832705" y="714179047"/>
                <a:ext cx="297138176" cy="142700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Shape 20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607236187" y="0"/>
                <a:ext cx="337654731" cy="4633486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Shape 204"/>
              <p:cNvSpPr txBox="1"/>
              <p:nvPr/>
            </p:nvSpPr>
            <p:spPr>
              <a:xfrm>
                <a:off x="1524698358" y="595054150"/>
                <a:ext cx="578965243" cy="81456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0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CIFF Trustees:</a:t>
                </a:r>
              </a:p>
            </p:txBody>
          </p:sp>
          <p:grpSp>
            <p:nvGrpSpPr>
              <p:cNvPr id="205" name="Shape 205"/>
              <p:cNvGrpSpPr/>
              <p:nvPr/>
            </p:nvGrpSpPr>
            <p:grpSpPr>
              <a:xfrm>
                <a:off x="0" y="95208612"/>
                <a:ext cx="1580223762" cy="2052275034"/>
                <a:chOff x="1820861" y="1714500"/>
                <a:chExt cx="6108700" cy="4562475"/>
              </a:xfrm>
            </p:grpSpPr>
            <p:sp>
              <p:nvSpPr>
                <p:cNvPr id="206" name="Shape 206"/>
                <p:cNvSpPr/>
                <p:nvPr/>
              </p:nvSpPr>
              <p:spPr>
                <a:xfrm>
                  <a:off x="2571750" y="1714500"/>
                  <a:ext cx="5357811" cy="4562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4225925" y="5888037"/>
                  <a:ext cx="3175" cy="79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" extrusionOk="0">
                      <a:moveTo>
                        <a:pt x="0" y="3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0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4132262" y="4322762"/>
                  <a:ext cx="2100262" cy="12414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6" h="498" extrusionOk="0">
                      <a:moveTo>
                        <a:pt x="112" y="498"/>
                      </a:moveTo>
                      <a:cubicBezTo>
                        <a:pt x="0" y="89"/>
                        <a:pt x="580" y="204"/>
                        <a:pt x="742" y="0"/>
                      </a:cubicBezTo>
                      <a:cubicBezTo>
                        <a:pt x="756" y="33"/>
                        <a:pt x="739" y="113"/>
                        <a:pt x="731" y="150"/>
                      </a:cubicBezTo>
                      <a:cubicBezTo>
                        <a:pt x="628" y="483"/>
                        <a:pt x="376" y="449"/>
                        <a:pt x="112" y="498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6978650" y="2541586"/>
                  <a:ext cx="6350" cy="47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2" extrusionOk="0">
                      <a:moveTo>
                        <a:pt x="1" y="2"/>
                      </a:move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1820861" y="1714500"/>
                  <a:ext cx="5357812" cy="45624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29" h="1831" extrusionOk="0">
                      <a:moveTo>
                        <a:pt x="1069" y="1831"/>
                      </a:moveTo>
                      <a:cubicBezTo>
                        <a:pt x="559" y="1778"/>
                        <a:pt x="393" y="1118"/>
                        <a:pt x="794" y="754"/>
                      </a:cubicBezTo>
                      <a:cubicBezTo>
                        <a:pt x="976" y="614"/>
                        <a:pt x="1183" y="553"/>
                        <a:pt x="1393" y="483"/>
                      </a:cubicBezTo>
                      <a:cubicBezTo>
                        <a:pt x="761" y="0"/>
                        <a:pt x="57" y="907"/>
                        <a:pt x="574" y="1554"/>
                      </a:cubicBezTo>
                      <a:cubicBezTo>
                        <a:pt x="574" y="1556"/>
                        <a:pt x="574" y="1557"/>
                        <a:pt x="574" y="1558"/>
                      </a:cubicBezTo>
                      <a:cubicBezTo>
                        <a:pt x="558" y="1575"/>
                        <a:pt x="541" y="1594"/>
                        <a:pt x="525" y="1613"/>
                      </a:cubicBezTo>
                      <a:cubicBezTo>
                        <a:pt x="0" y="1022"/>
                        <a:pt x="552" y="57"/>
                        <a:pt x="1250" y="307"/>
                      </a:cubicBezTo>
                      <a:cubicBezTo>
                        <a:pt x="1335" y="346"/>
                        <a:pt x="1406" y="388"/>
                        <a:pt x="1478" y="455"/>
                      </a:cubicBezTo>
                      <a:cubicBezTo>
                        <a:pt x="1659" y="391"/>
                        <a:pt x="1815" y="304"/>
                        <a:pt x="1903" y="106"/>
                      </a:cubicBezTo>
                      <a:cubicBezTo>
                        <a:pt x="1904" y="110"/>
                        <a:pt x="1904" y="110"/>
                        <a:pt x="1910" y="161"/>
                      </a:cubicBezTo>
                      <a:cubicBezTo>
                        <a:pt x="1929" y="404"/>
                        <a:pt x="1903" y="698"/>
                        <a:pt x="1695" y="838"/>
                      </a:cubicBezTo>
                      <a:cubicBezTo>
                        <a:pt x="1695" y="842"/>
                        <a:pt x="1707" y="903"/>
                        <a:pt x="1714" y="946"/>
                      </a:cubicBezTo>
                      <a:cubicBezTo>
                        <a:pt x="1759" y="1394"/>
                        <a:pt x="1479" y="1815"/>
                        <a:pt x="1069" y="1831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11" name="Shape 211"/>
          <p:cNvSpPr txBox="1"/>
          <p:nvPr/>
        </p:nvSpPr>
        <p:spPr>
          <a:xfrm>
            <a:off x="4678175" y="5476575"/>
            <a:ext cx="3629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  <a:endParaRPr lang="en-US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fjavieralba@gmail.com</a:t>
            </a:r>
            <a:endParaRPr lang="en-US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Herramienta </a:t>
            </a:r>
            <a:r>
              <a:rPr lang="es-ES_tradnl" sz="1800" dirty="0" smtClean="0">
                <a:solidFill>
                  <a:srgbClr val="002060"/>
                </a:solidFill>
              </a:rPr>
              <a:t>diseñada para transferir eficientemente datos en masa entre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 y </a:t>
            </a:r>
            <a:r>
              <a:rPr lang="es-ES_tradnl" sz="1800" dirty="0" smtClean="0">
                <a:solidFill>
                  <a:srgbClr val="002060"/>
                </a:solidFill>
              </a:rPr>
              <a:t>Bases </a:t>
            </a:r>
            <a:r>
              <a:rPr lang="es-ES_tradnl" sz="1800" dirty="0" smtClean="0">
                <a:solidFill>
                  <a:srgbClr val="002060"/>
                </a:solidFill>
              </a:rPr>
              <a:t>de datos </a:t>
            </a:r>
            <a:r>
              <a:rPr lang="es-ES_tradnl" sz="1800" dirty="0" smtClean="0">
                <a:solidFill>
                  <a:srgbClr val="002060"/>
                </a:solidFill>
              </a:rPr>
              <a:t>Relacionales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Se considera parte del “ecosistema”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 y normalmente está </a:t>
            </a:r>
            <a:r>
              <a:rPr lang="es-ES_tradnl" sz="1800" dirty="0" err="1" smtClean="0">
                <a:solidFill>
                  <a:srgbClr val="002060"/>
                </a:solidFill>
              </a:rPr>
              <a:t>incluído</a:t>
            </a:r>
            <a:r>
              <a:rPr lang="es-ES_tradnl" sz="1800" dirty="0" smtClean="0">
                <a:solidFill>
                  <a:srgbClr val="002060"/>
                </a:solidFill>
              </a:rPr>
              <a:t> en las distribuciones comerciales</a:t>
            </a:r>
            <a:endParaRPr lang="es-ES_tradnl" sz="1800" b="0" i="0" u="none" strike="noStrike" cap="none" dirty="0" smtClean="0">
              <a:solidFill>
                <a:srgbClr val="002060"/>
              </a:solidFill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Actualmente hay dos “</a:t>
            </a:r>
            <a:r>
              <a:rPr lang="es-ES_tradnl" sz="1800" dirty="0" err="1" smtClean="0">
                <a:solidFill>
                  <a:srgbClr val="002060"/>
                </a:solidFill>
              </a:rPr>
              <a:t>major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versions</a:t>
            </a:r>
            <a:r>
              <a:rPr lang="es-ES_tradnl" sz="1800" dirty="0" smtClean="0">
                <a:solidFill>
                  <a:srgbClr val="002060"/>
                </a:solidFill>
              </a:rPr>
              <a:t>”: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1 (1.4.5) y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2 (1.99.5)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No son compatibles entre sí.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2 aún no incorpora toda la funcionalidad de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1 (por ejemplo, conectores específicos, importar datos directamente a </a:t>
            </a:r>
            <a:r>
              <a:rPr lang="es-ES_tradnl" sz="1800" dirty="0" err="1" smtClean="0">
                <a:solidFill>
                  <a:srgbClr val="002060"/>
                </a:solidFill>
              </a:rPr>
              <a:t>Hive</a:t>
            </a:r>
            <a:r>
              <a:rPr lang="es-ES_tradnl" sz="1800" dirty="0" smtClean="0">
                <a:solidFill>
                  <a:srgbClr val="002060"/>
                </a:solidFill>
              </a:rPr>
              <a:t> ó </a:t>
            </a:r>
            <a:r>
              <a:rPr lang="es-ES_tradnl" sz="1800" dirty="0" err="1" smtClean="0">
                <a:solidFill>
                  <a:srgbClr val="002060"/>
                </a:solidFill>
              </a:rPr>
              <a:t>Hbase</a:t>
            </a:r>
            <a:r>
              <a:rPr lang="es-ES_tradnl" sz="1800" dirty="0" smtClean="0">
                <a:solidFill>
                  <a:srgbClr val="002060"/>
                </a:solidFill>
              </a:rPr>
              <a:t>, o integración con </a:t>
            </a:r>
            <a:r>
              <a:rPr lang="es-ES_tradnl" sz="1800" dirty="0" err="1" smtClean="0">
                <a:solidFill>
                  <a:srgbClr val="002060"/>
                </a:solidFill>
              </a:rPr>
              <a:t>Kerberos</a:t>
            </a:r>
            <a:r>
              <a:rPr lang="es-ES_tradnl" sz="1800" dirty="0" smtClean="0">
                <a:solidFill>
                  <a:srgbClr val="002060"/>
                </a:solidFill>
              </a:rPr>
              <a:t>).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Hoy en día aún se utiliza más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1</a:t>
            </a:r>
            <a:endParaRPr lang="es-ES_tradnl" sz="1800" dirty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</a:t>
            </a:r>
            <a:r>
              <a:rPr lang="en-US" sz="2200" b="1" dirty="0" err="1" smtClean="0">
                <a:solidFill>
                  <a:srgbClr val="1C1C1C"/>
                </a:solidFill>
              </a:rPr>
              <a:t>Sqoop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8533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1 es básicamente una herramienta de consola (CLI) que incorpora </a:t>
            </a:r>
            <a:r>
              <a:rPr lang="es-ES_tradnl" sz="1800" dirty="0" smtClean="0">
                <a:solidFill>
                  <a:srgbClr val="002060"/>
                </a:solidFill>
              </a:rPr>
              <a:t>herramientas </a:t>
            </a:r>
            <a:r>
              <a:rPr lang="es-ES_tradnl" sz="1800" dirty="0" smtClean="0">
                <a:solidFill>
                  <a:srgbClr val="002060"/>
                </a:solidFill>
              </a:rPr>
              <a:t>como: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>
                <a:solidFill>
                  <a:srgbClr val="002060"/>
                </a:solidFill>
              </a:rPr>
              <a:t>s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qoop-import</a:t>
            </a:r>
            <a:r>
              <a:rPr lang="es-ES_tradnl" sz="1800" dirty="0" smtClean="0">
                <a:solidFill>
                  <a:srgbClr val="002060"/>
                </a:solidFill>
              </a:rPr>
              <a:t>: importar una tabla de un RDBMS a HDFS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>
                <a:solidFill>
                  <a:srgbClr val="002060"/>
                </a:solidFill>
              </a:rPr>
              <a:t>s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qoop-export</a:t>
            </a:r>
            <a:r>
              <a:rPr lang="es-ES_tradnl" sz="1800" dirty="0" smtClean="0">
                <a:solidFill>
                  <a:srgbClr val="002060"/>
                </a:solidFill>
              </a:rPr>
              <a:t>: exportar un conjunto de ficheros HDFS a una tabla  RDMBS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>
                <a:solidFill>
                  <a:srgbClr val="002060"/>
                </a:solidFill>
              </a:rPr>
              <a:t>s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qoop-codegen</a:t>
            </a:r>
            <a:r>
              <a:rPr lang="es-ES_tradnl" sz="1800" dirty="0" smtClean="0">
                <a:solidFill>
                  <a:srgbClr val="002060"/>
                </a:solidFill>
              </a:rPr>
              <a:t>: genera clases Java que encapsulan registros de tablas de RDBMS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>
                <a:solidFill>
                  <a:srgbClr val="002060"/>
                </a:solidFill>
              </a:rPr>
              <a:t>s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qoop-job</a:t>
            </a:r>
            <a:r>
              <a:rPr lang="es-ES_tradnl" sz="1800" dirty="0" smtClean="0">
                <a:solidFill>
                  <a:srgbClr val="002060"/>
                </a:solidFill>
              </a:rPr>
              <a:t>: permite crear y guardar </a:t>
            </a:r>
            <a:r>
              <a:rPr lang="es-ES_tradnl" sz="1800" dirty="0" err="1" smtClean="0">
                <a:solidFill>
                  <a:srgbClr val="002060"/>
                </a:solidFill>
              </a:rPr>
              <a:t>jobs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>
                <a:solidFill>
                  <a:srgbClr val="002060"/>
                </a:solidFill>
              </a:rPr>
              <a:t>s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qoop-merge</a:t>
            </a:r>
            <a:r>
              <a:rPr lang="es-ES_tradnl" sz="1800" dirty="0" smtClean="0">
                <a:solidFill>
                  <a:srgbClr val="002060"/>
                </a:solidFill>
              </a:rPr>
              <a:t>: combinar 2 </a:t>
            </a:r>
            <a:r>
              <a:rPr lang="es-ES_tradnl" sz="1800" dirty="0" err="1" smtClean="0">
                <a:solidFill>
                  <a:srgbClr val="002060"/>
                </a:solidFill>
              </a:rPr>
              <a:t>datasets</a:t>
            </a:r>
            <a:r>
              <a:rPr lang="es-ES_tradnl" sz="1800" dirty="0" smtClean="0">
                <a:solidFill>
                  <a:srgbClr val="002060"/>
                </a:solidFill>
              </a:rPr>
              <a:t> generados con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, de modo que las entradas del </a:t>
            </a:r>
            <a:r>
              <a:rPr lang="es-ES_tradnl" sz="1800" dirty="0" err="1" smtClean="0">
                <a:solidFill>
                  <a:srgbClr val="002060"/>
                </a:solidFill>
              </a:rPr>
              <a:t>dataset</a:t>
            </a:r>
            <a:r>
              <a:rPr lang="es-ES_tradnl" sz="1800" dirty="0" smtClean="0">
                <a:solidFill>
                  <a:srgbClr val="002060"/>
                </a:solidFill>
              </a:rPr>
              <a:t> nuevo sustituyan a las del </a:t>
            </a:r>
            <a:r>
              <a:rPr lang="es-ES_tradnl" sz="1800" dirty="0" err="1" smtClean="0">
                <a:solidFill>
                  <a:srgbClr val="002060"/>
                </a:solidFill>
              </a:rPr>
              <a:t>dataset</a:t>
            </a:r>
            <a:r>
              <a:rPr lang="es-ES_tradnl" sz="1800" dirty="0" smtClean="0">
                <a:solidFill>
                  <a:srgbClr val="002060"/>
                </a:solidFill>
              </a:rPr>
              <a:t> antiguo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…</a:t>
            </a:r>
            <a:r>
              <a:rPr lang="es-ES_tradnl" sz="1800" dirty="0" err="1" smtClean="0">
                <a:solidFill>
                  <a:srgbClr val="002060"/>
                </a:solidFill>
              </a:rPr>
              <a:t>etc</a:t>
            </a:r>
            <a:endParaRPr lang="es-ES_tradnl" sz="1800" dirty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</a:t>
            </a:r>
            <a:r>
              <a:rPr lang="en-US" sz="2200" b="1" dirty="0" err="1" smtClean="0">
                <a:solidFill>
                  <a:srgbClr val="1C1C1C"/>
                </a:solidFill>
              </a:rPr>
              <a:t>Sqoop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3425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Incluye conectores </a:t>
            </a:r>
            <a:r>
              <a:rPr lang="es-ES_tradnl" sz="1800" dirty="0" smtClean="0">
                <a:solidFill>
                  <a:srgbClr val="002060"/>
                </a:solidFill>
              </a:rPr>
              <a:t>para </a:t>
            </a:r>
            <a:r>
              <a:rPr lang="es-ES_tradnl" sz="1800" dirty="0" smtClean="0">
                <a:solidFill>
                  <a:srgbClr val="002060"/>
                </a:solidFill>
              </a:rPr>
              <a:t>trabajar con bases de datos como </a:t>
            </a:r>
            <a:r>
              <a:rPr lang="es-ES_tradnl" sz="1800" dirty="0" err="1" smtClean="0">
                <a:solidFill>
                  <a:srgbClr val="002060"/>
                </a:solidFill>
              </a:rPr>
              <a:t>MySQL</a:t>
            </a:r>
            <a:r>
              <a:rPr lang="es-ES_tradnl" sz="1800" dirty="0" smtClean="0">
                <a:solidFill>
                  <a:srgbClr val="002060"/>
                </a:solidFill>
              </a:rPr>
              <a:t>, </a:t>
            </a:r>
            <a:r>
              <a:rPr lang="es-ES_tradnl" sz="1800" dirty="0" err="1" smtClean="0">
                <a:solidFill>
                  <a:srgbClr val="002060"/>
                </a:solidFill>
              </a:rPr>
              <a:t>PostgreSQL</a:t>
            </a:r>
            <a:r>
              <a:rPr lang="es-ES_tradnl" sz="1800" dirty="0" smtClean="0">
                <a:solidFill>
                  <a:srgbClr val="002060"/>
                </a:solidFill>
              </a:rPr>
              <a:t>, Oracle, SQL Server, DB2 y </a:t>
            </a:r>
            <a:r>
              <a:rPr lang="es-ES_tradnl" sz="1800" dirty="0" err="1" smtClean="0">
                <a:solidFill>
                  <a:srgbClr val="002060"/>
                </a:solidFill>
              </a:rPr>
              <a:t>Netezza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Con algunas de estas BBDD, utiliza </a:t>
            </a:r>
            <a:r>
              <a:rPr lang="es-ES_tradnl" sz="1800" dirty="0" err="1" smtClean="0">
                <a:solidFill>
                  <a:srgbClr val="002060"/>
                </a:solidFill>
              </a:rPr>
              <a:t>APIs</a:t>
            </a:r>
            <a:r>
              <a:rPr lang="es-ES_tradnl" sz="1800" dirty="0" smtClean="0">
                <a:solidFill>
                  <a:srgbClr val="002060"/>
                </a:solidFill>
              </a:rPr>
              <a:t> específicas para mejorar la eficiencia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También incorpora un conector JDBC genérico</a:t>
            </a:r>
            <a:endParaRPr lang="es-ES_tradnl" sz="1800" dirty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</a:t>
            </a:r>
            <a:r>
              <a:rPr lang="en-US" sz="2200" b="1" dirty="0" err="1" smtClean="0">
                <a:solidFill>
                  <a:srgbClr val="1C1C1C"/>
                </a:solidFill>
              </a:rPr>
              <a:t>Sqoop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89783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</a:t>
            </a:r>
            <a:r>
              <a:rPr lang="en-US" sz="2200" b="1" dirty="0" err="1" smtClean="0">
                <a:solidFill>
                  <a:srgbClr val="1C1C1C"/>
                </a:solidFill>
              </a:rPr>
              <a:t>Sqoop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Importar datos con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Sqoop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Exportar datos con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Rendimiento y posibles cuellos de botella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Ejercicios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900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Importar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Datos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Sqoop</a:t>
            </a:r>
            <a:r>
              <a:rPr lang="es-ES_tradnl" sz="1800" dirty="0">
                <a:solidFill>
                  <a:srgbClr val="002060"/>
                </a:solidFill>
              </a:rPr>
              <a:t> importa datos de RDBMS lanzando </a:t>
            </a:r>
            <a:r>
              <a:rPr lang="es-ES_tradnl" sz="1800" dirty="0" err="1">
                <a:solidFill>
                  <a:srgbClr val="002060"/>
                </a:solidFill>
              </a:rPr>
              <a:t>MapReduce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dirty="0" err="1">
                <a:solidFill>
                  <a:srgbClr val="002060"/>
                </a:solidFill>
              </a:rPr>
              <a:t>jobs</a:t>
            </a:r>
            <a:r>
              <a:rPr lang="es-ES_tradnl" sz="1800" dirty="0">
                <a:solidFill>
                  <a:srgbClr val="002060"/>
                </a:solidFill>
              </a:rPr>
              <a:t> que sólo consisten en tareas </a:t>
            </a:r>
            <a:r>
              <a:rPr lang="es-ES_tradnl" sz="1800" dirty="0" err="1">
                <a:solidFill>
                  <a:srgbClr val="002060"/>
                </a:solidFill>
              </a:rPr>
              <a:t>map</a:t>
            </a:r>
            <a:r>
              <a:rPr lang="es-ES_tradnl" sz="1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>
                <a:solidFill>
                  <a:srgbClr val="002060"/>
                </a:solidFill>
              </a:rPr>
              <a:t>Cada </a:t>
            </a:r>
            <a:r>
              <a:rPr lang="es-ES_tradnl" sz="1800" b="1" dirty="0" err="1">
                <a:solidFill>
                  <a:srgbClr val="002060"/>
                </a:solidFill>
              </a:rPr>
              <a:t>mapper</a:t>
            </a:r>
            <a:r>
              <a:rPr lang="es-ES_tradnl" sz="1800" b="1" dirty="0">
                <a:solidFill>
                  <a:srgbClr val="002060"/>
                </a:solidFill>
              </a:rPr>
              <a:t>, conecta a la BBDD</a:t>
            </a:r>
            <a:r>
              <a:rPr lang="es-ES_tradnl" sz="1800" dirty="0">
                <a:solidFill>
                  <a:srgbClr val="002060"/>
                </a:solidFill>
              </a:rPr>
              <a:t>, normalmente utilizando un driver </a:t>
            </a:r>
            <a:r>
              <a:rPr lang="es-ES_tradnl" sz="1800" b="1" dirty="0">
                <a:solidFill>
                  <a:srgbClr val="002060"/>
                </a:solidFill>
              </a:rPr>
              <a:t>JDBC</a:t>
            </a:r>
            <a:r>
              <a:rPr lang="es-ES_tradnl" sz="1800" dirty="0">
                <a:solidFill>
                  <a:srgbClr val="002060"/>
                </a:solidFill>
              </a:rPr>
              <a:t>, selecciona una porción de la tabla que se está importando, y escribe datos en HDFS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Se pueden importar tablas completas o se pueden añadir cláusulas </a:t>
            </a:r>
            <a:r>
              <a:rPr lang="es-ES_tradnl" sz="1800" b="1" dirty="0">
                <a:solidFill>
                  <a:srgbClr val="002060"/>
                </a:solidFill>
              </a:rPr>
              <a:t>WHERE</a:t>
            </a:r>
            <a:r>
              <a:rPr lang="es-ES_tradnl" sz="1800" dirty="0">
                <a:solidFill>
                  <a:srgbClr val="002060"/>
                </a:solidFill>
              </a:rPr>
              <a:t> para filtrar los datos importados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Se pueden especificar varios parámetros para configurar la importación, por ejemplo, el </a:t>
            </a:r>
            <a:r>
              <a:rPr lang="es-ES_tradnl" sz="1800" b="1" dirty="0" smtClean="0">
                <a:solidFill>
                  <a:srgbClr val="002060"/>
                </a:solidFill>
              </a:rPr>
              <a:t>tipo de ficheros </a:t>
            </a:r>
            <a:r>
              <a:rPr lang="es-ES_tradnl" sz="1800" dirty="0" smtClean="0">
                <a:solidFill>
                  <a:srgbClr val="002060"/>
                </a:solidFill>
              </a:rPr>
              <a:t>en HDFS, los </a:t>
            </a:r>
            <a:r>
              <a:rPr lang="es-ES_tradnl" sz="1800" b="1" dirty="0" smtClean="0">
                <a:solidFill>
                  <a:srgbClr val="002060"/>
                </a:solidFill>
              </a:rPr>
              <a:t>delimitadores</a:t>
            </a:r>
            <a:r>
              <a:rPr lang="es-ES_tradnl" sz="1800" dirty="0" smtClean="0">
                <a:solidFill>
                  <a:srgbClr val="002060"/>
                </a:solidFill>
              </a:rPr>
              <a:t> de campos o el </a:t>
            </a:r>
            <a:r>
              <a:rPr lang="es-ES_tradnl" sz="1800" b="1" dirty="0" smtClean="0">
                <a:solidFill>
                  <a:srgbClr val="002060"/>
                </a:solidFill>
              </a:rPr>
              <a:t>número de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mappers</a:t>
            </a: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667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>
                <a:solidFill>
                  <a:srgbClr val="1C1C1C"/>
                </a:solidFill>
              </a:rPr>
              <a:t>Importar</a:t>
            </a:r>
            <a:r>
              <a:rPr lang="en-US" sz="2200" b="1" dirty="0">
                <a:solidFill>
                  <a:srgbClr val="1C1C1C"/>
                </a:solidFill>
              </a:rPr>
              <a:t>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Por defecto,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utilizará 4 </a:t>
            </a:r>
            <a:r>
              <a:rPr lang="es-ES_tradnl" sz="1800" dirty="0" err="1" smtClean="0">
                <a:solidFill>
                  <a:srgbClr val="002060"/>
                </a:solidFill>
              </a:rPr>
              <a:t>mappers</a:t>
            </a:r>
            <a:r>
              <a:rPr lang="es-ES_tradnl" sz="1800" dirty="0" smtClean="0">
                <a:solidFill>
                  <a:srgbClr val="002060"/>
                </a:solidFill>
              </a:rPr>
              <a:t> para hacer la importación</a:t>
            </a:r>
            <a:r>
              <a:rPr lang="es-ES_tradnl" sz="1800" b="1" dirty="0" smtClean="0">
                <a:solidFill>
                  <a:srgbClr val="002060"/>
                </a:solidFill>
              </a:rPr>
              <a:t>, cada uno con su propia conexión a la BBDD y con su propio fichero de salida en HDFS</a:t>
            </a:r>
            <a:r>
              <a:rPr lang="es-ES_tradnl" sz="1800" dirty="0" smtClean="0">
                <a:solidFill>
                  <a:srgbClr val="002060"/>
                </a:solidFill>
              </a:rPr>
              <a:t> (en el mismo directorio)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Por defecto el formato de los ficheros importados es Text Files con formato CSV pero se puede configurar para utilizar formatos binarios (</a:t>
            </a:r>
            <a:r>
              <a:rPr lang="es-ES_tradnl" sz="1800" dirty="0" err="1" smtClean="0">
                <a:solidFill>
                  <a:srgbClr val="002060"/>
                </a:solidFill>
              </a:rPr>
              <a:t>SequenceFile</a:t>
            </a:r>
            <a:r>
              <a:rPr lang="es-ES_tradnl" sz="1800" dirty="0" smtClean="0">
                <a:solidFill>
                  <a:srgbClr val="002060"/>
                </a:solidFill>
              </a:rPr>
              <a:t>, </a:t>
            </a: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, Parquet…), compresión, etc.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Normalmente la “</a:t>
            </a:r>
            <a:r>
              <a:rPr lang="es-ES_tradnl" sz="1800" b="1" dirty="0" err="1">
                <a:solidFill>
                  <a:srgbClr val="002060"/>
                </a:solidFill>
              </a:rPr>
              <a:t>splitting</a:t>
            </a:r>
            <a:r>
              <a:rPr lang="es-ES_tradnl" sz="1800" b="1" dirty="0">
                <a:solidFill>
                  <a:srgbClr val="002060"/>
                </a:solidFill>
              </a:rPr>
              <a:t> </a:t>
            </a:r>
            <a:r>
              <a:rPr lang="es-ES_tradnl" sz="1800" b="1" dirty="0" err="1">
                <a:solidFill>
                  <a:srgbClr val="002060"/>
                </a:solidFill>
              </a:rPr>
              <a:t>column</a:t>
            </a:r>
            <a:r>
              <a:rPr lang="es-ES_tradnl" sz="1800" dirty="0">
                <a:solidFill>
                  <a:srgbClr val="002060"/>
                </a:solidFill>
              </a:rPr>
              <a:t>” por la que se divide la </a:t>
            </a:r>
            <a:r>
              <a:rPr lang="es-ES_tradnl" sz="1800" dirty="0" err="1">
                <a:solidFill>
                  <a:srgbClr val="002060"/>
                </a:solidFill>
              </a:rPr>
              <a:t>query</a:t>
            </a:r>
            <a:r>
              <a:rPr lang="es-ES_tradnl" sz="1800" dirty="0">
                <a:solidFill>
                  <a:srgbClr val="002060"/>
                </a:solidFill>
              </a:rPr>
              <a:t> de importación entre varios </a:t>
            </a:r>
            <a:r>
              <a:rPr lang="es-ES_tradnl" sz="1800" dirty="0" err="1">
                <a:solidFill>
                  <a:srgbClr val="002060"/>
                </a:solidFill>
              </a:rPr>
              <a:t>mappers</a:t>
            </a:r>
            <a:r>
              <a:rPr lang="es-ES_tradnl" sz="1800" dirty="0">
                <a:solidFill>
                  <a:srgbClr val="002060"/>
                </a:solidFill>
              </a:rPr>
              <a:t> es la </a:t>
            </a:r>
            <a:r>
              <a:rPr lang="es-ES_tradnl" sz="1800" dirty="0" err="1">
                <a:solidFill>
                  <a:srgbClr val="002060"/>
                </a:solidFill>
              </a:rPr>
              <a:t>Primary</a:t>
            </a:r>
            <a:r>
              <a:rPr lang="es-ES_tradnl" sz="1800" dirty="0">
                <a:solidFill>
                  <a:srgbClr val="002060"/>
                </a:solidFill>
              </a:rPr>
              <a:t> Key, pero el usuario puede especificar otra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Sqoop</a:t>
            </a:r>
            <a:r>
              <a:rPr lang="es-ES_tradnl" sz="1800" dirty="0">
                <a:solidFill>
                  <a:srgbClr val="002060"/>
                </a:solidFill>
              </a:rPr>
              <a:t> obtendrá el máximo y mínimo valor de la “</a:t>
            </a:r>
            <a:r>
              <a:rPr lang="es-ES_tradnl" sz="1800" dirty="0" err="1">
                <a:solidFill>
                  <a:srgbClr val="002060"/>
                </a:solidFill>
              </a:rPr>
              <a:t>splitting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dirty="0" err="1">
                <a:solidFill>
                  <a:srgbClr val="002060"/>
                </a:solidFill>
              </a:rPr>
              <a:t>column</a:t>
            </a:r>
            <a:r>
              <a:rPr lang="es-ES_tradnl" sz="1800" dirty="0">
                <a:solidFill>
                  <a:srgbClr val="002060"/>
                </a:solidFill>
              </a:rPr>
              <a:t>” y dividirá el rango entre el número de </a:t>
            </a:r>
            <a:r>
              <a:rPr lang="es-ES_tradnl" sz="1800" dirty="0" err="1">
                <a:solidFill>
                  <a:srgbClr val="002060"/>
                </a:solidFill>
              </a:rPr>
              <a:t>mappers</a:t>
            </a:r>
            <a:r>
              <a:rPr lang="es-ES_tradnl" sz="1800" dirty="0">
                <a:solidFill>
                  <a:srgbClr val="002060"/>
                </a:solidFill>
              </a:rPr>
              <a:t> (también configurable)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878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10057</TotalTime>
  <Words>2304</Words>
  <Application>Microsoft Macintosh PowerPoint</Application>
  <PresentationFormat>On-screen Show (4:3)</PresentationFormat>
  <Paragraphs>336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1_Diseño predeterminado</vt:lpstr>
      <vt:lpstr>3_Diseño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Javier Alba</cp:lastModifiedBy>
  <cp:revision>908</cp:revision>
  <dcterms:modified xsi:type="dcterms:W3CDTF">2015-07-25T10:51:54Z</dcterms:modified>
</cp:coreProperties>
</file>