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30"/>
  </p:notesMasterIdLst>
  <p:sldIdLst>
    <p:sldId id="256" r:id="rId2"/>
    <p:sldId id="408" r:id="rId3"/>
    <p:sldId id="370" r:id="rId4"/>
    <p:sldId id="371" r:id="rId5"/>
    <p:sldId id="409" r:id="rId6"/>
    <p:sldId id="410" r:id="rId7"/>
    <p:sldId id="412" r:id="rId8"/>
    <p:sldId id="414" r:id="rId9"/>
    <p:sldId id="413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8" r:id="rId21"/>
    <p:sldId id="429" r:id="rId22"/>
    <p:sldId id="427" r:id="rId23"/>
    <p:sldId id="430" r:id="rId24"/>
    <p:sldId id="431" r:id="rId25"/>
    <p:sldId id="433" r:id="rId26"/>
    <p:sldId id="434" r:id="rId27"/>
    <p:sldId id="432" r:id="rId28"/>
    <p:sldId id="268" r:id="rId29"/>
  </p:sldIdLst>
  <p:sldSz cx="9144000" cy="6858000" type="screen4x3"/>
  <p:notesSz cx="7099300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64" y="-1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024312" y="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6511" cy="38369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97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 blanc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00" indent="0" rtl="0">
              <a:spcBef>
                <a:spcPts val="0"/>
              </a:spcBef>
              <a:buClrTx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lang="es-ES_tradnl" dirty="0" smtClean="0"/>
          </a:p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4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106362"/>
            <a:ext cx="9144000" cy="6786562"/>
            <a:chOff x="0" y="0"/>
            <a:chExt cx="2147483646" cy="2147483647"/>
          </a:xfrm>
        </p:grpSpPr>
        <p:sp>
          <p:nvSpPr>
            <p:cNvPr id="10" name="Shape 10"/>
            <p:cNvSpPr txBox="1"/>
            <p:nvPr/>
          </p:nvSpPr>
          <p:spPr>
            <a:xfrm>
              <a:off x="0" y="2002810933"/>
              <a:ext cx="2147483646" cy="144672713"/>
            </a:xfrm>
            <a:prstGeom prst="rect">
              <a:avLst/>
            </a:prstGeom>
            <a:solidFill>
              <a:srgbClr val="6980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Shape 11"/>
            <p:cNvGrpSpPr/>
            <p:nvPr/>
          </p:nvGrpSpPr>
          <p:grpSpPr>
            <a:xfrm>
              <a:off x="0" y="0"/>
              <a:ext cx="2147483628" cy="318479503"/>
              <a:chOff x="0" y="0"/>
              <a:chExt cx="9144000" cy="1006475"/>
            </a:xfrm>
          </p:grpSpPr>
          <p:grpSp>
            <p:nvGrpSpPr>
              <p:cNvPr id="12" name="Shape 12"/>
              <p:cNvGrpSpPr/>
              <p:nvPr/>
            </p:nvGrpSpPr>
            <p:grpSpPr>
              <a:xfrm>
                <a:off x="0" y="0"/>
                <a:ext cx="9144000" cy="1006475"/>
                <a:chOff x="0" y="0"/>
                <a:chExt cx="9144000" cy="1006475"/>
              </a:xfrm>
            </p:grpSpPr>
            <p:pic>
              <p:nvPicPr>
                <p:cNvPr id="13" name="Shape 1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52400" y="0"/>
                  <a:ext cx="1295400" cy="10064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" name="Shape 14"/>
                <p:cNvSpPr txBox="1"/>
                <p:nvPr/>
              </p:nvSpPr>
              <p:spPr>
                <a:xfrm>
                  <a:off x="0" y="685800"/>
                  <a:ext cx="9144000" cy="32067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2075" tIns="46025" rIns="92075" bIns="460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" name="Shape 15"/>
              <p:cNvCxnSpPr/>
              <p:nvPr/>
            </p:nvCxnSpPr>
            <p:spPr>
              <a:xfrm>
                <a:off x="1447800" y="685800"/>
                <a:ext cx="7696199" cy="0"/>
              </a:xfrm>
              <a:prstGeom prst="straightConnector1">
                <a:avLst/>
              </a:prstGeom>
              <a:noFill/>
              <a:ln w="28575" cap="flat">
                <a:solidFill>
                  <a:srgbClr val="33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6" name="Shape 16"/>
          <p:cNvSpPr txBox="1"/>
          <p:nvPr/>
        </p:nvSpPr>
        <p:spPr>
          <a:xfrm>
            <a:off x="0" y="6491287"/>
            <a:ext cx="9144000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MASTER EN BIG DATA Y BUSINESS ANALYTICS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048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marL="768350" marR="0" indent="-146050" algn="l" rtl="0"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Font typeface="Noto Symbol"/>
              <a:buChar char="■"/>
              <a:defRPr/>
            </a:lvl2pPr>
            <a:lvl3pPr marL="11874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3pPr>
            <a:lvl4pPr marL="16065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»"/>
              <a:defRPr/>
            </a:lvl5pPr>
            <a:lvl6pPr marL="2514600" marR="0" indent="-228600" algn="l" rtl="0">
              <a:spcBef>
                <a:spcPts val="40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40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40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40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Tx/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crawl.org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twitter.com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pps.twitte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BNHR6IQJGZ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0" y="5181600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l="15501" b="17004"/>
          <a:stretch/>
        </p:blipFill>
        <p:spPr>
          <a:xfrm>
            <a:off x="3429000" y="2306636"/>
            <a:ext cx="3786186" cy="35512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Shape 41"/>
          <p:cNvGrpSpPr/>
          <p:nvPr/>
        </p:nvGrpSpPr>
        <p:grpSpPr>
          <a:xfrm>
            <a:off x="0" y="0"/>
            <a:ext cx="9144000" cy="6857999"/>
            <a:chOff x="0" y="0"/>
            <a:chExt cx="2147483647" cy="2147483647"/>
          </a:xfrm>
        </p:grpSpPr>
        <p:grpSp>
          <p:nvGrpSpPr>
            <p:cNvPr id="42" name="Shape 42"/>
            <p:cNvGrpSpPr/>
            <p:nvPr/>
          </p:nvGrpSpPr>
          <p:grpSpPr>
            <a:xfrm>
              <a:off x="798595472" y="1834308959"/>
              <a:ext cx="1348888174" cy="313174687"/>
              <a:chOff x="3400425" y="5867400"/>
              <a:chExt cx="5743575" cy="990599"/>
            </a:xfrm>
          </p:grpSpPr>
          <p:sp>
            <p:nvSpPr>
              <p:cNvPr id="43" name="Shape 43"/>
              <p:cNvSpPr txBox="1"/>
              <p:nvPr/>
            </p:nvSpPr>
            <p:spPr>
              <a:xfrm>
                <a:off x="3400425" y="5867400"/>
                <a:ext cx="5743575" cy="990599"/>
              </a:xfrm>
              <a:prstGeom prst="rect">
                <a:avLst/>
              </a:prstGeom>
              <a:solidFill>
                <a:srgbClr val="69809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 txBox="1"/>
              <p:nvPr/>
            </p:nvSpPr>
            <p:spPr>
              <a:xfrm>
                <a:off x="6083300" y="6019800"/>
                <a:ext cx="184149" cy="39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" name="Shape 45"/>
            <p:cNvSpPr txBox="1"/>
            <p:nvPr/>
          </p:nvSpPr>
          <p:spPr>
            <a:xfrm>
              <a:off x="0" y="1839528598"/>
              <a:ext cx="800832439" cy="307955033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0" y="1240768351"/>
              <a:ext cx="805306337" cy="59876030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0" y="1073741862"/>
              <a:ext cx="805306337" cy="38177486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" name="Shape 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8684849" y="815745695"/>
              <a:ext cx="350830117" cy="126761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Shape 4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331763" y="813757249"/>
              <a:ext cx="298261623" cy="126264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Shape 5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01326593" y="178956963"/>
              <a:ext cx="373572667" cy="388237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Shape 51"/>
            <p:cNvSpPr txBox="1"/>
            <p:nvPr/>
          </p:nvSpPr>
          <p:spPr>
            <a:xfrm>
              <a:off x="0" y="715827855"/>
              <a:ext cx="794121537" cy="765538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3179"/>
                </a:buClr>
                <a:buSzPct val="25000"/>
                <a:buFont typeface="Arial"/>
                <a:buNone/>
              </a:pPr>
              <a:r>
                <a:rPr lang="en-US" sz="1000" b="0" i="0" u="none" strike="noStrike" cap="none" baseline="0">
                  <a:solidFill>
                    <a:srgbClr val="053179"/>
                  </a:solidFill>
                  <a:latin typeface="Arial"/>
                  <a:ea typeface="Arial"/>
                  <a:cs typeface="Arial"/>
                  <a:sym typeface="Arial"/>
                </a:rPr>
                <a:t>CIFF Trustees:</a:t>
              </a:r>
            </a:p>
          </p:txBody>
        </p:sp>
        <p:pic>
          <p:nvPicPr>
            <p:cNvPr id="52" name="Shape 52"/>
            <p:cNvPicPr preferRelativeResize="0"/>
            <p:nvPr/>
          </p:nvPicPr>
          <p:blipFill rotWithShape="1">
            <a:blip r:embed="rId7">
              <a:alphaModFix/>
            </a:blip>
            <a:srcRect r="26574"/>
            <a:stretch/>
          </p:blipFill>
          <p:spPr>
            <a:xfrm>
              <a:off x="800459745" y="0"/>
              <a:ext cx="1347023898" cy="18402742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Shape 53"/>
          <p:cNvSpPr txBox="1"/>
          <p:nvPr/>
        </p:nvSpPr>
        <p:spPr>
          <a:xfrm>
            <a:off x="3513137" y="1500187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Extractores</a:t>
            </a:r>
            <a:r>
              <a:rPr lang="en-US" sz="36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6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lang="en-US" sz="3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039186" y="4936712"/>
            <a:ext cx="5384699" cy="46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Javier Alba</a:t>
            </a:r>
            <a:endParaRPr lang="en-US" sz="24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709987" y="3105150"/>
            <a:ext cx="5441949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n-US" sz="18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adquisición</a:t>
            </a:r>
            <a:r>
              <a:rPr lang="en-US" sz="18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lang="en-US"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425825" y="6186487"/>
            <a:ext cx="5718174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EN </a:t>
            </a: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ANALYTICS &amp; BIG DATA </a:t>
            </a: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214312" y="6197600"/>
            <a:ext cx="2590800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 b="0" i="0" u="none" strike="noStrike" cap="none" baseline="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Julio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2015</a:t>
            </a:r>
            <a:endParaRPr lang="en-US" sz="1600" b="0" i="0" u="none" strike="noStrike" cap="none" baseline="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>
                <a:solidFill>
                  <a:srgbClr val="1C1C1C"/>
                </a:solidFill>
              </a:rPr>
              <a:t>Crawling, </a:t>
            </a:r>
            <a:r>
              <a:rPr lang="en-US" sz="2200" b="1" dirty="0" smtClean="0">
                <a:solidFill>
                  <a:srgbClr val="1C1C1C"/>
                </a:solidFill>
              </a:rPr>
              <a:t>Scraping </a:t>
            </a:r>
            <a:r>
              <a:rPr lang="en-US" sz="2200" b="1" dirty="0">
                <a:solidFill>
                  <a:srgbClr val="1C1C1C"/>
                </a:solidFill>
              </a:rPr>
              <a:t>y </a:t>
            </a:r>
            <a:r>
              <a:rPr lang="en-US" sz="2200" b="1" dirty="0" err="1">
                <a:solidFill>
                  <a:srgbClr val="1C1C1C"/>
                </a:solidFill>
              </a:rPr>
              <a:t>Apis</a:t>
            </a:r>
            <a:r>
              <a:rPr lang="en-US" sz="2200" b="1" dirty="0">
                <a:solidFill>
                  <a:srgbClr val="1C1C1C"/>
                </a:solidFill>
              </a:rPr>
              <a:t> </a:t>
            </a:r>
            <a:r>
              <a:rPr lang="en-US" sz="2200" b="1" dirty="0" err="1">
                <a:solidFill>
                  <a:srgbClr val="1C1C1C"/>
                </a:solidFill>
              </a:rPr>
              <a:t>Sociales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Crawling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err="1">
                <a:solidFill>
                  <a:srgbClr val="002060"/>
                </a:solidFill>
              </a:rPr>
              <a:t>Nutch</a:t>
            </a:r>
            <a:endParaRPr lang="es-ES_tradnl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Scraping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Xpath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Scrapy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APIs</a:t>
            </a:r>
            <a:r>
              <a:rPr lang="es-ES_tradnl" sz="1800" dirty="0">
                <a:solidFill>
                  <a:srgbClr val="002060"/>
                </a:solidFill>
              </a:rPr>
              <a:t> Sociales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Twitter</a:t>
            </a:r>
            <a:r>
              <a:rPr lang="es-ES_tradnl" sz="1800" dirty="0">
                <a:solidFill>
                  <a:srgbClr val="002060"/>
                </a:solidFill>
              </a:rPr>
              <a:t> API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Ejemplos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505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 smtClean="0">
                <a:solidFill>
                  <a:srgbClr val="1C1C1C"/>
                </a:solidFill>
              </a:rPr>
              <a:t>Nutch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Nutch</a:t>
            </a:r>
            <a:r>
              <a:rPr lang="es-ES_tradnl" sz="1800" dirty="0" smtClean="0">
                <a:solidFill>
                  <a:srgbClr val="002060"/>
                </a:solidFill>
              </a:rPr>
              <a:t> es un proyecto de apache que se originó en 2002 para el desarrollo de un </a:t>
            </a:r>
            <a:r>
              <a:rPr lang="es-ES_tradnl" sz="1800" b="1" dirty="0" smtClean="0">
                <a:solidFill>
                  <a:srgbClr val="002060"/>
                </a:solidFill>
              </a:rPr>
              <a:t>buscador web Open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Source</a:t>
            </a:r>
            <a:endParaRPr lang="es-ES_tradnl" sz="1800" b="1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Creado por Doug </a:t>
            </a:r>
            <a:r>
              <a:rPr lang="es-ES_tradnl" sz="1800" dirty="0" err="1" smtClean="0">
                <a:solidFill>
                  <a:srgbClr val="002060"/>
                </a:solidFill>
              </a:rPr>
              <a:t>Cutting</a:t>
            </a:r>
            <a:r>
              <a:rPr lang="es-ES_tradnl" sz="1800" dirty="0" smtClean="0">
                <a:solidFill>
                  <a:srgbClr val="002060"/>
                </a:solidFill>
              </a:rPr>
              <a:t> (el creador de </a:t>
            </a:r>
            <a:r>
              <a:rPr lang="es-ES_tradnl" sz="1800" dirty="0" err="1" smtClean="0">
                <a:solidFill>
                  <a:srgbClr val="002060"/>
                </a:solidFill>
              </a:rPr>
              <a:t>Lucene</a:t>
            </a:r>
            <a:r>
              <a:rPr lang="es-ES_tradnl" sz="1800" dirty="0" smtClean="0">
                <a:solidFill>
                  <a:srgbClr val="002060"/>
                </a:solidFill>
              </a:rPr>
              <a:t> y </a:t>
            </a:r>
            <a:r>
              <a:rPr lang="es-ES_tradnl" sz="1800" dirty="0" err="1" smtClean="0">
                <a:solidFill>
                  <a:srgbClr val="002060"/>
                </a:solidFill>
              </a:rPr>
              <a:t>Hadoop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Nutch</a:t>
            </a:r>
            <a:r>
              <a:rPr lang="es-ES_tradnl" sz="1800" dirty="0" smtClean="0">
                <a:solidFill>
                  <a:srgbClr val="002060"/>
                </a:solidFill>
              </a:rPr>
              <a:t> se basó en los </a:t>
            </a:r>
            <a:r>
              <a:rPr lang="es-ES_tradnl" sz="1800" dirty="0" err="1" smtClean="0">
                <a:solidFill>
                  <a:srgbClr val="002060"/>
                </a:solidFill>
              </a:rPr>
              <a:t>papers</a:t>
            </a:r>
            <a:r>
              <a:rPr lang="es-ES_tradnl" sz="1800" dirty="0" smtClean="0">
                <a:solidFill>
                  <a:srgbClr val="002060"/>
                </a:solidFill>
              </a:rPr>
              <a:t> de Google sobre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Mapreduce</a:t>
            </a:r>
            <a:r>
              <a:rPr lang="es-ES_tradnl" sz="1800" dirty="0" smtClean="0">
                <a:solidFill>
                  <a:srgbClr val="002060"/>
                </a:solidFill>
              </a:rPr>
              <a:t> y </a:t>
            </a:r>
            <a:r>
              <a:rPr lang="es-ES_tradnl" sz="1800" b="1" dirty="0" smtClean="0">
                <a:solidFill>
                  <a:srgbClr val="002060"/>
                </a:solidFill>
              </a:rPr>
              <a:t>GFS</a:t>
            </a:r>
            <a:r>
              <a:rPr lang="es-ES_tradnl" sz="1800" dirty="0" smtClean="0">
                <a:solidFill>
                  <a:srgbClr val="002060"/>
                </a:solidFill>
              </a:rPr>
              <a:t> para implementar un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crawling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distribuído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entre varios servidores a escala global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Esto </a:t>
            </a:r>
            <a:r>
              <a:rPr lang="es-ES_tradnl" sz="1800" b="1" dirty="0" smtClean="0">
                <a:solidFill>
                  <a:srgbClr val="002060"/>
                </a:solidFill>
              </a:rPr>
              <a:t>dio origen a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Hadoop</a:t>
            </a:r>
            <a:r>
              <a:rPr lang="es-ES_tradnl" sz="1800" dirty="0" smtClean="0">
                <a:solidFill>
                  <a:srgbClr val="002060"/>
                </a:solidFill>
              </a:rPr>
              <a:t>, que se separó de </a:t>
            </a:r>
            <a:r>
              <a:rPr lang="es-ES_tradnl" sz="1800" dirty="0" err="1" smtClean="0">
                <a:solidFill>
                  <a:srgbClr val="002060"/>
                </a:solidFill>
              </a:rPr>
              <a:t>Nutch</a:t>
            </a:r>
            <a:r>
              <a:rPr lang="es-ES_tradnl" sz="1800" dirty="0" smtClean="0">
                <a:solidFill>
                  <a:srgbClr val="002060"/>
                </a:solidFill>
              </a:rPr>
              <a:t> como un proyecto independiente.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CommonCrawl</a:t>
            </a:r>
            <a:r>
              <a:rPr lang="es-ES_tradnl" sz="1800" dirty="0">
                <a:solidFill>
                  <a:srgbClr val="002060"/>
                </a:solidFill>
              </a:rPr>
              <a:t> (</a:t>
            </a:r>
            <a:r>
              <a:rPr lang="es-ES_tradnl" sz="1800" dirty="0">
                <a:solidFill>
                  <a:srgbClr val="002060"/>
                </a:solidFill>
                <a:hlinkClick r:id="rId3"/>
              </a:rPr>
              <a:t>http://commoncrawl.org</a:t>
            </a:r>
            <a:r>
              <a:rPr lang="es-ES_tradnl" sz="1800" dirty="0" smtClean="0">
                <a:solidFill>
                  <a:srgbClr val="002060"/>
                </a:solidFill>
                <a:hlinkClick r:id="rId3"/>
              </a:rPr>
              <a:t>/</a:t>
            </a:r>
            <a:r>
              <a:rPr lang="es-ES_tradnl" sz="1800" dirty="0" smtClean="0">
                <a:solidFill>
                  <a:srgbClr val="002060"/>
                </a:solidFill>
              </a:rPr>
              <a:t>) se ha basado en </a:t>
            </a:r>
            <a:r>
              <a:rPr lang="es-ES_tradnl" sz="1800" dirty="0" err="1" smtClean="0">
                <a:solidFill>
                  <a:srgbClr val="002060"/>
                </a:solidFill>
              </a:rPr>
              <a:t>Nutch</a:t>
            </a:r>
            <a:r>
              <a:rPr lang="es-ES_tradnl" sz="1800" dirty="0" smtClean="0">
                <a:solidFill>
                  <a:srgbClr val="002060"/>
                </a:solidFill>
              </a:rPr>
              <a:t> para construir un </a:t>
            </a:r>
            <a:r>
              <a:rPr lang="es-ES_tradnl" sz="1800" dirty="0" err="1" smtClean="0">
                <a:solidFill>
                  <a:srgbClr val="002060"/>
                </a:solidFill>
              </a:rPr>
              <a:t>crawler</a:t>
            </a:r>
            <a:r>
              <a:rPr lang="es-ES_tradnl" sz="1800" dirty="0" smtClean="0">
                <a:solidFill>
                  <a:srgbClr val="002060"/>
                </a:solidFill>
              </a:rPr>
              <a:t> web y poner a disposición de cualquiera los datos extraídos a gran escala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90600"/>
            <a:ext cx="1760802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043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>
                <a:solidFill>
                  <a:srgbClr val="1C1C1C"/>
                </a:solidFill>
              </a:rPr>
              <a:t>Crawling, </a:t>
            </a:r>
            <a:r>
              <a:rPr lang="en-US" sz="2200" b="1" dirty="0" smtClean="0">
                <a:solidFill>
                  <a:srgbClr val="1C1C1C"/>
                </a:solidFill>
              </a:rPr>
              <a:t>Scraping </a:t>
            </a:r>
            <a:r>
              <a:rPr lang="en-US" sz="2200" b="1" dirty="0">
                <a:solidFill>
                  <a:srgbClr val="1C1C1C"/>
                </a:solidFill>
              </a:rPr>
              <a:t>y </a:t>
            </a:r>
            <a:r>
              <a:rPr lang="en-US" sz="2200" b="1" dirty="0" err="1">
                <a:solidFill>
                  <a:srgbClr val="1C1C1C"/>
                </a:solidFill>
              </a:rPr>
              <a:t>Apis</a:t>
            </a:r>
            <a:r>
              <a:rPr lang="en-US" sz="2200" b="1" dirty="0">
                <a:solidFill>
                  <a:srgbClr val="1C1C1C"/>
                </a:solidFill>
              </a:rPr>
              <a:t> </a:t>
            </a:r>
            <a:r>
              <a:rPr lang="en-US" sz="2200" b="1" dirty="0" err="1">
                <a:solidFill>
                  <a:srgbClr val="1C1C1C"/>
                </a:solidFill>
              </a:rPr>
              <a:t>Sociales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Crawling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Nutch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err="1">
                <a:solidFill>
                  <a:srgbClr val="002060"/>
                </a:solidFill>
              </a:rPr>
              <a:t>Scraping</a:t>
            </a:r>
            <a:endParaRPr lang="es-ES_tradnl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Xpath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Scrapy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APIs</a:t>
            </a:r>
            <a:r>
              <a:rPr lang="es-ES_tradnl" sz="1800" dirty="0">
                <a:solidFill>
                  <a:srgbClr val="002060"/>
                </a:solidFill>
              </a:rPr>
              <a:t> Sociales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Twitter</a:t>
            </a:r>
            <a:r>
              <a:rPr lang="es-ES_tradnl" sz="1800" dirty="0">
                <a:solidFill>
                  <a:srgbClr val="002060"/>
                </a:solidFill>
              </a:rPr>
              <a:t> API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Ejemplos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70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Scraping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Es el proceso de </a:t>
            </a:r>
            <a:r>
              <a:rPr lang="es-ES_tradnl" sz="1800" b="1" dirty="0" smtClean="0">
                <a:solidFill>
                  <a:srgbClr val="002060"/>
                </a:solidFill>
              </a:rPr>
              <a:t>extraer información concreta de páginas web </a:t>
            </a:r>
            <a:r>
              <a:rPr lang="es-ES_tradnl" sz="1800" dirty="0" smtClean="0">
                <a:solidFill>
                  <a:srgbClr val="002060"/>
                </a:solidFill>
              </a:rPr>
              <a:t>con robots (también llamado “</a:t>
            </a:r>
            <a:r>
              <a:rPr lang="es-ES_tradnl" sz="1800" dirty="0" err="1" smtClean="0">
                <a:solidFill>
                  <a:srgbClr val="002060"/>
                </a:solidFill>
              </a:rPr>
              <a:t>focused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crawling</a:t>
            </a:r>
            <a:r>
              <a:rPr lang="es-ES_tradnl" sz="1800" dirty="0" smtClean="0">
                <a:solidFill>
                  <a:srgbClr val="002060"/>
                </a:solidFill>
              </a:rPr>
              <a:t>”).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Normalmente </a:t>
            </a:r>
            <a:r>
              <a:rPr lang="es-ES_tradnl" sz="1800" b="1" dirty="0" smtClean="0">
                <a:solidFill>
                  <a:srgbClr val="002060"/>
                </a:solidFill>
              </a:rPr>
              <a:t>no se busca generar un índice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buscable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de las webs visitadas sino extraer sólo una </a:t>
            </a:r>
            <a:r>
              <a:rPr lang="es-ES_tradnl" sz="1800" b="1" dirty="0" smtClean="0">
                <a:solidFill>
                  <a:srgbClr val="002060"/>
                </a:solidFill>
              </a:rPr>
              <a:t>pequeña cantidad de información útil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En muchos casos, son webs que están pensadas para el uso por parte de humanos, pero lo que interesa en el “</a:t>
            </a:r>
            <a:r>
              <a:rPr lang="es-ES_tradnl" sz="1800" dirty="0" err="1" smtClean="0">
                <a:solidFill>
                  <a:srgbClr val="002060"/>
                </a:solidFill>
              </a:rPr>
              <a:t>screen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scraping</a:t>
            </a:r>
            <a:r>
              <a:rPr lang="es-ES_tradnl" sz="1800" dirty="0" smtClean="0">
                <a:solidFill>
                  <a:srgbClr val="002060"/>
                </a:solidFill>
              </a:rPr>
              <a:t>” automatizar la extracción de datos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Los scripts de </a:t>
            </a:r>
            <a:r>
              <a:rPr lang="es-ES_tradnl" sz="1800" dirty="0" err="1" smtClean="0">
                <a:solidFill>
                  <a:srgbClr val="002060"/>
                </a:solidFill>
              </a:rPr>
              <a:t>scraping</a:t>
            </a:r>
            <a:r>
              <a:rPr lang="es-ES_tradnl" sz="1800" dirty="0" smtClean="0">
                <a:solidFill>
                  <a:srgbClr val="002060"/>
                </a:solidFill>
              </a:rPr>
              <a:t> (“</a:t>
            </a:r>
            <a:r>
              <a:rPr lang="es-ES_tradnl" sz="1800" dirty="0" err="1" smtClean="0">
                <a:solidFill>
                  <a:srgbClr val="002060"/>
                </a:solidFill>
              </a:rPr>
              <a:t>scrapers</a:t>
            </a:r>
            <a:r>
              <a:rPr lang="es-ES_tradnl" sz="1800" dirty="0" smtClean="0">
                <a:solidFill>
                  <a:srgbClr val="002060"/>
                </a:solidFill>
              </a:rPr>
              <a:t>”) normalmente utilizan tecnologías como </a:t>
            </a:r>
            <a:r>
              <a:rPr lang="es-ES_tradnl" sz="1800" b="1" dirty="0" smtClean="0">
                <a:solidFill>
                  <a:srgbClr val="002060"/>
                </a:solidFill>
              </a:rPr>
              <a:t>XPATH</a:t>
            </a:r>
            <a:r>
              <a:rPr lang="es-ES_tradnl" sz="1800" dirty="0" smtClean="0">
                <a:solidFill>
                  <a:srgbClr val="002060"/>
                </a:solidFill>
              </a:rPr>
              <a:t>, </a:t>
            </a:r>
            <a:r>
              <a:rPr lang="es-ES_tradnl" sz="1800" b="1" dirty="0" smtClean="0">
                <a:solidFill>
                  <a:srgbClr val="002060"/>
                </a:solidFill>
              </a:rPr>
              <a:t>CSS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Selectors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ó </a:t>
            </a:r>
            <a:r>
              <a:rPr lang="es-ES_tradnl" sz="1800" b="1" dirty="0" smtClean="0">
                <a:solidFill>
                  <a:srgbClr val="002060"/>
                </a:solidFill>
              </a:rPr>
              <a:t>expresiones regulares </a:t>
            </a:r>
            <a:r>
              <a:rPr lang="es-ES_tradnl" sz="1800" dirty="0" smtClean="0">
                <a:solidFill>
                  <a:srgbClr val="002060"/>
                </a:solidFill>
              </a:rPr>
              <a:t>para extraer la información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Suelen estar hechos muy </a:t>
            </a:r>
            <a:r>
              <a:rPr lang="es-ES_tradnl" sz="1800" b="1" dirty="0" smtClean="0">
                <a:solidFill>
                  <a:srgbClr val="002060"/>
                </a:solidFill>
              </a:rPr>
              <a:t>a medida de cada página</a:t>
            </a:r>
            <a:r>
              <a:rPr lang="es-ES_tradnl" sz="1800" dirty="0" smtClean="0">
                <a:solidFill>
                  <a:srgbClr val="002060"/>
                </a:solidFill>
              </a:rPr>
              <a:t>, y son muy </a:t>
            </a:r>
            <a:r>
              <a:rPr lang="es-ES_tradnl" sz="1800" b="1" dirty="0" smtClean="0">
                <a:solidFill>
                  <a:srgbClr val="002060"/>
                </a:solidFill>
              </a:rPr>
              <a:t>sensibles a cambios </a:t>
            </a:r>
            <a:r>
              <a:rPr lang="es-ES_tradnl" sz="1800" dirty="0" smtClean="0">
                <a:solidFill>
                  <a:srgbClr val="002060"/>
                </a:solidFill>
              </a:rPr>
              <a:t>en las páginas </a:t>
            </a:r>
          </a:p>
        </p:txBody>
      </p:sp>
    </p:spTree>
    <p:extLst>
      <p:ext uri="{BB962C8B-B14F-4D97-AF65-F5344CB8AC3E}">
        <p14:creationId xmlns:p14="http://schemas.microsoft.com/office/powerpoint/2010/main" val="273371694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>
                <a:solidFill>
                  <a:srgbClr val="1C1C1C"/>
                </a:solidFill>
              </a:rPr>
              <a:t>Crawling, </a:t>
            </a:r>
            <a:r>
              <a:rPr lang="en-US" sz="2200" b="1" dirty="0" smtClean="0">
                <a:solidFill>
                  <a:srgbClr val="1C1C1C"/>
                </a:solidFill>
              </a:rPr>
              <a:t>Scraping </a:t>
            </a:r>
            <a:r>
              <a:rPr lang="en-US" sz="2200" b="1" dirty="0">
                <a:solidFill>
                  <a:srgbClr val="1C1C1C"/>
                </a:solidFill>
              </a:rPr>
              <a:t>y </a:t>
            </a:r>
            <a:r>
              <a:rPr lang="en-US" sz="2200" b="1" dirty="0" err="1">
                <a:solidFill>
                  <a:srgbClr val="1C1C1C"/>
                </a:solidFill>
              </a:rPr>
              <a:t>Apis</a:t>
            </a:r>
            <a:r>
              <a:rPr lang="en-US" sz="2200" b="1" dirty="0">
                <a:solidFill>
                  <a:srgbClr val="1C1C1C"/>
                </a:solidFill>
              </a:rPr>
              <a:t> </a:t>
            </a:r>
            <a:r>
              <a:rPr lang="en-US" sz="2200" b="1" dirty="0" err="1">
                <a:solidFill>
                  <a:srgbClr val="1C1C1C"/>
                </a:solidFill>
              </a:rPr>
              <a:t>Sociales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Crawling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Nutch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Scraping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err="1">
                <a:solidFill>
                  <a:srgbClr val="002060"/>
                </a:solidFill>
              </a:rPr>
              <a:t>Xpath</a:t>
            </a:r>
            <a:endParaRPr lang="es-ES_tradnl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Scrapy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APIs</a:t>
            </a:r>
            <a:r>
              <a:rPr lang="es-ES_tradnl" sz="1800" dirty="0">
                <a:solidFill>
                  <a:srgbClr val="002060"/>
                </a:solidFill>
              </a:rPr>
              <a:t> Sociales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Twitter</a:t>
            </a:r>
            <a:r>
              <a:rPr lang="es-ES_tradnl" sz="1800" dirty="0">
                <a:solidFill>
                  <a:srgbClr val="002060"/>
                </a:solidFill>
              </a:rPr>
              <a:t> API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Ejemplos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901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 smtClean="0">
                <a:solidFill>
                  <a:srgbClr val="1C1C1C"/>
                </a:solidFill>
              </a:rPr>
              <a:t>XPath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Xpath</a:t>
            </a:r>
            <a:r>
              <a:rPr lang="es-ES_tradnl" sz="1800" dirty="0" smtClean="0">
                <a:solidFill>
                  <a:srgbClr val="002060"/>
                </a:solidFill>
              </a:rPr>
              <a:t> es un </a:t>
            </a:r>
            <a:r>
              <a:rPr lang="es-ES_tradnl" sz="1800" dirty="0" err="1" smtClean="0">
                <a:solidFill>
                  <a:srgbClr val="002060"/>
                </a:solidFill>
              </a:rPr>
              <a:t>estandar</a:t>
            </a:r>
            <a:r>
              <a:rPr lang="es-ES_tradnl" sz="1800" dirty="0" smtClean="0">
                <a:solidFill>
                  <a:srgbClr val="002060"/>
                </a:solidFill>
              </a:rPr>
              <a:t> del W3C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Se utiliza para </a:t>
            </a:r>
            <a:r>
              <a:rPr lang="es-ES_tradnl" sz="1800" b="1" dirty="0" smtClean="0">
                <a:solidFill>
                  <a:srgbClr val="002060"/>
                </a:solidFill>
              </a:rPr>
              <a:t>navegar y extraer información de documentos XML/HTML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Con </a:t>
            </a:r>
            <a:r>
              <a:rPr lang="es-ES_tradnl" sz="1800" dirty="0" err="1" smtClean="0">
                <a:solidFill>
                  <a:srgbClr val="002060"/>
                </a:solidFill>
              </a:rPr>
              <a:t>Xpath</a:t>
            </a:r>
            <a:r>
              <a:rPr lang="es-ES_tradnl" sz="1800" dirty="0" smtClean="0">
                <a:solidFill>
                  <a:srgbClr val="002060"/>
                </a:solidFill>
              </a:rPr>
              <a:t> es posible hacer </a:t>
            </a:r>
            <a:r>
              <a:rPr lang="es-ES_tradnl" sz="1800" dirty="0" smtClean="0">
                <a:solidFill>
                  <a:srgbClr val="002060"/>
                </a:solidFill>
              </a:rPr>
              <a:t>“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queries</a:t>
            </a:r>
            <a:r>
              <a:rPr lang="es-ES_tradnl" sz="1800" dirty="0" smtClean="0">
                <a:solidFill>
                  <a:srgbClr val="002060"/>
                </a:solidFill>
              </a:rPr>
              <a:t>” </a:t>
            </a:r>
            <a:r>
              <a:rPr lang="es-ES_tradnl" sz="1800" dirty="0" smtClean="0">
                <a:solidFill>
                  <a:srgbClr val="002060"/>
                </a:solidFill>
              </a:rPr>
              <a:t>a una estructura de datos representada en XML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Las </a:t>
            </a:r>
            <a:r>
              <a:rPr lang="es-ES_tradnl" sz="1800" dirty="0" err="1" smtClean="0">
                <a:solidFill>
                  <a:srgbClr val="002060"/>
                </a:solidFill>
              </a:rPr>
              <a:t>queries</a:t>
            </a:r>
            <a:r>
              <a:rPr lang="es-ES_tradnl" sz="1800" dirty="0" smtClean="0">
                <a:solidFill>
                  <a:srgbClr val="002060"/>
                </a:solidFill>
              </a:rPr>
              <a:t> normalmente se expresan como “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paths</a:t>
            </a:r>
            <a:r>
              <a:rPr lang="es-ES_tradnl" sz="1800" dirty="0" smtClean="0">
                <a:solidFill>
                  <a:srgbClr val="002060"/>
                </a:solidFill>
              </a:rPr>
              <a:t>” o rutas que representan el tipo de información que queremos extraer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Ejemplo: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876300" lvl="2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	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/biblioteca/libros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/libro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[@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isbn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=“978-84-682-0379”]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903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 smtClean="0">
                <a:solidFill>
                  <a:srgbClr val="1C1C1C"/>
                </a:solidFill>
              </a:rPr>
              <a:t>XPath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Xpath</a:t>
            </a:r>
            <a:r>
              <a:rPr lang="es-ES_tradnl" sz="1800" dirty="0" smtClean="0">
                <a:solidFill>
                  <a:srgbClr val="002060"/>
                </a:solidFill>
              </a:rPr>
              <a:t> es muy utilizado para </a:t>
            </a:r>
            <a:r>
              <a:rPr lang="es-ES_tradnl" sz="1800" dirty="0" err="1" smtClean="0">
                <a:solidFill>
                  <a:srgbClr val="002060"/>
                </a:solidFill>
              </a:rPr>
              <a:t>scraping</a:t>
            </a:r>
            <a:r>
              <a:rPr lang="es-ES_tradnl" sz="1800" dirty="0" smtClean="0">
                <a:solidFill>
                  <a:srgbClr val="002060"/>
                </a:solidFill>
              </a:rPr>
              <a:t> de páginas web HTML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  <a:latin typeface="+mn-lt"/>
                <a:cs typeface="Courier New"/>
              </a:rPr>
              <a:t>Si utilizamos </a:t>
            </a:r>
            <a:r>
              <a:rPr lang="es-ES_tradnl" sz="1800" dirty="0" err="1" smtClean="0">
                <a:solidFill>
                  <a:srgbClr val="002060"/>
                </a:solidFill>
                <a:latin typeface="+mn-lt"/>
                <a:cs typeface="Courier New"/>
              </a:rPr>
              <a:t>python</a:t>
            </a:r>
            <a:r>
              <a:rPr lang="es-ES_tradnl" sz="1800" dirty="0" smtClean="0">
                <a:solidFill>
                  <a:srgbClr val="002060"/>
                </a:solidFill>
                <a:latin typeface="+mn-lt"/>
                <a:cs typeface="Courier New"/>
              </a:rPr>
              <a:t>, algunas librerías como </a:t>
            </a:r>
            <a:r>
              <a:rPr lang="es-ES_tradnl" sz="1800" dirty="0" err="1" smtClean="0">
                <a:solidFill>
                  <a:srgbClr val="002060"/>
                </a:solidFill>
                <a:latin typeface="+mn-lt"/>
                <a:cs typeface="Courier New"/>
              </a:rPr>
              <a:t>lxml</a:t>
            </a:r>
            <a:r>
              <a:rPr lang="es-ES_tradnl" sz="1800" dirty="0" smtClean="0">
                <a:solidFill>
                  <a:srgbClr val="002060"/>
                </a:solidFill>
                <a:latin typeface="+mn-lt"/>
                <a:cs typeface="Courier New"/>
              </a:rPr>
              <a:t> o </a:t>
            </a:r>
            <a:r>
              <a:rPr lang="es-ES_tradnl" sz="1800" dirty="0" err="1" smtClean="0">
                <a:solidFill>
                  <a:srgbClr val="002060"/>
                </a:solidFill>
                <a:latin typeface="+mn-lt"/>
                <a:cs typeface="Courier New"/>
              </a:rPr>
              <a:t>beautiful</a:t>
            </a:r>
            <a:r>
              <a:rPr lang="es-ES_tradnl" sz="1800" dirty="0" smtClean="0">
                <a:solidFill>
                  <a:srgbClr val="002060"/>
                </a:solidFill>
                <a:latin typeface="+mn-lt"/>
                <a:cs typeface="Courier New"/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  <a:latin typeface="+mn-lt"/>
                <a:cs typeface="Courier New"/>
              </a:rPr>
              <a:t>soup</a:t>
            </a:r>
            <a:r>
              <a:rPr lang="es-ES_tradnl" sz="1800" dirty="0" smtClean="0">
                <a:solidFill>
                  <a:srgbClr val="002060"/>
                </a:solidFill>
                <a:latin typeface="+mn-lt"/>
                <a:cs typeface="Courier New"/>
              </a:rPr>
              <a:t>, facilitan mucho la tarea de tratar con HTML y extraer datos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  <a:latin typeface="+mn-lt"/>
              <a:cs typeface="Courier New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  <a:latin typeface="+mn-lt"/>
                <a:cs typeface="Courier New"/>
              </a:rPr>
              <a:t>Para hacer </a:t>
            </a:r>
            <a:r>
              <a:rPr lang="es-ES_tradnl" sz="1800" b="1" dirty="0" err="1" smtClean="0">
                <a:solidFill>
                  <a:srgbClr val="002060"/>
                </a:solidFill>
                <a:latin typeface="+mn-lt"/>
                <a:cs typeface="Courier New"/>
              </a:rPr>
              <a:t>scraping</a:t>
            </a:r>
            <a:r>
              <a:rPr lang="es-ES_tradnl" sz="1800" b="1" dirty="0" smtClean="0">
                <a:solidFill>
                  <a:srgbClr val="002060"/>
                </a:solidFill>
                <a:latin typeface="+mn-lt"/>
                <a:cs typeface="Courier New"/>
              </a:rPr>
              <a:t> avanzado </a:t>
            </a:r>
            <a:r>
              <a:rPr lang="es-ES_tradnl" sz="1800" dirty="0" smtClean="0">
                <a:solidFill>
                  <a:srgbClr val="002060"/>
                </a:solidFill>
                <a:latin typeface="+mn-lt"/>
                <a:cs typeface="Courier New"/>
              </a:rPr>
              <a:t>con páginas que generan contenido dinámico con </a:t>
            </a:r>
            <a:r>
              <a:rPr lang="es-ES_tradnl" sz="1800" dirty="0" err="1" smtClean="0">
                <a:solidFill>
                  <a:srgbClr val="002060"/>
                </a:solidFill>
                <a:latin typeface="+mn-lt"/>
                <a:cs typeface="Courier New"/>
              </a:rPr>
              <a:t>Javascript</a:t>
            </a:r>
            <a:r>
              <a:rPr lang="es-ES_tradnl" sz="1800" dirty="0" smtClean="0">
                <a:solidFill>
                  <a:srgbClr val="002060"/>
                </a:solidFill>
                <a:latin typeface="+mn-lt"/>
                <a:cs typeface="Courier New"/>
              </a:rPr>
              <a:t>, necesitaremos librerías tipo </a:t>
            </a:r>
            <a:r>
              <a:rPr lang="es-ES_tradnl" sz="1800" dirty="0" err="1" smtClean="0">
                <a:solidFill>
                  <a:srgbClr val="002060"/>
                </a:solidFill>
                <a:latin typeface="+mn-lt"/>
                <a:cs typeface="Courier New"/>
              </a:rPr>
              <a:t>CasperJS</a:t>
            </a:r>
            <a:r>
              <a:rPr lang="es-ES_tradnl" sz="1800" dirty="0">
                <a:solidFill>
                  <a:srgbClr val="002060"/>
                </a:solidFill>
                <a:latin typeface="+mn-lt"/>
                <a:cs typeface="Courier New"/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  <a:latin typeface="+mn-lt"/>
                <a:cs typeface="Courier New"/>
              </a:rPr>
              <a:t>(basado en </a:t>
            </a:r>
            <a:r>
              <a:rPr lang="es-ES_tradnl" sz="1800" dirty="0" err="1" smtClean="0">
                <a:solidFill>
                  <a:srgbClr val="002060"/>
                </a:solidFill>
                <a:latin typeface="+mn-lt"/>
                <a:cs typeface="Courier New"/>
              </a:rPr>
              <a:t>PhantomJS</a:t>
            </a:r>
            <a:r>
              <a:rPr lang="es-ES_tradnl" sz="1800" dirty="0" smtClean="0">
                <a:solidFill>
                  <a:srgbClr val="002060"/>
                </a:solidFill>
                <a:latin typeface="+mn-lt"/>
                <a:cs typeface="Courier New"/>
              </a:rPr>
              <a:t>) que </a:t>
            </a:r>
            <a:r>
              <a:rPr lang="es-ES_tradnl" sz="1800" dirty="0" smtClean="0">
                <a:solidFill>
                  <a:srgbClr val="002060"/>
                </a:solidFill>
                <a:latin typeface="+mn-lt"/>
                <a:cs typeface="Courier New"/>
              </a:rPr>
              <a:t>son capaces de </a:t>
            </a:r>
            <a:r>
              <a:rPr lang="es-ES_tradnl" sz="1800" b="1" dirty="0" smtClean="0">
                <a:solidFill>
                  <a:srgbClr val="002060"/>
                </a:solidFill>
                <a:latin typeface="+mn-lt"/>
                <a:cs typeface="Courier New"/>
              </a:rPr>
              <a:t>interpretar el código cliente JS y simular una navegación real </a:t>
            </a:r>
            <a:r>
              <a:rPr lang="es-ES_tradnl" sz="1800" dirty="0" smtClean="0">
                <a:solidFill>
                  <a:srgbClr val="002060"/>
                </a:solidFill>
                <a:latin typeface="+mn-lt"/>
                <a:cs typeface="Courier New"/>
              </a:rPr>
              <a:t>(sin necesidad de navegador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)</a:t>
            </a:r>
            <a:endParaRPr lang="es-ES_tradnl" sz="18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064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>
                <a:solidFill>
                  <a:srgbClr val="1C1C1C"/>
                </a:solidFill>
              </a:rPr>
              <a:t>Crawling, </a:t>
            </a:r>
            <a:r>
              <a:rPr lang="en-US" sz="2200" b="1" dirty="0" smtClean="0">
                <a:solidFill>
                  <a:srgbClr val="1C1C1C"/>
                </a:solidFill>
              </a:rPr>
              <a:t>Scraping </a:t>
            </a:r>
            <a:r>
              <a:rPr lang="en-US" sz="2200" b="1" dirty="0">
                <a:solidFill>
                  <a:srgbClr val="1C1C1C"/>
                </a:solidFill>
              </a:rPr>
              <a:t>y </a:t>
            </a:r>
            <a:r>
              <a:rPr lang="en-US" sz="2200" b="1" dirty="0" err="1">
                <a:solidFill>
                  <a:srgbClr val="1C1C1C"/>
                </a:solidFill>
              </a:rPr>
              <a:t>Apis</a:t>
            </a:r>
            <a:r>
              <a:rPr lang="en-US" sz="2200" b="1" dirty="0">
                <a:solidFill>
                  <a:srgbClr val="1C1C1C"/>
                </a:solidFill>
              </a:rPr>
              <a:t> </a:t>
            </a:r>
            <a:r>
              <a:rPr lang="en-US" sz="2200" b="1" dirty="0" err="1">
                <a:solidFill>
                  <a:srgbClr val="1C1C1C"/>
                </a:solidFill>
              </a:rPr>
              <a:t>Sociales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Crawling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Nutch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Scraping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Xpath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err="1">
                <a:solidFill>
                  <a:srgbClr val="002060"/>
                </a:solidFill>
              </a:rPr>
              <a:t>Scrapy</a:t>
            </a:r>
            <a:endParaRPr lang="es-ES_tradnl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APIs</a:t>
            </a:r>
            <a:r>
              <a:rPr lang="es-ES_tradnl" sz="1800" dirty="0">
                <a:solidFill>
                  <a:srgbClr val="002060"/>
                </a:solidFill>
              </a:rPr>
              <a:t> Sociales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Twitter</a:t>
            </a:r>
            <a:r>
              <a:rPr lang="es-ES_tradnl" sz="1800" dirty="0">
                <a:solidFill>
                  <a:srgbClr val="002060"/>
                </a:solidFill>
              </a:rPr>
              <a:t> API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Ejemplos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0173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 smtClean="0">
                <a:solidFill>
                  <a:srgbClr val="1C1C1C"/>
                </a:solidFill>
              </a:rPr>
              <a:t>Scrapy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Librería </a:t>
            </a:r>
            <a:r>
              <a:rPr lang="es-ES_tradnl" sz="1800" dirty="0" err="1" smtClean="0">
                <a:solidFill>
                  <a:srgbClr val="002060"/>
                </a:solidFill>
              </a:rPr>
              <a:t>python</a:t>
            </a:r>
            <a:r>
              <a:rPr lang="es-ES_tradnl" sz="1800" dirty="0" smtClean="0">
                <a:solidFill>
                  <a:srgbClr val="002060"/>
                </a:solidFill>
              </a:rPr>
              <a:t> utilizada para </a:t>
            </a:r>
            <a:r>
              <a:rPr lang="es-ES_tradnl" sz="1800" dirty="0" err="1" smtClean="0">
                <a:solidFill>
                  <a:srgbClr val="002060"/>
                </a:solidFill>
              </a:rPr>
              <a:t>focused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crawling</a:t>
            </a:r>
            <a:r>
              <a:rPr lang="es-ES_tradnl" sz="1800" dirty="0" smtClean="0">
                <a:solidFill>
                  <a:srgbClr val="002060"/>
                </a:solidFill>
              </a:rPr>
              <a:t> y web </a:t>
            </a:r>
            <a:r>
              <a:rPr lang="es-ES_tradnl" sz="1800" dirty="0" err="1" smtClean="0">
                <a:solidFill>
                  <a:srgbClr val="002060"/>
                </a:solidFill>
              </a:rPr>
              <a:t>scraping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Ofrece herramientas de consola, integración con XPATH y selectores CSS y pipelines de procesamiento y almacenamiento en formatos JSON, CSV, etc.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Permite reducir los errores pero hay que adaptarse a la forma en la que </a:t>
            </a:r>
            <a:r>
              <a:rPr lang="es-ES_tradnl" sz="1800" dirty="0" err="1" smtClean="0">
                <a:solidFill>
                  <a:srgbClr val="002060"/>
                </a:solidFill>
              </a:rPr>
              <a:t>Scrapy</a:t>
            </a:r>
            <a:r>
              <a:rPr lang="es-ES_tradnl" sz="1800" dirty="0" smtClean="0">
                <a:solidFill>
                  <a:srgbClr val="002060"/>
                </a:solidFill>
              </a:rPr>
              <a:t> define las tareas de extracción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Adecuado para proyectos más grandes que una simple extracción de datos de una tabla de una web</a:t>
            </a:r>
          </a:p>
        </p:txBody>
      </p:sp>
    </p:spTree>
    <p:extLst>
      <p:ext uri="{BB962C8B-B14F-4D97-AF65-F5344CB8AC3E}">
        <p14:creationId xmlns:p14="http://schemas.microsoft.com/office/powerpoint/2010/main" val="425340173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>
                <a:solidFill>
                  <a:srgbClr val="1C1C1C"/>
                </a:solidFill>
              </a:rPr>
              <a:t>Crawling, </a:t>
            </a:r>
            <a:r>
              <a:rPr lang="en-US" sz="2200" b="1" dirty="0" smtClean="0">
                <a:solidFill>
                  <a:srgbClr val="1C1C1C"/>
                </a:solidFill>
              </a:rPr>
              <a:t>Scraping </a:t>
            </a:r>
            <a:r>
              <a:rPr lang="en-US" sz="2200" b="1" dirty="0">
                <a:solidFill>
                  <a:srgbClr val="1C1C1C"/>
                </a:solidFill>
              </a:rPr>
              <a:t>y </a:t>
            </a:r>
            <a:r>
              <a:rPr lang="en-US" sz="2200" b="1" dirty="0" err="1">
                <a:solidFill>
                  <a:srgbClr val="1C1C1C"/>
                </a:solidFill>
              </a:rPr>
              <a:t>Apis</a:t>
            </a:r>
            <a:r>
              <a:rPr lang="en-US" sz="2200" b="1" dirty="0">
                <a:solidFill>
                  <a:srgbClr val="1C1C1C"/>
                </a:solidFill>
              </a:rPr>
              <a:t> </a:t>
            </a:r>
            <a:r>
              <a:rPr lang="en-US" sz="2200" b="1" dirty="0" err="1">
                <a:solidFill>
                  <a:srgbClr val="1C1C1C"/>
                </a:solidFill>
              </a:rPr>
              <a:t>Sociales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Crawling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Nutch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Scraping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Xpath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Scrapy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err="1">
                <a:solidFill>
                  <a:srgbClr val="002060"/>
                </a:solidFill>
              </a:rPr>
              <a:t>APIs</a:t>
            </a:r>
            <a:r>
              <a:rPr lang="es-ES_tradnl" sz="1800" b="1" dirty="0">
                <a:solidFill>
                  <a:srgbClr val="002060"/>
                </a:solidFill>
              </a:rPr>
              <a:t> Sociales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Twitter</a:t>
            </a:r>
            <a:r>
              <a:rPr lang="es-ES_tradnl" sz="1800" dirty="0">
                <a:solidFill>
                  <a:srgbClr val="002060"/>
                </a:solidFill>
              </a:rPr>
              <a:t> API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Ejemplos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5968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hape 53"/>
          <p:cNvSpPr txBox="1"/>
          <p:nvPr/>
        </p:nvSpPr>
        <p:spPr>
          <a:xfrm>
            <a:off x="1851681" y="3105612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dirty="0" smtClean="0">
                <a:solidFill>
                  <a:srgbClr val="262673"/>
                </a:solidFill>
              </a:rPr>
              <a:t>Crawling, Scraping y APIs </a:t>
            </a:r>
            <a:r>
              <a:rPr lang="en-US" sz="3600" b="1" dirty="0" err="1" smtClean="0">
                <a:solidFill>
                  <a:srgbClr val="262673"/>
                </a:solidFill>
              </a:rPr>
              <a:t>Sociales</a:t>
            </a:r>
            <a:endParaRPr lang="en-US" sz="3600" b="1" i="0" u="none" strike="noStrike" cap="none" baseline="0" dirty="0">
              <a:solidFill>
                <a:srgbClr val="26267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95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APIs </a:t>
            </a:r>
            <a:r>
              <a:rPr lang="en-US" sz="2200" b="1" dirty="0" err="1" smtClean="0">
                <a:solidFill>
                  <a:srgbClr val="1C1C1C"/>
                </a:solidFill>
              </a:rPr>
              <a:t>Sociales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En muchas ocasiones se quiere interactuar de alguna manera programática/automatizada con </a:t>
            </a:r>
            <a:r>
              <a:rPr lang="es-ES_tradnl" sz="1800" b="1" dirty="0" smtClean="0">
                <a:solidFill>
                  <a:srgbClr val="002060"/>
                </a:solidFill>
              </a:rPr>
              <a:t>redes sociales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Casi todas proporcionan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APIs</a:t>
            </a:r>
            <a:r>
              <a:rPr lang="es-ES_tradnl" sz="1800" b="1" dirty="0" smtClean="0">
                <a:solidFill>
                  <a:srgbClr val="002060"/>
                </a:solidFill>
              </a:rPr>
              <a:t> REST </a:t>
            </a:r>
            <a:r>
              <a:rPr lang="es-ES_tradnl" sz="1800" dirty="0" smtClean="0">
                <a:solidFill>
                  <a:srgbClr val="002060"/>
                </a:solidFill>
              </a:rPr>
              <a:t>que permiten: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Consumir datos en nombre de un usuario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Publicar datos en nombre de un usuario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Utilizar la información de un usuario para registrarlo en un servicio externo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err="1" smtClean="0">
                <a:solidFill>
                  <a:srgbClr val="002060"/>
                </a:solidFill>
              </a:rPr>
              <a:t>Etc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Normalmente el usuario no proporciona su </a:t>
            </a:r>
            <a:r>
              <a:rPr lang="es-ES_tradnl" sz="1800" dirty="0" err="1" smtClean="0">
                <a:solidFill>
                  <a:srgbClr val="002060"/>
                </a:solidFill>
              </a:rPr>
              <a:t>password</a:t>
            </a:r>
            <a:r>
              <a:rPr lang="es-ES_tradnl" sz="1800" dirty="0" smtClean="0">
                <a:solidFill>
                  <a:srgbClr val="002060"/>
                </a:solidFill>
              </a:rPr>
              <a:t> a un tercero sino que se utiliza el protocolo a tres bandas </a:t>
            </a:r>
            <a:r>
              <a:rPr lang="es-ES_tradnl" sz="1800" dirty="0" err="1" smtClean="0">
                <a:solidFill>
                  <a:srgbClr val="002060"/>
                </a:solidFill>
              </a:rPr>
              <a:t>OAuth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Ejemplos: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err="1" smtClean="0">
                <a:solidFill>
                  <a:srgbClr val="002060"/>
                </a:solidFill>
              </a:rPr>
              <a:t>Twitter</a:t>
            </a:r>
            <a:r>
              <a:rPr lang="es-ES_tradnl" sz="1800" dirty="0" smtClean="0">
                <a:solidFill>
                  <a:srgbClr val="002060"/>
                </a:solidFill>
              </a:rPr>
              <a:t> API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Facebook API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err="1" smtClean="0">
                <a:solidFill>
                  <a:srgbClr val="002060"/>
                </a:solidFill>
              </a:rPr>
              <a:t>Foursquare</a:t>
            </a:r>
            <a:r>
              <a:rPr lang="es-ES_tradnl" sz="1800" dirty="0" smtClean="0">
                <a:solidFill>
                  <a:srgbClr val="002060"/>
                </a:solidFill>
              </a:rPr>
              <a:t> API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460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APIs </a:t>
            </a:r>
            <a:r>
              <a:rPr lang="en-US" sz="2200" b="1" dirty="0" err="1" smtClean="0">
                <a:solidFill>
                  <a:srgbClr val="1C1C1C"/>
                </a:solidFill>
              </a:rPr>
              <a:t>Sociales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En este caso nos interesa el uso de las </a:t>
            </a:r>
            <a:r>
              <a:rPr lang="es-ES_tradnl" sz="1800" dirty="0" err="1" smtClean="0">
                <a:solidFill>
                  <a:srgbClr val="002060"/>
                </a:solidFill>
              </a:rPr>
              <a:t>APIs</a:t>
            </a:r>
            <a:r>
              <a:rPr lang="es-ES_tradnl" sz="1800" dirty="0" smtClean="0">
                <a:solidFill>
                  <a:srgbClr val="002060"/>
                </a:solidFill>
              </a:rPr>
              <a:t> para consumir datos y llevarlos a un repositorio propio para su posterior análisis (medida de reputación online, </a:t>
            </a:r>
            <a:r>
              <a:rPr lang="es-ES_tradnl" sz="1800" dirty="0" err="1" smtClean="0">
                <a:solidFill>
                  <a:srgbClr val="002060"/>
                </a:solidFill>
              </a:rPr>
              <a:t>community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management</a:t>
            </a:r>
            <a:r>
              <a:rPr lang="es-ES_tradnl" sz="1800" dirty="0" smtClean="0">
                <a:solidFill>
                  <a:srgbClr val="002060"/>
                </a:solidFill>
              </a:rPr>
              <a:t>, NLP, </a:t>
            </a:r>
            <a:r>
              <a:rPr lang="es-ES_tradnl" sz="1800" dirty="0" err="1" smtClean="0">
                <a:solidFill>
                  <a:srgbClr val="002060"/>
                </a:solidFill>
              </a:rPr>
              <a:t>etc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4469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>
                <a:solidFill>
                  <a:srgbClr val="1C1C1C"/>
                </a:solidFill>
              </a:rPr>
              <a:t>Crawling, </a:t>
            </a:r>
            <a:r>
              <a:rPr lang="en-US" sz="2200" b="1" dirty="0" smtClean="0">
                <a:solidFill>
                  <a:srgbClr val="1C1C1C"/>
                </a:solidFill>
              </a:rPr>
              <a:t>Scraping </a:t>
            </a:r>
            <a:r>
              <a:rPr lang="en-US" sz="2200" b="1" dirty="0">
                <a:solidFill>
                  <a:srgbClr val="1C1C1C"/>
                </a:solidFill>
              </a:rPr>
              <a:t>y </a:t>
            </a:r>
            <a:r>
              <a:rPr lang="en-US" sz="2200" b="1" dirty="0" err="1">
                <a:solidFill>
                  <a:srgbClr val="1C1C1C"/>
                </a:solidFill>
              </a:rPr>
              <a:t>Apis</a:t>
            </a:r>
            <a:r>
              <a:rPr lang="en-US" sz="2200" b="1" dirty="0">
                <a:solidFill>
                  <a:srgbClr val="1C1C1C"/>
                </a:solidFill>
              </a:rPr>
              <a:t> </a:t>
            </a:r>
            <a:r>
              <a:rPr lang="en-US" sz="2200" b="1" dirty="0" err="1">
                <a:solidFill>
                  <a:srgbClr val="1C1C1C"/>
                </a:solidFill>
              </a:rPr>
              <a:t>Sociales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Crawling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Nutch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Scraping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Xpath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Scrapy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APIs</a:t>
            </a:r>
            <a:r>
              <a:rPr lang="es-ES_tradnl" sz="1800" dirty="0">
                <a:solidFill>
                  <a:srgbClr val="002060"/>
                </a:solidFill>
              </a:rPr>
              <a:t> Sociales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err="1">
                <a:solidFill>
                  <a:srgbClr val="002060"/>
                </a:solidFill>
              </a:rPr>
              <a:t>Twitter</a:t>
            </a:r>
            <a:r>
              <a:rPr lang="es-ES_tradnl" sz="1800" b="1" dirty="0">
                <a:solidFill>
                  <a:srgbClr val="002060"/>
                </a:solidFill>
              </a:rPr>
              <a:t> API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Ejemplos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4216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Twitter API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La API de </a:t>
            </a:r>
            <a:r>
              <a:rPr lang="es-ES_tradnl" sz="1800" dirty="0" err="1" smtClean="0">
                <a:solidFill>
                  <a:srgbClr val="002060"/>
                </a:solidFill>
              </a:rPr>
              <a:t>Twitter</a:t>
            </a:r>
            <a:r>
              <a:rPr lang="es-ES_tradnl" sz="1800" dirty="0" smtClean="0">
                <a:solidFill>
                  <a:srgbClr val="002060"/>
                </a:solidFill>
              </a:rPr>
              <a:t> es una de las más completas.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Está bien documentada y es fácil de utilizar.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Se trata de una API REST con autenticación </a:t>
            </a:r>
            <a:r>
              <a:rPr lang="es-ES_tradnl" sz="1800" dirty="0" err="1" smtClean="0">
                <a:solidFill>
                  <a:srgbClr val="002060"/>
                </a:solidFill>
              </a:rPr>
              <a:t>Oauth</a:t>
            </a:r>
            <a:r>
              <a:rPr lang="es-ES_tradnl" sz="1800" dirty="0" smtClean="0">
                <a:solidFill>
                  <a:srgbClr val="002060"/>
                </a:solidFill>
              </a:rPr>
              <a:t> y proporciona diferentes sub-</a:t>
            </a:r>
            <a:r>
              <a:rPr lang="es-ES_tradnl" sz="1800" dirty="0" err="1" smtClean="0">
                <a:solidFill>
                  <a:srgbClr val="002060"/>
                </a:solidFill>
              </a:rPr>
              <a:t>apis</a:t>
            </a:r>
            <a:r>
              <a:rPr lang="es-ES_tradnl" sz="1800" dirty="0" smtClean="0">
                <a:solidFill>
                  <a:srgbClr val="002060"/>
                </a:solidFill>
              </a:rPr>
              <a:t>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REST API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err="1" smtClean="0">
                <a:solidFill>
                  <a:srgbClr val="002060"/>
                </a:solidFill>
              </a:rPr>
              <a:t>Search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err="1" smtClean="0">
                <a:solidFill>
                  <a:srgbClr val="002060"/>
                </a:solidFill>
              </a:rPr>
              <a:t>Streaming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9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Twitter API: REST API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Esta API proporciona toda la funcionalidad que la web de </a:t>
            </a:r>
            <a:r>
              <a:rPr lang="es-ES_tradnl" sz="1800" dirty="0" err="1" smtClean="0">
                <a:solidFill>
                  <a:srgbClr val="002060"/>
                </a:solidFill>
              </a:rPr>
              <a:t>Twitter</a:t>
            </a:r>
            <a:r>
              <a:rPr lang="es-ES_tradnl" sz="1800" dirty="0" smtClean="0">
                <a:solidFill>
                  <a:srgbClr val="002060"/>
                </a:solidFill>
              </a:rPr>
              <a:t> o un programa cliente pueda necesitar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Consulta y creación de: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err="1" smtClean="0">
                <a:solidFill>
                  <a:srgbClr val="002060"/>
                </a:solidFill>
              </a:rPr>
              <a:t>Tweets</a:t>
            </a:r>
            <a:r>
              <a:rPr lang="es-ES_tradnl" sz="1800" dirty="0" smtClean="0">
                <a:solidFill>
                  <a:srgbClr val="002060"/>
                </a:solidFill>
              </a:rPr>
              <a:t> / </a:t>
            </a:r>
            <a:r>
              <a:rPr lang="es-ES_tradnl" sz="1800" dirty="0" err="1" smtClean="0">
                <a:solidFill>
                  <a:srgbClr val="002060"/>
                </a:solidFill>
              </a:rPr>
              <a:t>retweets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err="1" smtClean="0">
                <a:solidFill>
                  <a:srgbClr val="002060"/>
                </a:solidFill>
              </a:rPr>
              <a:t>Followers</a:t>
            </a:r>
            <a:r>
              <a:rPr lang="es-ES_tradnl" sz="1800" dirty="0" smtClean="0">
                <a:solidFill>
                  <a:srgbClr val="002060"/>
                </a:solidFill>
              </a:rPr>
              <a:t> / </a:t>
            </a:r>
            <a:r>
              <a:rPr lang="es-ES_tradnl" sz="1800" dirty="0" err="1" smtClean="0">
                <a:solidFill>
                  <a:srgbClr val="002060"/>
                </a:solidFill>
              </a:rPr>
              <a:t>Friends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Mensajes directos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Listas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…</a:t>
            </a:r>
            <a:r>
              <a:rPr lang="es-ES_tradnl" sz="1800" dirty="0" err="1" smtClean="0">
                <a:solidFill>
                  <a:srgbClr val="002060"/>
                </a:solidFill>
              </a:rPr>
              <a:t>etc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550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Twitter API: Search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La API de búsquedas permite hacer búsquedas de </a:t>
            </a:r>
            <a:r>
              <a:rPr lang="es-ES_tradnl" sz="1800" dirty="0" err="1" smtClean="0">
                <a:solidFill>
                  <a:srgbClr val="002060"/>
                </a:solidFill>
              </a:rPr>
              <a:t>tweets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Permite distintos operadores de búsqueda como AND, OR, literales, negaciones, rangos de fecha, etc.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Proporciona la funcionalidad que </a:t>
            </a:r>
            <a:r>
              <a:rPr lang="es-ES_tradnl" sz="1800" dirty="0">
                <a:solidFill>
                  <a:srgbClr val="002060"/>
                </a:solidFill>
              </a:rPr>
              <a:t>ofrece </a:t>
            </a:r>
            <a:r>
              <a:rPr lang="es-ES_tradnl" sz="1800" dirty="0" smtClean="0">
                <a:solidFill>
                  <a:srgbClr val="002060"/>
                </a:solidFill>
                <a:hlinkClick r:id="rId3"/>
              </a:rPr>
              <a:t>http://search.twitter.com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</p:txBody>
      </p:sp>
      <p:pic>
        <p:nvPicPr>
          <p:cNvPr id="2" name="Picture 1" descr="Screen Shot 2015-03-18 at 15.47.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4019884"/>
            <a:ext cx="7531100" cy="18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66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Twitter API: Streaming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La API de </a:t>
            </a:r>
            <a:r>
              <a:rPr lang="es-ES_tradnl" sz="1800" dirty="0" err="1" smtClean="0">
                <a:solidFill>
                  <a:srgbClr val="002060"/>
                </a:solidFill>
              </a:rPr>
              <a:t>Streaming</a:t>
            </a:r>
            <a:r>
              <a:rPr lang="es-ES_tradnl" sz="1800" dirty="0" smtClean="0">
                <a:solidFill>
                  <a:srgbClr val="002060"/>
                </a:solidFill>
              </a:rPr>
              <a:t> permite “engancharse” al </a:t>
            </a:r>
            <a:r>
              <a:rPr lang="es-ES_tradnl" sz="1800" b="1" dirty="0" smtClean="0">
                <a:solidFill>
                  <a:srgbClr val="002060"/>
                </a:solidFill>
              </a:rPr>
              <a:t>flujo de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tweets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en tiempo real y filtrar en base a palabras clave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Normalmente sólo proporciona el 1% del total de información disponible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Es posible acceder al 100% del flujo de </a:t>
            </a:r>
            <a:r>
              <a:rPr lang="es-ES_tradnl" sz="1800" dirty="0" err="1" smtClean="0">
                <a:solidFill>
                  <a:srgbClr val="002060"/>
                </a:solidFill>
              </a:rPr>
              <a:t>tweets</a:t>
            </a:r>
            <a:r>
              <a:rPr lang="es-ES_tradnl" sz="1800" dirty="0" smtClean="0">
                <a:solidFill>
                  <a:srgbClr val="002060"/>
                </a:solidFill>
              </a:rPr>
              <a:t>, pero no de forma gratuita.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75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Twitter API: </a:t>
            </a:r>
            <a:r>
              <a:rPr lang="en-US" sz="2200" b="1" dirty="0" err="1" smtClean="0">
                <a:solidFill>
                  <a:srgbClr val="1C1C1C"/>
                </a:solidFill>
              </a:rPr>
              <a:t>Primeros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pasos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Ir a </a:t>
            </a:r>
            <a:r>
              <a:rPr lang="es-ES_tradnl" sz="1800" dirty="0" smtClean="0">
                <a:solidFill>
                  <a:srgbClr val="002060"/>
                </a:solidFill>
                <a:hlinkClick r:id="rId3"/>
              </a:rPr>
              <a:t>https</a:t>
            </a:r>
            <a:r>
              <a:rPr lang="es-ES_tradnl" sz="1800" dirty="0">
                <a:solidFill>
                  <a:srgbClr val="002060"/>
                </a:solidFill>
                <a:hlinkClick r:id="rId3"/>
              </a:rPr>
              <a:t>://apps.twitter.com</a:t>
            </a:r>
            <a:r>
              <a:rPr lang="es-ES_tradnl" sz="1800" dirty="0" smtClean="0">
                <a:solidFill>
                  <a:srgbClr val="002060"/>
                </a:solidFill>
                <a:hlinkClick r:id="rId3"/>
              </a:rPr>
              <a:t>/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iniciar sesión con nuestro usuario de </a:t>
            </a:r>
            <a:r>
              <a:rPr lang="es-ES_tradnl" sz="1800" dirty="0" err="1" smtClean="0">
                <a:solidFill>
                  <a:srgbClr val="002060"/>
                </a:solidFill>
              </a:rPr>
              <a:t>Twitter</a:t>
            </a:r>
            <a:r>
              <a:rPr lang="es-ES_tradnl" sz="1800" dirty="0" smtClean="0">
                <a:solidFill>
                  <a:srgbClr val="002060"/>
                </a:solidFill>
              </a:rPr>
              <a:t> (o registrar uno nuevo)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Crear una nueva APP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Asignarle un nombre, descripción y URL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Aceptar los términos y crear la App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Una vez creada, ir a “</a:t>
            </a:r>
            <a:r>
              <a:rPr lang="es-ES_tradnl" sz="1800" dirty="0" err="1" smtClean="0">
                <a:solidFill>
                  <a:srgbClr val="002060"/>
                </a:solidFill>
              </a:rPr>
              <a:t>Keys</a:t>
            </a:r>
            <a:r>
              <a:rPr lang="es-ES_tradnl" sz="1800" dirty="0" smtClean="0">
                <a:solidFill>
                  <a:srgbClr val="002060"/>
                </a:solidFill>
              </a:rPr>
              <a:t> and Access </a:t>
            </a:r>
            <a:r>
              <a:rPr lang="es-ES_tradnl" sz="1800" dirty="0" err="1" smtClean="0">
                <a:solidFill>
                  <a:srgbClr val="002060"/>
                </a:solidFill>
              </a:rPr>
              <a:t>Tokens</a:t>
            </a:r>
            <a:r>
              <a:rPr lang="es-ES_tradnl" sz="1800" dirty="0" smtClean="0">
                <a:solidFill>
                  <a:srgbClr val="002060"/>
                </a:solidFill>
              </a:rPr>
              <a:t>” y pulsar en “</a:t>
            </a:r>
            <a:r>
              <a:rPr lang="es-ES_tradnl" sz="1800" dirty="0" err="1" smtClean="0">
                <a:solidFill>
                  <a:srgbClr val="002060"/>
                </a:solidFill>
              </a:rPr>
              <a:t>Create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my</a:t>
            </a:r>
            <a:r>
              <a:rPr lang="es-ES_tradnl" sz="1800" dirty="0" smtClean="0">
                <a:solidFill>
                  <a:srgbClr val="002060"/>
                </a:solidFill>
              </a:rPr>
              <a:t> Access </a:t>
            </a:r>
            <a:r>
              <a:rPr lang="es-ES_tradnl" sz="1800" dirty="0" err="1" smtClean="0">
                <a:solidFill>
                  <a:srgbClr val="002060"/>
                </a:solidFill>
              </a:rPr>
              <a:t>Token</a:t>
            </a:r>
            <a:r>
              <a:rPr lang="es-ES_tradnl" sz="1800" dirty="0" smtClean="0">
                <a:solidFill>
                  <a:srgbClr val="002060"/>
                </a:solidFill>
              </a:rPr>
              <a:t>”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05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>
            <a:off x="-2214562" y="0"/>
            <a:ext cx="11358562" cy="7873999"/>
            <a:chOff x="0" y="0"/>
            <a:chExt cx="2147483647" cy="2147483647"/>
          </a:xfrm>
        </p:grpSpPr>
        <p:sp>
          <p:nvSpPr>
            <p:cNvPr id="196" name="Shape 196"/>
            <p:cNvSpPr txBox="1"/>
            <p:nvPr/>
          </p:nvSpPr>
          <p:spPr>
            <a:xfrm>
              <a:off x="418691865" y="0"/>
              <a:ext cx="1728791781" cy="1870388967"/>
            </a:xfrm>
            <a:prstGeom prst="rect">
              <a:avLst/>
            </a:prstGeom>
            <a:solidFill>
              <a:srgbClr val="004F6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" name="Shape 197"/>
            <p:cNvGrpSpPr/>
            <p:nvPr/>
          </p:nvGrpSpPr>
          <p:grpSpPr>
            <a:xfrm>
              <a:off x="0" y="389664374"/>
              <a:ext cx="2147483564" cy="1757819272"/>
              <a:chOff x="0" y="0"/>
              <a:chExt cx="2147483647" cy="2147483647"/>
            </a:xfrm>
          </p:grpSpPr>
          <p:grpSp>
            <p:nvGrpSpPr>
              <p:cNvPr id="198" name="Shape 198"/>
              <p:cNvGrpSpPr/>
              <p:nvPr/>
            </p:nvGrpSpPr>
            <p:grpSpPr>
              <a:xfrm>
                <a:off x="1283087770" y="1356723242"/>
                <a:ext cx="864395876" cy="330056593"/>
                <a:chOff x="3429000" y="5867400"/>
                <a:chExt cx="5714999" cy="990599"/>
              </a:xfrm>
            </p:grpSpPr>
            <p:sp>
              <p:nvSpPr>
                <p:cNvPr id="199" name="Shape 199"/>
                <p:cNvSpPr txBox="1"/>
                <p:nvPr/>
              </p:nvSpPr>
              <p:spPr>
                <a:xfrm>
                  <a:off x="3429000" y="5867400"/>
                  <a:ext cx="5714999" cy="990599"/>
                </a:xfrm>
                <a:prstGeom prst="rect">
                  <a:avLst/>
                </a:prstGeom>
                <a:solidFill>
                  <a:srgbClr val="698099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Shape 200"/>
                <p:cNvSpPr txBox="1"/>
                <p:nvPr/>
              </p:nvSpPr>
              <p:spPr>
                <a:xfrm>
                  <a:off x="6083300" y="6019800"/>
                  <a:ext cx="184149" cy="3968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201" name="Shape 20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26199142" y="714064787"/>
                <a:ext cx="244912162" cy="1375235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Shape 20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09832705" y="714179047"/>
                <a:ext cx="297138176" cy="142700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Shape 20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607236187" y="0"/>
                <a:ext cx="337654731" cy="4633486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Shape 204"/>
              <p:cNvSpPr txBox="1"/>
              <p:nvPr/>
            </p:nvSpPr>
            <p:spPr>
              <a:xfrm>
                <a:off x="1524698358" y="595054150"/>
                <a:ext cx="578965243" cy="81456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10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CIFF Trustees:</a:t>
                </a:r>
              </a:p>
            </p:txBody>
          </p:sp>
          <p:grpSp>
            <p:nvGrpSpPr>
              <p:cNvPr id="205" name="Shape 205"/>
              <p:cNvGrpSpPr/>
              <p:nvPr/>
            </p:nvGrpSpPr>
            <p:grpSpPr>
              <a:xfrm>
                <a:off x="0" y="95208612"/>
                <a:ext cx="1580223762" cy="2052275034"/>
                <a:chOff x="1820861" y="1714500"/>
                <a:chExt cx="6108700" cy="4562475"/>
              </a:xfrm>
            </p:grpSpPr>
            <p:sp>
              <p:nvSpPr>
                <p:cNvPr id="206" name="Shape 206"/>
                <p:cNvSpPr/>
                <p:nvPr/>
              </p:nvSpPr>
              <p:spPr>
                <a:xfrm>
                  <a:off x="2571750" y="1714500"/>
                  <a:ext cx="5357811" cy="4562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4225925" y="5888037"/>
                  <a:ext cx="3175" cy="79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3" extrusionOk="0">
                      <a:moveTo>
                        <a:pt x="0" y="3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0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2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4132262" y="4322762"/>
                  <a:ext cx="2100262" cy="12414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6" h="498" extrusionOk="0">
                      <a:moveTo>
                        <a:pt x="112" y="498"/>
                      </a:moveTo>
                      <a:cubicBezTo>
                        <a:pt x="0" y="89"/>
                        <a:pt x="580" y="204"/>
                        <a:pt x="742" y="0"/>
                      </a:cubicBezTo>
                      <a:cubicBezTo>
                        <a:pt x="756" y="33"/>
                        <a:pt x="739" y="113"/>
                        <a:pt x="731" y="150"/>
                      </a:cubicBezTo>
                      <a:cubicBezTo>
                        <a:pt x="628" y="483"/>
                        <a:pt x="376" y="449"/>
                        <a:pt x="112" y="498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6978650" y="2541586"/>
                  <a:ext cx="6350" cy="47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2" extrusionOk="0">
                      <a:moveTo>
                        <a:pt x="1" y="2"/>
                      </a:move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1820861" y="1714500"/>
                  <a:ext cx="5357812" cy="45624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29" h="1831" extrusionOk="0">
                      <a:moveTo>
                        <a:pt x="1069" y="1831"/>
                      </a:moveTo>
                      <a:cubicBezTo>
                        <a:pt x="559" y="1778"/>
                        <a:pt x="393" y="1118"/>
                        <a:pt x="794" y="754"/>
                      </a:cubicBezTo>
                      <a:cubicBezTo>
                        <a:pt x="976" y="614"/>
                        <a:pt x="1183" y="553"/>
                        <a:pt x="1393" y="483"/>
                      </a:cubicBezTo>
                      <a:cubicBezTo>
                        <a:pt x="761" y="0"/>
                        <a:pt x="57" y="907"/>
                        <a:pt x="574" y="1554"/>
                      </a:cubicBezTo>
                      <a:cubicBezTo>
                        <a:pt x="574" y="1556"/>
                        <a:pt x="574" y="1557"/>
                        <a:pt x="574" y="1558"/>
                      </a:cubicBezTo>
                      <a:cubicBezTo>
                        <a:pt x="558" y="1575"/>
                        <a:pt x="541" y="1594"/>
                        <a:pt x="525" y="1613"/>
                      </a:cubicBezTo>
                      <a:cubicBezTo>
                        <a:pt x="0" y="1022"/>
                        <a:pt x="552" y="57"/>
                        <a:pt x="1250" y="307"/>
                      </a:cubicBezTo>
                      <a:cubicBezTo>
                        <a:pt x="1335" y="346"/>
                        <a:pt x="1406" y="388"/>
                        <a:pt x="1478" y="455"/>
                      </a:cubicBezTo>
                      <a:cubicBezTo>
                        <a:pt x="1659" y="391"/>
                        <a:pt x="1815" y="304"/>
                        <a:pt x="1903" y="106"/>
                      </a:cubicBezTo>
                      <a:cubicBezTo>
                        <a:pt x="1904" y="110"/>
                        <a:pt x="1904" y="110"/>
                        <a:pt x="1910" y="161"/>
                      </a:cubicBezTo>
                      <a:cubicBezTo>
                        <a:pt x="1929" y="404"/>
                        <a:pt x="1903" y="698"/>
                        <a:pt x="1695" y="838"/>
                      </a:cubicBezTo>
                      <a:cubicBezTo>
                        <a:pt x="1695" y="842"/>
                        <a:pt x="1707" y="903"/>
                        <a:pt x="1714" y="946"/>
                      </a:cubicBezTo>
                      <a:cubicBezTo>
                        <a:pt x="1759" y="1394"/>
                        <a:pt x="1479" y="1815"/>
                        <a:pt x="1069" y="1831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11" name="Shape 211"/>
          <p:cNvSpPr txBox="1"/>
          <p:nvPr/>
        </p:nvSpPr>
        <p:spPr>
          <a:xfrm>
            <a:off x="4678175" y="5476575"/>
            <a:ext cx="3629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Javier Alba</a:t>
            </a:r>
            <a:endParaRPr lang="en-US"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fjavieralba@gmail.com</a:t>
            </a:r>
            <a:endParaRPr lang="en-US"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>
                <a:solidFill>
                  <a:srgbClr val="1C1C1C"/>
                </a:solidFill>
              </a:rPr>
              <a:t>Crawling, </a:t>
            </a:r>
            <a:r>
              <a:rPr lang="en-US" sz="2200" b="1" dirty="0" smtClean="0">
                <a:solidFill>
                  <a:srgbClr val="1C1C1C"/>
                </a:solidFill>
              </a:rPr>
              <a:t>Scraping </a:t>
            </a:r>
            <a:r>
              <a:rPr lang="en-US" sz="2200" b="1" dirty="0">
                <a:solidFill>
                  <a:srgbClr val="1C1C1C"/>
                </a:solidFill>
              </a:rPr>
              <a:t>y </a:t>
            </a:r>
            <a:r>
              <a:rPr lang="en-US" sz="2200" b="1" dirty="0" err="1">
                <a:solidFill>
                  <a:srgbClr val="1C1C1C"/>
                </a:solidFill>
              </a:rPr>
              <a:t>Apis</a:t>
            </a:r>
            <a:r>
              <a:rPr lang="en-US" sz="2200" b="1" dirty="0">
                <a:solidFill>
                  <a:srgbClr val="1C1C1C"/>
                </a:solidFill>
              </a:rPr>
              <a:t> </a:t>
            </a:r>
            <a:r>
              <a:rPr lang="en-US" sz="2200" b="1" dirty="0" err="1">
                <a:solidFill>
                  <a:srgbClr val="1C1C1C"/>
                </a:solidFill>
              </a:rPr>
              <a:t>Sociales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Crawling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Nutch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Scraping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Xpath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Scrapy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APIs</a:t>
            </a:r>
            <a:r>
              <a:rPr lang="es-ES_tradnl" sz="1800" dirty="0">
                <a:solidFill>
                  <a:srgbClr val="002060"/>
                </a:solidFill>
              </a:rPr>
              <a:t> Sociales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Twitter</a:t>
            </a:r>
            <a:r>
              <a:rPr lang="es-ES_tradnl" sz="1800" dirty="0">
                <a:solidFill>
                  <a:srgbClr val="002060"/>
                </a:solidFill>
              </a:rPr>
              <a:t> API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Ejemplos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593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En ocasiones es necesario trabajar con </a:t>
            </a:r>
            <a:r>
              <a:rPr lang="es-ES_tradnl" sz="1800" b="1" dirty="0" smtClean="0">
                <a:solidFill>
                  <a:srgbClr val="002060"/>
                </a:solidFill>
              </a:rPr>
              <a:t>fuentes de datos diferentes </a:t>
            </a:r>
            <a:r>
              <a:rPr lang="es-ES_tradnl" sz="1800" dirty="0" smtClean="0">
                <a:solidFill>
                  <a:srgbClr val="002060"/>
                </a:solidFill>
              </a:rPr>
              <a:t>a las vistas hasta ahora, es decir datos de la </a:t>
            </a:r>
            <a:r>
              <a:rPr lang="es-ES_tradnl" sz="1800" dirty="0" err="1" smtClean="0">
                <a:solidFill>
                  <a:srgbClr val="002060"/>
                </a:solidFill>
              </a:rPr>
              <a:t>WWWeb</a:t>
            </a:r>
            <a:r>
              <a:rPr lang="es-ES_tradnl" sz="1800" dirty="0" smtClean="0">
                <a:solidFill>
                  <a:srgbClr val="002060"/>
                </a:solidFill>
              </a:rPr>
              <a:t> ó de </a:t>
            </a:r>
            <a:r>
              <a:rPr lang="es-ES_tradnl" sz="1800" dirty="0" err="1" smtClean="0">
                <a:solidFill>
                  <a:srgbClr val="002060"/>
                </a:solidFill>
              </a:rPr>
              <a:t>APIs</a:t>
            </a:r>
            <a:r>
              <a:rPr lang="es-ES_tradnl" sz="1800" dirty="0" smtClean="0">
                <a:solidFill>
                  <a:srgbClr val="002060"/>
                </a:solidFill>
              </a:rPr>
              <a:t> externas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Estas fuentes pueden ser </a:t>
            </a:r>
            <a:r>
              <a:rPr lang="es-ES_tradnl" sz="1800" b="1" dirty="0" smtClean="0">
                <a:solidFill>
                  <a:srgbClr val="002060"/>
                </a:solidFill>
              </a:rPr>
              <a:t>públicas</a:t>
            </a:r>
            <a:r>
              <a:rPr lang="es-ES_tradnl" sz="1800" dirty="0" smtClean="0">
                <a:solidFill>
                  <a:srgbClr val="002060"/>
                </a:solidFill>
              </a:rPr>
              <a:t> (páginas web, redes sociales…) o </a:t>
            </a:r>
            <a:r>
              <a:rPr lang="es-ES_tradnl" sz="1800" b="1" dirty="0" smtClean="0">
                <a:solidFill>
                  <a:srgbClr val="002060"/>
                </a:solidFill>
              </a:rPr>
              <a:t>privadas</a:t>
            </a:r>
            <a:r>
              <a:rPr lang="es-ES_tradnl" sz="1800" dirty="0" smtClean="0">
                <a:solidFill>
                  <a:srgbClr val="002060"/>
                </a:solidFill>
              </a:rPr>
              <a:t> (intranets, </a:t>
            </a:r>
            <a:r>
              <a:rPr lang="es-ES_tradnl" sz="1800" dirty="0" err="1" smtClean="0">
                <a:solidFill>
                  <a:srgbClr val="002060"/>
                </a:solidFill>
              </a:rPr>
              <a:t>APIs</a:t>
            </a:r>
            <a:r>
              <a:rPr lang="es-ES_tradnl" sz="1800" dirty="0" smtClean="0">
                <a:solidFill>
                  <a:srgbClr val="002060"/>
                </a:solidFill>
              </a:rPr>
              <a:t> privadas), pero en ambos casos se utilizan las mismas tecnologías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Cuando se trata de </a:t>
            </a:r>
            <a:r>
              <a:rPr lang="es-ES_tradnl" sz="1800" b="1" dirty="0" smtClean="0">
                <a:solidFill>
                  <a:srgbClr val="002060"/>
                </a:solidFill>
              </a:rPr>
              <a:t>adquirir</a:t>
            </a:r>
            <a:r>
              <a:rPr lang="es-ES_tradnl" sz="1800" dirty="0" smtClean="0">
                <a:solidFill>
                  <a:srgbClr val="002060"/>
                </a:solidFill>
              </a:rPr>
              <a:t> datos de la WWW </a:t>
            </a:r>
            <a:r>
              <a:rPr lang="es-ES_tradnl" sz="1800" b="1" dirty="0" smtClean="0">
                <a:solidFill>
                  <a:srgbClr val="002060"/>
                </a:solidFill>
              </a:rPr>
              <a:t>de forma masiva</a:t>
            </a:r>
            <a:r>
              <a:rPr lang="es-ES_tradnl" sz="1800" dirty="0" smtClean="0">
                <a:solidFill>
                  <a:srgbClr val="002060"/>
                </a:solidFill>
              </a:rPr>
              <a:t>, se utilizan robots denominados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Crawlers</a:t>
            </a:r>
            <a:endParaRPr lang="es-ES_tradnl" sz="1800" b="1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Cuando se trata de </a:t>
            </a:r>
            <a:r>
              <a:rPr lang="es-ES_tradnl" sz="1800" b="1" dirty="0" smtClean="0">
                <a:solidFill>
                  <a:srgbClr val="002060"/>
                </a:solidFill>
              </a:rPr>
              <a:t>extraer información concreta </a:t>
            </a:r>
            <a:r>
              <a:rPr lang="es-ES_tradnl" sz="1800" dirty="0" smtClean="0">
                <a:solidFill>
                  <a:srgbClr val="002060"/>
                </a:solidFill>
              </a:rPr>
              <a:t>de unas pocas páginas determinadas se utilizan técnicas de “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Screen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Scraping</a:t>
            </a:r>
            <a:r>
              <a:rPr lang="es-ES_tradnl" sz="1800" dirty="0" smtClean="0">
                <a:solidFill>
                  <a:srgbClr val="002060"/>
                </a:solidFill>
              </a:rPr>
              <a:t>”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En ocasiones se dispone de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APIs</a:t>
            </a:r>
            <a:r>
              <a:rPr lang="es-ES_tradnl" sz="1800" dirty="0" smtClean="0">
                <a:solidFill>
                  <a:srgbClr val="002060"/>
                </a:solidFill>
              </a:rPr>
              <a:t> que nos proveen de los datos, por ejemplo </a:t>
            </a:r>
            <a:r>
              <a:rPr lang="es-ES_tradnl" sz="1800" dirty="0" err="1" smtClean="0">
                <a:solidFill>
                  <a:srgbClr val="002060"/>
                </a:solidFill>
              </a:rPr>
              <a:t>APIs</a:t>
            </a:r>
            <a:r>
              <a:rPr lang="es-ES_tradnl" sz="1800" dirty="0" smtClean="0">
                <a:solidFill>
                  <a:srgbClr val="002060"/>
                </a:solidFill>
              </a:rPr>
              <a:t> REST de redes sociales (Facebook, </a:t>
            </a:r>
            <a:r>
              <a:rPr lang="es-ES_tradnl" sz="1800" dirty="0" err="1" smtClean="0">
                <a:solidFill>
                  <a:srgbClr val="002060"/>
                </a:solidFill>
              </a:rPr>
              <a:t>Twitter</a:t>
            </a:r>
            <a:r>
              <a:rPr lang="es-ES_tradnl" sz="1800" dirty="0" smtClean="0">
                <a:solidFill>
                  <a:srgbClr val="002060"/>
                </a:solidFill>
              </a:rPr>
              <a:t>…)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Introducción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8533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>
                <a:solidFill>
                  <a:srgbClr val="1C1C1C"/>
                </a:solidFill>
              </a:rPr>
              <a:t>Crawling, </a:t>
            </a:r>
            <a:r>
              <a:rPr lang="en-US" sz="2200" b="1" dirty="0" smtClean="0">
                <a:solidFill>
                  <a:srgbClr val="1C1C1C"/>
                </a:solidFill>
              </a:rPr>
              <a:t>Scraping </a:t>
            </a:r>
            <a:r>
              <a:rPr lang="en-US" sz="2200" b="1" dirty="0">
                <a:solidFill>
                  <a:srgbClr val="1C1C1C"/>
                </a:solidFill>
              </a:rPr>
              <a:t>y </a:t>
            </a:r>
            <a:r>
              <a:rPr lang="en-US" sz="2200" b="1" dirty="0" err="1">
                <a:solidFill>
                  <a:srgbClr val="1C1C1C"/>
                </a:solidFill>
              </a:rPr>
              <a:t>Apis</a:t>
            </a:r>
            <a:r>
              <a:rPr lang="en-US" sz="2200" b="1" dirty="0">
                <a:solidFill>
                  <a:srgbClr val="1C1C1C"/>
                </a:solidFill>
              </a:rPr>
              <a:t> </a:t>
            </a:r>
            <a:r>
              <a:rPr lang="en-US" sz="2200" b="1" dirty="0" err="1">
                <a:solidFill>
                  <a:srgbClr val="1C1C1C"/>
                </a:solidFill>
              </a:rPr>
              <a:t>Sociales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err="1">
                <a:solidFill>
                  <a:srgbClr val="002060"/>
                </a:solidFill>
              </a:rPr>
              <a:t>Crawling</a:t>
            </a:r>
            <a:endParaRPr lang="es-ES_tradnl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Nutch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Scraping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Xpath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Scrapy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APIs</a:t>
            </a:r>
            <a:r>
              <a:rPr lang="es-ES_tradnl" sz="1800" dirty="0">
                <a:solidFill>
                  <a:srgbClr val="002060"/>
                </a:solidFill>
              </a:rPr>
              <a:t> Sociales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Twitter</a:t>
            </a:r>
            <a:r>
              <a:rPr lang="es-ES_tradnl" sz="1800" dirty="0">
                <a:solidFill>
                  <a:srgbClr val="002060"/>
                </a:solidFill>
              </a:rPr>
              <a:t> API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Ejemplos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929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El “Web </a:t>
            </a:r>
            <a:r>
              <a:rPr lang="es-ES_tradnl" sz="1800" dirty="0" err="1" smtClean="0">
                <a:solidFill>
                  <a:srgbClr val="002060"/>
                </a:solidFill>
              </a:rPr>
              <a:t>Crawling</a:t>
            </a:r>
            <a:r>
              <a:rPr lang="es-ES_tradnl" sz="1800" dirty="0" smtClean="0">
                <a:solidFill>
                  <a:srgbClr val="002060"/>
                </a:solidFill>
              </a:rPr>
              <a:t>” se lleva a cabo por </a:t>
            </a:r>
            <a:r>
              <a:rPr lang="es-ES_tradnl" sz="1800" b="1" dirty="0" smtClean="0">
                <a:solidFill>
                  <a:srgbClr val="002060"/>
                </a:solidFill>
              </a:rPr>
              <a:t>robots</a:t>
            </a:r>
            <a:r>
              <a:rPr lang="es-ES_tradnl" sz="1800" dirty="0" smtClean="0">
                <a:solidFill>
                  <a:srgbClr val="002060"/>
                </a:solidFill>
              </a:rPr>
              <a:t> (programas) que sistemáticamente navegan por la Web, </a:t>
            </a:r>
            <a:r>
              <a:rPr lang="es-ES_tradnl" sz="1800" b="1" dirty="0" smtClean="0">
                <a:solidFill>
                  <a:srgbClr val="002060"/>
                </a:solidFill>
              </a:rPr>
              <a:t>descargando e indexando </a:t>
            </a:r>
            <a:r>
              <a:rPr lang="es-ES_tradnl" sz="1800" dirty="0" smtClean="0">
                <a:solidFill>
                  <a:srgbClr val="002060"/>
                </a:solidFill>
              </a:rPr>
              <a:t>todos los contenidos que visitan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La indexación de estos contenidos normalmente se hace para </a:t>
            </a:r>
            <a:r>
              <a:rPr lang="es-ES_tradnl" sz="1800" b="1" dirty="0" smtClean="0">
                <a:solidFill>
                  <a:srgbClr val="002060"/>
                </a:solidFill>
              </a:rPr>
              <a:t>crear un índice</a:t>
            </a:r>
            <a:r>
              <a:rPr lang="es-ES_tradnl" sz="1800" dirty="0" smtClean="0">
                <a:solidFill>
                  <a:srgbClr val="002060"/>
                </a:solidFill>
              </a:rPr>
              <a:t> con los contenidos de las webs y poder </a:t>
            </a:r>
            <a:r>
              <a:rPr lang="es-ES_tradnl" sz="1800" b="1" dirty="0" smtClean="0">
                <a:solidFill>
                  <a:srgbClr val="002060"/>
                </a:solidFill>
              </a:rPr>
              <a:t>buscarlos</a:t>
            </a:r>
            <a:r>
              <a:rPr lang="es-ES_tradnl" sz="1800" dirty="0" smtClean="0">
                <a:solidFill>
                  <a:srgbClr val="002060"/>
                </a:solidFill>
              </a:rPr>
              <a:t> después rápidamente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Así es como funcionan los buscadores: </a:t>
            </a:r>
            <a:r>
              <a:rPr lang="es-ES_tradnl" sz="1800" dirty="0">
                <a:solidFill>
                  <a:srgbClr val="002060"/>
                </a:solidFill>
                <a:hlinkClick r:id="rId3"/>
              </a:rPr>
              <a:t>https://youtu.be/BNHR6IQJGZs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Crawling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959745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Un web </a:t>
            </a:r>
            <a:r>
              <a:rPr lang="es-ES_tradnl" sz="1800" dirty="0" err="1">
                <a:solidFill>
                  <a:srgbClr val="002060"/>
                </a:solidFill>
              </a:rPr>
              <a:t>crawler</a:t>
            </a:r>
            <a:r>
              <a:rPr lang="es-ES_tradnl" sz="1800" dirty="0">
                <a:solidFill>
                  <a:srgbClr val="002060"/>
                </a:solidFill>
              </a:rPr>
              <a:t> comienza con una </a:t>
            </a:r>
            <a:r>
              <a:rPr lang="es-ES_tradnl" sz="1800" b="1" dirty="0">
                <a:solidFill>
                  <a:srgbClr val="002060"/>
                </a:solidFill>
              </a:rPr>
              <a:t>lista de </a:t>
            </a:r>
            <a:r>
              <a:rPr lang="es-ES_tradnl" sz="1800" b="1" dirty="0" err="1">
                <a:solidFill>
                  <a:srgbClr val="002060"/>
                </a:solidFill>
              </a:rPr>
              <a:t>URLs</a:t>
            </a:r>
            <a:r>
              <a:rPr lang="es-ES_tradnl" sz="1800" b="1" dirty="0">
                <a:solidFill>
                  <a:srgbClr val="002060"/>
                </a:solidFill>
              </a:rPr>
              <a:t> semilla</a:t>
            </a:r>
            <a:r>
              <a:rPr lang="es-ES_tradnl" sz="1800" dirty="0">
                <a:solidFill>
                  <a:srgbClr val="002060"/>
                </a:solidFill>
              </a:rPr>
              <a:t>, visita cada una de ellas, obteniendo su </a:t>
            </a:r>
            <a:r>
              <a:rPr lang="es-ES_tradnl" sz="1800" dirty="0" smtClean="0">
                <a:solidFill>
                  <a:srgbClr val="002060"/>
                </a:solidFill>
              </a:rPr>
              <a:t>contenido, “</a:t>
            </a:r>
            <a:r>
              <a:rPr lang="es-ES_tradnl" sz="1800" dirty="0" err="1" smtClean="0">
                <a:solidFill>
                  <a:srgbClr val="002060"/>
                </a:solidFill>
              </a:rPr>
              <a:t>parseándolo</a:t>
            </a:r>
            <a:r>
              <a:rPr lang="es-ES_tradnl" sz="1800" dirty="0" smtClean="0">
                <a:solidFill>
                  <a:srgbClr val="002060"/>
                </a:solidFill>
              </a:rPr>
              <a:t>” </a:t>
            </a:r>
            <a:r>
              <a:rPr lang="es-ES_tradnl" sz="1800" b="1" dirty="0">
                <a:solidFill>
                  <a:srgbClr val="002060"/>
                </a:solidFill>
              </a:rPr>
              <a:t>y </a:t>
            </a:r>
            <a:r>
              <a:rPr lang="es-ES_tradnl" sz="1800" b="1" dirty="0" smtClean="0">
                <a:solidFill>
                  <a:srgbClr val="002060"/>
                </a:solidFill>
              </a:rPr>
              <a:t>registrando </a:t>
            </a:r>
            <a:r>
              <a:rPr lang="es-ES_tradnl" sz="1800" b="1" dirty="0">
                <a:solidFill>
                  <a:srgbClr val="002060"/>
                </a:solidFill>
              </a:rPr>
              <a:t>todos los “links”</a:t>
            </a:r>
            <a:r>
              <a:rPr lang="es-ES_tradnl" sz="1800" dirty="0">
                <a:solidFill>
                  <a:srgbClr val="002060"/>
                </a:solidFill>
              </a:rPr>
              <a:t> que encuentra en cada una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Dichos links se incorporarán a la lista de </a:t>
            </a:r>
            <a:r>
              <a:rPr lang="es-ES_tradnl" sz="1800" dirty="0" err="1">
                <a:solidFill>
                  <a:srgbClr val="002060"/>
                </a:solidFill>
              </a:rPr>
              <a:t>URLs</a:t>
            </a:r>
            <a:r>
              <a:rPr lang="es-ES_tradnl" sz="1800" dirty="0">
                <a:solidFill>
                  <a:srgbClr val="002060"/>
                </a:solidFill>
              </a:rPr>
              <a:t> a </a:t>
            </a:r>
            <a:r>
              <a:rPr lang="es-ES_tradnl" sz="1800" dirty="0" smtClean="0">
                <a:solidFill>
                  <a:srgbClr val="002060"/>
                </a:solidFill>
              </a:rPr>
              <a:t>visitar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El orden de visita de las </a:t>
            </a:r>
            <a:r>
              <a:rPr lang="es-ES_tradnl" sz="1800" dirty="0" err="1" smtClean="0">
                <a:solidFill>
                  <a:srgbClr val="002060"/>
                </a:solidFill>
              </a:rPr>
              <a:t>URLs</a:t>
            </a:r>
            <a:r>
              <a:rPr lang="es-ES_tradnl" sz="1800" dirty="0" smtClean="0">
                <a:solidFill>
                  <a:srgbClr val="002060"/>
                </a:solidFill>
              </a:rPr>
              <a:t> dependerá de las </a:t>
            </a:r>
            <a:r>
              <a:rPr lang="es-ES_tradnl" sz="1800" b="1" dirty="0" smtClean="0">
                <a:solidFill>
                  <a:srgbClr val="002060"/>
                </a:solidFill>
              </a:rPr>
              <a:t>políticas</a:t>
            </a:r>
            <a:r>
              <a:rPr lang="es-ES_tradnl" sz="1800" dirty="0" smtClean="0">
                <a:solidFill>
                  <a:srgbClr val="002060"/>
                </a:solidFill>
              </a:rPr>
              <a:t> definidas por configuración.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Ejecuciones sucesivas irán </a:t>
            </a:r>
            <a:r>
              <a:rPr lang="es-ES_tradnl" sz="1800" b="1" dirty="0" smtClean="0">
                <a:solidFill>
                  <a:srgbClr val="002060"/>
                </a:solidFill>
              </a:rPr>
              <a:t>actualizando el índice </a:t>
            </a:r>
            <a:r>
              <a:rPr lang="es-ES_tradnl" sz="1800" dirty="0" smtClean="0">
                <a:solidFill>
                  <a:srgbClr val="002060"/>
                </a:solidFill>
              </a:rPr>
              <a:t>de búsqueda con los cambios en las páginas originales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Crawling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6905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Algunas características que todo </a:t>
            </a:r>
            <a:r>
              <a:rPr lang="es-ES_tradnl" sz="1800" dirty="0" err="1" smtClean="0">
                <a:solidFill>
                  <a:srgbClr val="002060"/>
                </a:solidFill>
              </a:rPr>
              <a:t>crawler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b="1" dirty="0" smtClean="0">
                <a:solidFill>
                  <a:srgbClr val="002060"/>
                </a:solidFill>
              </a:rPr>
              <a:t>debe</a:t>
            </a:r>
            <a:r>
              <a:rPr lang="es-ES_tradnl" sz="1800" dirty="0" smtClean="0">
                <a:solidFill>
                  <a:srgbClr val="002060"/>
                </a:solidFill>
              </a:rPr>
              <a:t> proporcionar son: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Configurable</a:t>
            </a:r>
            <a:r>
              <a:rPr lang="es-ES_tradnl" sz="1800" dirty="0">
                <a:solidFill>
                  <a:srgbClr val="002060"/>
                </a:solidFill>
              </a:rPr>
              <a:t>:</a:t>
            </a:r>
            <a:r>
              <a:rPr lang="es-ES_tradnl" sz="1800" dirty="0" smtClean="0">
                <a:solidFill>
                  <a:srgbClr val="002060"/>
                </a:solidFill>
              </a:rPr>
              <a:t> permitiendo definir políticas sobre cómo debe hacer la navegación (profundidad, número de saltos de dominio, </a:t>
            </a:r>
            <a:r>
              <a:rPr lang="es-ES_tradnl" sz="1800" dirty="0" err="1" smtClean="0">
                <a:solidFill>
                  <a:srgbClr val="002060"/>
                </a:solidFill>
              </a:rPr>
              <a:t>etc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Robusto</a:t>
            </a:r>
            <a:r>
              <a:rPr lang="es-ES_tradnl" sz="1800" dirty="0" smtClean="0">
                <a:solidFill>
                  <a:srgbClr val="002060"/>
                </a:solidFill>
              </a:rPr>
              <a:t>: para evitar las “trampas” en ciertas webs, que pueden ser intencionadas o simplemente webs mal diseñadas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Respetuoso</a:t>
            </a:r>
            <a:r>
              <a:rPr lang="es-ES_tradnl" sz="1800" dirty="0" smtClean="0">
                <a:solidFill>
                  <a:srgbClr val="002060"/>
                </a:solidFill>
              </a:rPr>
              <a:t>: en el sentido de respetar los límites que las propias webs pueden definir para ser “</a:t>
            </a:r>
            <a:r>
              <a:rPr lang="es-ES_tradnl" sz="1800" dirty="0" err="1" smtClean="0">
                <a:solidFill>
                  <a:srgbClr val="002060"/>
                </a:solidFill>
              </a:rPr>
              <a:t>crawleadas</a:t>
            </a:r>
            <a:r>
              <a:rPr lang="es-ES_tradnl" sz="1800" dirty="0" smtClean="0">
                <a:solidFill>
                  <a:srgbClr val="002060"/>
                </a:solidFill>
              </a:rPr>
              <a:t>” (</a:t>
            </a:r>
            <a:r>
              <a:rPr lang="es-ES_tradnl" sz="1800" dirty="0" err="1" smtClean="0">
                <a:solidFill>
                  <a:srgbClr val="002060"/>
                </a:solidFill>
              </a:rPr>
              <a:t>robots.txt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Crawling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52156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Algunas características </a:t>
            </a:r>
            <a:r>
              <a:rPr lang="es-ES_tradnl" sz="1800" b="1" dirty="0" smtClean="0">
                <a:solidFill>
                  <a:srgbClr val="002060"/>
                </a:solidFill>
              </a:rPr>
              <a:t>deseables</a:t>
            </a:r>
            <a:r>
              <a:rPr lang="es-ES_tradnl" sz="1800" dirty="0" smtClean="0">
                <a:solidFill>
                  <a:srgbClr val="002060"/>
                </a:solidFill>
              </a:rPr>
              <a:t> de un </a:t>
            </a:r>
            <a:r>
              <a:rPr lang="es-ES_tradnl" sz="1800" dirty="0" err="1" smtClean="0">
                <a:solidFill>
                  <a:srgbClr val="002060"/>
                </a:solidFill>
              </a:rPr>
              <a:t>crawler</a:t>
            </a:r>
            <a:r>
              <a:rPr lang="es-ES_tradnl" sz="1800" dirty="0" smtClean="0">
                <a:solidFill>
                  <a:srgbClr val="002060"/>
                </a:solidFill>
              </a:rPr>
              <a:t> son: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Distribuido</a:t>
            </a:r>
            <a:r>
              <a:rPr lang="es-ES_tradnl" sz="1800" dirty="0" smtClean="0">
                <a:solidFill>
                  <a:srgbClr val="002060"/>
                </a:solidFill>
              </a:rPr>
              <a:t>: ser capaz de ejecutarse de forma paralela en múltiples máquinas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Escalable</a:t>
            </a:r>
            <a:r>
              <a:rPr lang="es-ES_tradnl" sz="1800" dirty="0" smtClean="0">
                <a:solidFill>
                  <a:srgbClr val="002060"/>
                </a:solidFill>
              </a:rPr>
              <a:t>: poder aumentar la frecuencia de </a:t>
            </a:r>
            <a:r>
              <a:rPr lang="es-ES_tradnl" sz="1800" dirty="0" err="1" smtClean="0">
                <a:solidFill>
                  <a:srgbClr val="002060"/>
                </a:solidFill>
              </a:rPr>
              <a:t>crawling</a:t>
            </a:r>
            <a:r>
              <a:rPr lang="es-ES_tradnl" sz="1800" dirty="0" smtClean="0">
                <a:solidFill>
                  <a:srgbClr val="002060"/>
                </a:solidFill>
              </a:rPr>
              <a:t> añadiendo más máquinas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Eficiente</a:t>
            </a:r>
            <a:r>
              <a:rPr lang="es-ES_tradnl" sz="1800" dirty="0" smtClean="0">
                <a:solidFill>
                  <a:srgbClr val="002060"/>
                </a:solidFill>
              </a:rPr>
              <a:t>: ser capaz de ejecutarse consumiendo los menores recursos posibles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Calidad</a:t>
            </a:r>
            <a:r>
              <a:rPr lang="es-ES_tradnl" sz="1800" dirty="0" smtClean="0">
                <a:solidFill>
                  <a:srgbClr val="002060"/>
                </a:solidFill>
              </a:rPr>
              <a:t>: ser capaz de priorizar webs “útiles”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Frescura</a:t>
            </a:r>
            <a:r>
              <a:rPr lang="es-ES_tradnl" sz="1800" dirty="0" smtClean="0">
                <a:solidFill>
                  <a:srgbClr val="002060"/>
                </a:solidFill>
              </a:rPr>
              <a:t>: mantener un índice actualizado con los cambios en las webs originales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Extensible</a:t>
            </a:r>
            <a:r>
              <a:rPr lang="es-ES_tradnl" sz="1800" dirty="0" smtClean="0">
                <a:solidFill>
                  <a:srgbClr val="002060"/>
                </a:solidFill>
              </a:rPr>
              <a:t>: para poder tratar con distintos formatos de datos, protocolos, </a:t>
            </a:r>
            <a:r>
              <a:rPr lang="es-ES_tradnl" sz="1800" dirty="0" err="1" smtClean="0">
                <a:solidFill>
                  <a:srgbClr val="002060"/>
                </a:solidFill>
              </a:rPr>
              <a:t>etc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Crawling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5075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11611</TotalTime>
  <Words>1434</Words>
  <Application>Microsoft Macintosh PowerPoint</Application>
  <PresentationFormat>On-screen Show (4:3)</PresentationFormat>
  <Paragraphs>300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1_Diseño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Javier Alba</cp:lastModifiedBy>
  <cp:revision>996</cp:revision>
  <dcterms:modified xsi:type="dcterms:W3CDTF">2015-07-25T11:07:29Z</dcterms:modified>
</cp:coreProperties>
</file>