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408" r:id="rId3"/>
    <p:sldId id="432" r:id="rId4"/>
    <p:sldId id="433" r:id="rId5"/>
    <p:sldId id="440" r:id="rId6"/>
    <p:sldId id="434" r:id="rId7"/>
    <p:sldId id="438" r:id="rId8"/>
    <p:sldId id="436" r:id="rId9"/>
    <p:sldId id="441" r:id="rId10"/>
    <p:sldId id="437" r:id="rId11"/>
    <p:sldId id="268" r:id="rId12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6511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97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10" name="Shape 10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1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13" name="Shape 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4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" name="Shape 15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6" name="Shape 16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Tx/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schools.com/xpath/xpath_syntax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lume.apache.org/FlumeUserGuid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00/filebrowser/%23/tm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qoop.apache.org/docs/1.4.5/SqoopUser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0" y="5181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l="15501" b="17004"/>
          <a:stretch/>
        </p:blipFill>
        <p:spPr>
          <a:xfrm>
            <a:off x="3429000" y="2306636"/>
            <a:ext cx="3786186" cy="355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Shape 41"/>
          <p:cNvGrpSpPr/>
          <p:nvPr/>
        </p:nvGrpSpPr>
        <p:grpSpPr>
          <a:xfrm>
            <a:off x="0" y="0"/>
            <a:ext cx="9144000" cy="6857999"/>
            <a:chOff x="0" y="0"/>
            <a:chExt cx="2147483647" cy="2147483647"/>
          </a:xfrm>
        </p:grpSpPr>
        <p:grpSp>
          <p:nvGrpSpPr>
            <p:cNvPr id="42" name="Shape 42"/>
            <p:cNvGrpSpPr/>
            <p:nvPr/>
          </p:nvGrpSpPr>
          <p:grpSpPr>
            <a:xfrm>
              <a:off x="798595472" y="1834308959"/>
              <a:ext cx="1348888174" cy="313174687"/>
              <a:chOff x="3400425" y="5867400"/>
              <a:chExt cx="5743575" cy="990599"/>
            </a:xfrm>
          </p:grpSpPr>
          <p:sp>
            <p:nvSpPr>
              <p:cNvPr id="43" name="Shape 43"/>
              <p:cNvSpPr txBox="1"/>
              <p:nvPr/>
            </p:nvSpPr>
            <p:spPr>
              <a:xfrm>
                <a:off x="3400425" y="5867400"/>
                <a:ext cx="5743575" cy="990599"/>
              </a:xfrm>
              <a:prstGeom prst="rect">
                <a:avLst/>
              </a:prstGeom>
              <a:solidFill>
                <a:srgbClr val="6980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 txBox="1"/>
              <p:nvPr/>
            </p:nvSpPr>
            <p:spPr>
              <a:xfrm>
                <a:off x="6083300" y="6019800"/>
                <a:ext cx="184149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45"/>
            <p:cNvSpPr txBox="1"/>
            <p:nvPr/>
          </p:nvSpPr>
          <p:spPr>
            <a:xfrm>
              <a:off x="0" y="1839528598"/>
              <a:ext cx="800832439" cy="30795503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0" y="1240768351"/>
              <a:ext cx="805306337" cy="5987603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0" y="1073741862"/>
              <a:ext cx="805306337" cy="38177486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Shape 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8684849" y="815745695"/>
              <a:ext cx="350830117" cy="12676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331763" y="813757249"/>
              <a:ext cx="298261623" cy="12626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1326593" y="178956963"/>
              <a:ext cx="373572667" cy="38823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 txBox="1"/>
            <p:nvPr/>
          </p:nvSpPr>
          <p:spPr>
            <a:xfrm>
              <a:off x="0" y="715827855"/>
              <a:ext cx="794121537" cy="765538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3179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baseline="0">
                  <a:solidFill>
                    <a:srgbClr val="053179"/>
                  </a:solidFill>
                  <a:latin typeface="Arial"/>
                  <a:ea typeface="Arial"/>
                  <a:cs typeface="Arial"/>
                  <a:sym typeface="Arial"/>
                </a:rPr>
                <a:t>CIFF Trustees:</a:t>
              </a: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7">
              <a:alphaModFix/>
            </a:blip>
            <a:srcRect r="26574"/>
            <a:stretch/>
          </p:blipFill>
          <p:spPr>
            <a:xfrm>
              <a:off x="800459745" y="0"/>
              <a:ext cx="1347023898" cy="1840274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3513137" y="1500187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Extractores</a:t>
            </a:r>
            <a:r>
              <a:rPr lang="en-US" sz="3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3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039186" y="4936712"/>
            <a:ext cx="5384699" cy="4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709987" y="3105150"/>
            <a:ext cx="5441949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425825" y="6186487"/>
            <a:ext cx="571817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EN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ANALYTICS &amp; BIG DATA 2015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14312" y="6197600"/>
            <a:ext cx="259080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Julio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2015</a:t>
            </a:r>
            <a:endParaRPr lang="en-US" sz="1600" b="0" i="0" u="none" strike="noStrike" cap="none" baseline="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3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En este ejercicio vamos a utilizar un notebook </a:t>
            </a:r>
            <a:r>
              <a:rPr lang="es-ES_tradnl" sz="1800" dirty="0" err="1" smtClean="0">
                <a:solidFill>
                  <a:srgbClr val="002060"/>
                </a:solidFill>
              </a:rPr>
              <a:t>the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python</a:t>
            </a:r>
            <a:r>
              <a:rPr lang="es-ES_tradnl" sz="1800" dirty="0" smtClean="0">
                <a:solidFill>
                  <a:srgbClr val="002060"/>
                </a:solidFill>
              </a:rPr>
              <a:t> y XPATH para hacer un </a:t>
            </a:r>
            <a:r>
              <a:rPr lang="es-ES_tradnl" sz="1800" dirty="0" err="1" smtClean="0">
                <a:solidFill>
                  <a:srgbClr val="002060"/>
                </a:solidFill>
              </a:rPr>
              <a:t>scraping</a:t>
            </a:r>
            <a:r>
              <a:rPr lang="es-ES_tradnl" sz="1800" dirty="0" smtClean="0">
                <a:solidFill>
                  <a:srgbClr val="002060"/>
                </a:solidFill>
              </a:rPr>
              <a:t> básico de la web del BOE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Descarga el </a:t>
            </a:r>
            <a:r>
              <a:rPr lang="es-ES_tradnl" sz="1800" dirty="0" err="1" smtClean="0">
                <a:solidFill>
                  <a:srgbClr val="002060"/>
                </a:solidFill>
              </a:rPr>
              <a:t>ipython</a:t>
            </a:r>
            <a:r>
              <a:rPr lang="es-ES_tradnl" sz="1800" dirty="0" smtClean="0">
                <a:solidFill>
                  <a:srgbClr val="002060"/>
                </a:solidFill>
              </a:rPr>
              <a:t> notebook “</a:t>
            </a:r>
            <a:r>
              <a:rPr lang="en-US" sz="1800" dirty="0"/>
              <a:t>Scraping-</a:t>
            </a:r>
            <a:r>
              <a:rPr lang="en-US" sz="1800" dirty="0" err="1" smtClean="0"/>
              <a:t>BOE.ipynb</a:t>
            </a:r>
            <a:r>
              <a:rPr lang="en-US" sz="1800" dirty="0" smtClean="0"/>
              <a:t>” de </a:t>
            </a:r>
            <a:r>
              <a:rPr lang="en-US" sz="1800" dirty="0" err="1" smtClean="0"/>
              <a:t>moodle</a:t>
            </a:r>
            <a:r>
              <a:rPr lang="en-US" sz="1800" dirty="0" smtClean="0"/>
              <a:t>, </a:t>
            </a:r>
            <a:r>
              <a:rPr lang="en-US" sz="1800" dirty="0" err="1" smtClean="0"/>
              <a:t>ejec</a:t>
            </a:r>
            <a:r>
              <a:rPr lang="en-US" sz="1800" dirty="0" err="1" smtClean="0"/>
              <a:t>útalo</a:t>
            </a:r>
            <a:r>
              <a:rPr lang="en-US" sz="1800" dirty="0" smtClean="0"/>
              <a:t> (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ipython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notebook</a:t>
            </a:r>
            <a:r>
              <a:rPr lang="es-ES_tradnl" sz="1800" dirty="0" smtClean="0">
                <a:solidFill>
                  <a:srgbClr val="002060"/>
                </a:solidFill>
                <a:latin typeface="+mj-lt"/>
                <a:cs typeface="Courier New"/>
              </a:rPr>
              <a:t>)</a:t>
            </a:r>
            <a:r>
              <a:rPr lang="en-US" sz="1800" dirty="0" smtClean="0"/>
              <a:t> y </a:t>
            </a:r>
            <a:r>
              <a:rPr lang="es-ES_tradnl" sz="1800" dirty="0">
                <a:solidFill>
                  <a:srgbClr val="002060"/>
                </a:solidFill>
              </a:rPr>
              <a:t>sigue las instrucciones del notebook para completar el ejercicio.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Recuerda </a:t>
            </a:r>
            <a:r>
              <a:rPr lang="es-ES_tradnl" sz="1800" dirty="0" smtClean="0">
                <a:solidFill>
                  <a:srgbClr val="002060"/>
                </a:solidFill>
              </a:rPr>
              <a:t>que puedes revisar la presentación y los ejercicios sobre </a:t>
            </a:r>
            <a:r>
              <a:rPr lang="es-ES_tradnl" sz="1800" dirty="0" err="1" smtClean="0">
                <a:solidFill>
                  <a:srgbClr val="002060"/>
                </a:solidFill>
              </a:rPr>
              <a:t>scraping</a:t>
            </a:r>
            <a:r>
              <a:rPr lang="es-ES_tradnl" sz="1800" dirty="0" smtClean="0">
                <a:solidFill>
                  <a:srgbClr val="002060"/>
                </a:solidFill>
              </a:rPr>
              <a:t>, y la documentación de XPATH (</a:t>
            </a:r>
            <a:r>
              <a:rPr lang="es-ES_tradnl" sz="1800" dirty="0">
                <a:solidFill>
                  <a:srgbClr val="002060"/>
                </a:solidFill>
              </a:rPr>
              <a:t>por ejemplo 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http://www.w3schools.com/xpath/</a:t>
            </a:r>
            <a:r>
              <a:rPr lang="es-ES_tradnl" sz="1800" dirty="0" smtClean="0">
                <a:solidFill>
                  <a:srgbClr val="002060"/>
                </a:solidFill>
                <a:hlinkClick r:id="rId3"/>
              </a:rPr>
              <a:t>xpath_syntax.asp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281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-2214562" y="0"/>
            <a:ext cx="11358562" cy="7873999"/>
            <a:chOff x="0" y="0"/>
            <a:chExt cx="2147483647" cy="2147483647"/>
          </a:xfrm>
        </p:grpSpPr>
        <p:sp>
          <p:nvSpPr>
            <p:cNvPr id="196" name="Shape 196"/>
            <p:cNvSpPr txBox="1"/>
            <p:nvPr/>
          </p:nvSpPr>
          <p:spPr>
            <a:xfrm>
              <a:off x="418691865" y="0"/>
              <a:ext cx="1728791781" cy="1870388967"/>
            </a:xfrm>
            <a:prstGeom prst="rect">
              <a:avLst/>
            </a:prstGeom>
            <a:solidFill>
              <a:srgbClr val="004F6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0" y="389664374"/>
              <a:ext cx="2147483564" cy="1757819272"/>
              <a:chOff x="0" y="0"/>
              <a:chExt cx="2147483647" cy="2147483647"/>
            </a:xfrm>
          </p:grpSpPr>
          <p:grpSp>
            <p:nvGrpSpPr>
              <p:cNvPr id="198" name="Shape 198"/>
              <p:cNvGrpSpPr/>
              <p:nvPr/>
            </p:nvGrpSpPr>
            <p:grpSpPr>
              <a:xfrm>
                <a:off x="1283087770" y="1356723242"/>
                <a:ext cx="864395876" cy="330056593"/>
                <a:chOff x="3429000" y="5867400"/>
                <a:chExt cx="5714999" cy="990599"/>
              </a:xfrm>
            </p:grpSpPr>
            <p:sp>
              <p:nvSpPr>
                <p:cNvPr id="199" name="Shape 199"/>
                <p:cNvSpPr txBox="1"/>
                <p:nvPr/>
              </p:nvSpPr>
              <p:spPr>
                <a:xfrm>
                  <a:off x="3429000" y="5867400"/>
                  <a:ext cx="5714999" cy="990599"/>
                </a:xfrm>
                <a:prstGeom prst="rect">
                  <a:avLst/>
                </a:prstGeom>
                <a:solidFill>
                  <a:srgbClr val="69809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 txBox="1"/>
                <p:nvPr/>
              </p:nvSpPr>
              <p:spPr>
                <a:xfrm>
                  <a:off x="6083300" y="6019800"/>
                  <a:ext cx="184149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1" name="Shape 20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6199142" y="714064787"/>
                <a:ext cx="244912162" cy="137523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Shape 20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09832705" y="714179047"/>
                <a:ext cx="297138176" cy="142700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Shape 20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607236187" y="0"/>
                <a:ext cx="337654731" cy="463348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Shape 204"/>
              <p:cNvSpPr txBox="1"/>
              <p:nvPr/>
            </p:nvSpPr>
            <p:spPr>
              <a:xfrm>
                <a:off x="1524698358" y="595054150"/>
                <a:ext cx="578965243" cy="81456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CIFF Trustees:</a:t>
                </a:r>
              </a:p>
            </p:txBody>
          </p:sp>
          <p:grpSp>
            <p:nvGrpSpPr>
              <p:cNvPr id="205" name="Shape 205"/>
              <p:cNvGrpSpPr/>
              <p:nvPr/>
            </p:nvGrpSpPr>
            <p:grpSpPr>
              <a:xfrm>
                <a:off x="0" y="95208612"/>
                <a:ext cx="1580223762" cy="2052275034"/>
                <a:chOff x="1820861" y="1714500"/>
                <a:chExt cx="6108700" cy="456247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2571750" y="1714500"/>
                  <a:ext cx="5357811" cy="4562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4225925" y="5888037"/>
                  <a:ext cx="3175" cy="79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4132262" y="4322762"/>
                  <a:ext cx="2100262" cy="1241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6" h="498" extrusionOk="0">
                      <a:moveTo>
                        <a:pt x="112" y="498"/>
                      </a:moveTo>
                      <a:cubicBezTo>
                        <a:pt x="0" y="89"/>
                        <a:pt x="580" y="204"/>
                        <a:pt x="742" y="0"/>
                      </a:cubicBezTo>
                      <a:cubicBezTo>
                        <a:pt x="756" y="33"/>
                        <a:pt x="739" y="113"/>
                        <a:pt x="731" y="150"/>
                      </a:cubicBezTo>
                      <a:cubicBezTo>
                        <a:pt x="628" y="483"/>
                        <a:pt x="376" y="449"/>
                        <a:pt x="112" y="498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978650" y="2541586"/>
                  <a:ext cx="6350" cy="47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820861" y="1714500"/>
                  <a:ext cx="5357812" cy="45624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9" h="1831" extrusionOk="0">
                      <a:moveTo>
                        <a:pt x="1069" y="1831"/>
                      </a:moveTo>
                      <a:cubicBezTo>
                        <a:pt x="559" y="1778"/>
                        <a:pt x="393" y="1118"/>
                        <a:pt x="794" y="754"/>
                      </a:cubicBezTo>
                      <a:cubicBezTo>
                        <a:pt x="976" y="614"/>
                        <a:pt x="1183" y="553"/>
                        <a:pt x="1393" y="483"/>
                      </a:cubicBezTo>
                      <a:cubicBezTo>
                        <a:pt x="761" y="0"/>
                        <a:pt x="57" y="907"/>
                        <a:pt x="574" y="1554"/>
                      </a:cubicBezTo>
                      <a:cubicBezTo>
                        <a:pt x="574" y="1556"/>
                        <a:pt x="574" y="1557"/>
                        <a:pt x="574" y="1558"/>
                      </a:cubicBezTo>
                      <a:cubicBezTo>
                        <a:pt x="558" y="1575"/>
                        <a:pt x="541" y="1594"/>
                        <a:pt x="525" y="1613"/>
                      </a:cubicBezTo>
                      <a:cubicBezTo>
                        <a:pt x="0" y="1022"/>
                        <a:pt x="552" y="57"/>
                        <a:pt x="1250" y="307"/>
                      </a:cubicBezTo>
                      <a:cubicBezTo>
                        <a:pt x="1335" y="346"/>
                        <a:pt x="1406" y="388"/>
                        <a:pt x="1478" y="455"/>
                      </a:cubicBezTo>
                      <a:cubicBezTo>
                        <a:pt x="1659" y="391"/>
                        <a:pt x="1815" y="304"/>
                        <a:pt x="1903" y="106"/>
                      </a:cubicBezTo>
                      <a:cubicBezTo>
                        <a:pt x="1904" y="110"/>
                        <a:pt x="1904" y="110"/>
                        <a:pt x="1910" y="161"/>
                      </a:cubicBezTo>
                      <a:cubicBezTo>
                        <a:pt x="1929" y="404"/>
                        <a:pt x="1903" y="698"/>
                        <a:pt x="1695" y="838"/>
                      </a:cubicBezTo>
                      <a:cubicBezTo>
                        <a:pt x="1695" y="842"/>
                        <a:pt x="1707" y="903"/>
                        <a:pt x="1714" y="946"/>
                      </a:cubicBezTo>
                      <a:cubicBezTo>
                        <a:pt x="1759" y="1394"/>
                        <a:pt x="1479" y="1815"/>
                        <a:pt x="1069" y="1831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1" name="Shape 211"/>
          <p:cNvSpPr txBox="1"/>
          <p:nvPr/>
        </p:nvSpPr>
        <p:spPr>
          <a:xfrm>
            <a:off x="4678175" y="5476575"/>
            <a:ext cx="3629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fjavieralba@gmail.com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Práctica</a:t>
            </a:r>
            <a:r>
              <a:rPr lang="en-US" sz="3600" b="1" dirty="0" smtClean="0">
                <a:solidFill>
                  <a:srgbClr val="262673"/>
                </a:solidFill>
              </a:rPr>
              <a:t> Final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95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1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En este ejercicio vamos a utilizar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para consumir eventos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syslog</a:t>
            </a:r>
            <a:r>
              <a:rPr lang="es-ES_tradnl" sz="1800" dirty="0" smtClean="0">
                <a:solidFill>
                  <a:srgbClr val="002060"/>
                </a:solidFill>
              </a:rPr>
              <a:t> y almacenarlos en HDFS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73100" y="2660650"/>
            <a:ext cx="571500" cy="584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68500" y="2463800"/>
            <a:ext cx="4686300" cy="977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72400" y="2463800"/>
            <a:ext cx="914400" cy="977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HDFS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Direct Access Storage 3"/>
          <p:cNvSpPr/>
          <p:nvPr/>
        </p:nvSpPr>
        <p:spPr>
          <a:xfrm>
            <a:off x="3568700" y="2686050"/>
            <a:ext cx="1701800" cy="533400"/>
          </a:xfrm>
          <a:prstGeom prst="flowChartMagneticDru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Channel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60600" y="2597150"/>
            <a:ext cx="990600" cy="71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Syslog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219450"/>
            <a:ext cx="107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Syslog Generator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62600" y="2603500"/>
            <a:ext cx="990600" cy="71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Sink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371600" y="2857500"/>
            <a:ext cx="762000" cy="177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54800" y="2857500"/>
            <a:ext cx="1117600" cy="177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251200" y="2857500"/>
            <a:ext cx="330200" cy="177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232400" y="2857500"/>
            <a:ext cx="330200" cy="177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800" y="34417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FLUME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05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1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b="1" u="sng" dirty="0" smtClean="0">
                <a:solidFill>
                  <a:srgbClr val="002060"/>
                </a:solidFill>
              </a:rPr>
              <a:t>Pasos Previos</a:t>
            </a:r>
            <a:endParaRPr lang="es-ES_tradnl" sz="1800" b="1" u="sng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</a:pPr>
            <a:r>
              <a:rPr lang="es-ES_tradnl" sz="1800" dirty="0" smtClean="0">
                <a:solidFill>
                  <a:srgbClr val="002060"/>
                </a:solidFill>
              </a:rPr>
              <a:t>Ejecutar el siguiente comando para evitar que ejecuciones de anteriores ejercicios afecten a este: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rm</a:t>
            </a:r>
            <a:r>
              <a:rPr lang="en-US" sz="1800" dirty="0">
                <a:latin typeface="Courier New"/>
                <a:cs typeface="Courier New"/>
              </a:rPr>
              <a:t> -</a:t>
            </a:r>
            <a:r>
              <a:rPr lang="en-US" sz="1800" dirty="0" err="1">
                <a:latin typeface="Courier New"/>
                <a:cs typeface="Courier New"/>
              </a:rPr>
              <a:t>rf</a:t>
            </a:r>
            <a:r>
              <a:rPr lang="en-US" sz="1800" dirty="0">
                <a:latin typeface="Courier New"/>
                <a:cs typeface="Courier New"/>
              </a:rPr>
              <a:t> ~/.flume/file-channel/*</a:t>
            </a: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</a:pPr>
            <a:r>
              <a:rPr lang="es-ES_tradnl" sz="1800" dirty="0" smtClean="0">
                <a:solidFill>
                  <a:srgbClr val="002060"/>
                </a:solidFill>
              </a:rPr>
              <a:t>Ejecutar el siguiente comando para descargar un pequeño script que utilizaremos en este ejercicio: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200" dirty="0" smtClean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wget</a:t>
            </a:r>
            <a:r>
              <a:rPr lang="en-US" sz="1200" dirty="0">
                <a:latin typeface="Courier New"/>
                <a:cs typeface="Courier New"/>
              </a:rPr>
              <a:t> https://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fjavieralba</a:t>
            </a:r>
            <a:r>
              <a:rPr lang="en-US" sz="1200" dirty="0">
                <a:latin typeface="Courier New"/>
                <a:cs typeface="Courier New"/>
              </a:rPr>
              <a:t>/ab129e84241623916acd/raw/fd0e221e22a6355453a18b213c74e386c58d9a5f/</a:t>
            </a:r>
            <a:r>
              <a:rPr lang="en-US" sz="1200" dirty="0" err="1">
                <a:latin typeface="Courier New"/>
                <a:cs typeface="Courier New"/>
              </a:rPr>
              <a:t>syslog_generator.py</a:t>
            </a:r>
            <a:endParaRPr lang="es-ES_tradnl" sz="12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351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1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b="1" u="sng" dirty="0" smtClean="0">
                <a:solidFill>
                  <a:srgbClr val="002060"/>
                </a:solidFill>
              </a:rPr>
              <a:t>Ejercicio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1" u="sng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1) </a:t>
            </a:r>
            <a:r>
              <a:rPr lang="es-ES_tradnl" sz="1800" b="1" dirty="0">
                <a:solidFill>
                  <a:srgbClr val="002060"/>
                </a:solidFill>
              </a:rPr>
              <a:t>Crear un nuevo fichero de configuración </a:t>
            </a:r>
            <a:r>
              <a:rPr lang="es-ES_tradnl" sz="1800" dirty="0">
                <a:solidFill>
                  <a:srgbClr val="002060"/>
                </a:solidFill>
              </a:rPr>
              <a:t>de </a:t>
            </a:r>
            <a:r>
              <a:rPr lang="es-ES_tradnl" sz="1800" dirty="0" err="1">
                <a:solidFill>
                  <a:srgbClr val="002060"/>
                </a:solidFill>
              </a:rPr>
              <a:t>Flume</a:t>
            </a:r>
            <a:r>
              <a:rPr lang="es-ES_tradnl" sz="1800" dirty="0">
                <a:solidFill>
                  <a:srgbClr val="002060"/>
                </a:solidFill>
              </a:rPr>
              <a:t> (en el directorio  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usr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hdp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current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-server</a:t>
            </a:r>
            <a:r>
              <a:rPr lang="es-ES_tradnl" sz="1800" dirty="0">
                <a:solidFill>
                  <a:srgbClr val="002060"/>
                </a:solidFill>
              </a:rPr>
              <a:t>) que tenga como </a:t>
            </a:r>
            <a:r>
              <a:rPr lang="es-ES_tradnl" sz="1800" dirty="0" err="1">
                <a:solidFill>
                  <a:srgbClr val="002060"/>
                </a:solidFill>
              </a:rPr>
              <a:t>source</a:t>
            </a:r>
            <a:r>
              <a:rPr lang="es-ES_tradnl" sz="1800" dirty="0">
                <a:solidFill>
                  <a:srgbClr val="002060"/>
                </a:solidFill>
              </a:rPr>
              <a:t> eventos </a:t>
            </a:r>
            <a:r>
              <a:rPr lang="es-ES_tradnl" sz="1800" dirty="0" err="1">
                <a:solidFill>
                  <a:srgbClr val="002060"/>
                </a:solidFill>
              </a:rPr>
              <a:t>Syslog</a:t>
            </a:r>
            <a:r>
              <a:rPr lang="es-ES_tradnl" sz="1800" dirty="0">
                <a:solidFill>
                  <a:srgbClr val="002060"/>
                </a:solidFill>
              </a:rPr>
              <a:t> en el puerto UDP </a:t>
            </a:r>
            <a:r>
              <a:rPr lang="es-ES_tradnl" sz="1800" dirty="0" smtClean="0">
                <a:solidFill>
                  <a:srgbClr val="002060"/>
                </a:solidFill>
              </a:rPr>
              <a:t>5140 y como destino el directorio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syslog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de HDFS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i="1" dirty="0">
                <a:solidFill>
                  <a:srgbClr val="002060"/>
                </a:solidFill>
              </a:rPr>
              <a:t>Nota: </a:t>
            </a:r>
            <a:r>
              <a:rPr lang="es-ES_tradnl" sz="1800" dirty="0">
                <a:solidFill>
                  <a:srgbClr val="002060"/>
                </a:solidFill>
              </a:rPr>
              <a:t>Lo más fácil es copiar una de las configuraciones utilizadas en ejercicios anteriores (por ejemplo,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spooldir-to-hdfs</a:t>
            </a:r>
            <a:r>
              <a:rPr lang="es-ES_tradnl" sz="1800" dirty="0">
                <a:solidFill>
                  <a:srgbClr val="002060"/>
                </a:solidFill>
              </a:rPr>
              <a:t>) y modificarla convenientemente.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Se recomienda </a:t>
            </a:r>
            <a:r>
              <a:rPr lang="es-ES_tradnl" sz="1800" dirty="0" err="1">
                <a:solidFill>
                  <a:srgbClr val="002060"/>
                </a:solidFill>
              </a:rPr>
              <a:t>consultar</a:t>
            </a:r>
            <a:r>
              <a:rPr lang="es-ES_tradnl" sz="1800" dirty="0" err="1">
                <a:solidFill>
                  <a:srgbClr val="002060"/>
                </a:solidFill>
                <a:hlinkClick r:id="rId3"/>
              </a:rPr>
              <a:t>http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://flume.apache.org/FlumeUserGuide.html#syslog-udp-source</a:t>
            </a:r>
            <a:r>
              <a:rPr lang="es-ES_tradnl" sz="1800" dirty="0">
                <a:solidFill>
                  <a:srgbClr val="002060"/>
                </a:solidFill>
              </a:rPr>
              <a:t> para ver los parámetros de configuración necesarios y un ejemplo.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682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1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2) </a:t>
            </a:r>
            <a:r>
              <a:rPr lang="es-ES_tradnl" sz="1800" b="1" dirty="0">
                <a:solidFill>
                  <a:srgbClr val="002060"/>
                </a:solidFill>
              </a:rPr>
              <a:t>Ejecutar el agente </a:t>
            </a:r>
            <a:r>
              <a:rPr lang="es-ES_tradnl" sz="1800" b="1" dirty="0" err="1">
                <a:solidFill>
                  <a:srgbClr val="002060"/>
                </a:solidFill>
              </a:rPr>
              <a:t>Flume</a:t>
            </a:r>
            <a:r>
              <a:rPr lang="es-ES_tradnl" sz="1800" b="1" dirty="0">
                <a:solidFill>
                  <a:srgbClr val="002060"/>
                </a:solidFill>
              </a:rPr>
              <a:t> con la configuración creada</a:t>
            </a:r>
            <a:r>
              <a:rPr lang="es-ES_tradnl" sz="1800" dirty="0">
                <a:solidFill>
                  <a:srgbClr val="002060"/>
                </a:solidFill>
              </a:rPr>
              <a:t>. Se pueden revisar las diapositivas o ejercicios de </a:t>
            </a:r>
            <a:r>
              <a:rPr lang="es-ES_tradnl" sz="1800" dirty="0" err="1">
                <a:solidFill>
                  <a:srgbClr val="002060"/>
                </a:solidFill>
              </a:rPr>
              <a:t>Flume</a:t>
            </a:r>
            <a:r>
              <a:rPr lang="es-ES_tradnl" sz="1800" dirty="0">
                <a:solidFill>
                  <a:srgbClr val="002060"/>
                </a:solidFill>
              </a:rPr>
              <a:t> para recordar el comando a utilizar. Recuerda que tendrás que utilizar el “</a:t>
            </a:r>
            <a:r>
              <a:rPr lang="es-ES_tradnl" sz="1800" dirty="0" err="1">
                <a:solidFill>
                  <a:srgbClr val="002060"/>
                </a:solidFill>
              </a:rPr>
              <a:t>command</a:t>
            </a:r>
            <a:r>
              <a:rPr lang="es-ES_tradnl" sz="1800" dirty="0">
                <a:solidFill>
                  <a:srgbClr val="002060"/>
                </a:solidFill>
              </a:rPr>
              <a:t>”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agent</a:t>
            </a:r>
            <a:r>
              <a:rPr lang="es-ES_tradnl" sz="1800" dirty="0">
                <a:solidFill>
                  <a:srgbClr val="002060"/>
                </a:solidFill>
              </a:rPr>
              <a:t> y los parámetros “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conf</a:t>
            </a:r>
            <a:r>
              <a:rPr lang="es-ES_tradnl" sz="1800" dirty="0">
                <a:solidFill>
                  <a:srgbClr val="002060"/>
                </a:solidFill>
              </a:rPr>
              <a:t>”, “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conf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-file</a:t>
            </a:r>
            <a:r>
              <a:rPr lang="es-ES_tradnl" sz="1800" dirty="0">
                <a:solidFill>
                  <a:srgbClr val="002060"/>
                </a:solidFill>
              </a:rPr>
              <a:t>” y “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name</a:t>
            </a:r>
            <a:r>
              <a:rPr lang="es-ES_tradnl" sz="1800" dirty="0">
                <a:solidFill>
                  <a:srgbClr val="002060"/>
                </a:solidFill>
              </a:rPr>
              <a:t>” para especificar el nombre del agente </a:t>
            </a:r>
            <a:r>
              <a:rPr lang="es-ES_tradnl" sz="1800" dirty="0" err="1">
                <a:solidFill>
                  <a:srgbClr val="002060"/>
                </a:solidFill>
              </a:rPr>
              <a:t>Flume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3</a:t>
            </a:r>
            <a:r>
              <a:rPr lang="es-ES_tradnl" sz="1800" dirty="0" smtClean="0">
                <a:solidFill>
                  <a:srgbClr val="002060"/>
                </a:solidFill>
              </a:rPr>
              <a:t>) En otra consola</a:t>
            </a:r>
            <a:r>
              <a:rPr lang="es-ES_tradnl" sz="1800" dirty="0" smtClean="0">
                <a:solidFill>
                  <a:srgbClr val="002060"/>
                </a:solidFill>
              </a:rPr>
              <a:t>, ir </a:t>
            </a:r>
            <a:r>
              <a:rPr lang="es-ES_tradnl" sz="1800" dirty="0">
                <a:solidFill>
                  <a:srgbClr val="002060"/>
                </a:solidFill>
              </a:rPr>
              <a:t>al directorio ﻿</a:t>
            </a:r>
            <a:r>
              <a:rPr lang="es-ES_tradnl" sz="1800" dirty="0" smtClean="0">
                <a:solidFill>
                  <a:srgbClr val="002060"/>
                </a:solidFill>
              </a:rPr>
              <a:t>donde se descarg</a:t>
            </a:r>
            <a:r>
              <a:rPr lang="es-ES_tradnl" sz="1800" dirty="0" smtClean="0">
                <a:solidFill>
                  <a:srgbClr val="002060"/>
                </a:solidFill>
              </a:rPr>
              <a:t>ó el script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syslog_generator.py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y </a:t>
            </a:r>
            <a:r>
              <a:rPr lang="es-ES_tradnl" sz="1800" dirty="0" smtClean="0">
                <a:solidFill>
                  <a:srgbClr val="002060"/>
                </a:solidFill>
              </a:rPr>
              <a:t>ejecutar el siguiente comando, para que se generen eventos </a:t>
            </a:r>
            <a:r>
              <a:rPr lang="es-ES_tradnl" sz="1800" dirty="0" err="1" smtClean="0">
                <a:solidFill>
                  <a:srgbClr val="002060"/>
                </a:solidFill>
              </a:rPr>
              <a:t>syslog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python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syslog_generator.py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&lt;TU_NOMBRE&gt;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1" u="sng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917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1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b="1" u="sng" dirty="0">
                <a:solidFill>
                  <a:srgbClr val="002060"/>
                </a:solidFill>
              </a:rPr>
              <a:t>Resultado esperado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1" u="sng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Se deberían crear en HDFS varios ficheros que contengan los mensajes </a:t>
            </a:r>
            <a:r>
              <a:rPr lang="es-ES_tradnl" sz="1800" dirty="0" err="1">
                <a:solidFill>
                  <a:srgbClr val="002060"/>
                </a:solidFill>
              </a:rPr>
              <a:t>syslog</a:t>
            </a:r>
            <a:r>
              <a:rPr lang="es-ES_tradnl" sz="1800" dirty="0">
                <a:solidFill>
                  <a:srgbClr val="002060"/>
                </a:solidFill>
              </a:rPr>
              <a:t> generados (que deberían </a:t>
            </a:r>
            <a:r>
              <a:rPr lang="es-ES_tradnl" sz="1800" dirty="0" smtClean="0">
                <a:solidFill>
                  <a:srgbClr val="002060"/>
                </a:solidFill>
              </a:rPr>
              <a:t>incluir </a:t>
            </a:r>
            <a:r>
              <a:rPr lang="es-ES_tradnl" sz="1800" dirty="0">
                <a:solidFill>
                  <a:srgbClr val="002060"/>
                </a:solidFill>
              </a:rPr>
              <a:t>tu nombre)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Puedes comprobar si se han generado los ficheros en HDFS consultando la interfaz web </a:t>
            </a:r>
            <a:r>
              <a:rPr lang="es-ES_tradnl" sz="1800" dirty="0">
                <a:solidFill>
                  <a:srgbClr val="002060"/>
                </a:solidFill>
              </a:rPr>
              <a:t>de HUE (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http://localhost:8000/</a:t>
            </a:r>
            <a:r>
              <a:rPr lang="es-ES_tradnl" sz="1800" dirty="0" err="1">
                <a:solidFill>
                  <a:srgbClr val="002060"/>
                </a:solidFill>
                <a:hlinkClick r:id="rId3"/>
              </a:rPr>
              <a:t>filebrowser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/#/</a:t>
            </a:r>
            <a:r>
              <a:rPr lang="es-ES_tradnl" sz="1800" dirty="0" err="1" smtClean="0">
                <a:solidFill>
                  <a:srgbClr val="002060"/>
                </a:solidFill>
                <a:hlinkClick r:id="rId3"/>
              </a:rPr>
              <a:t>tmp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Los ficheros </a:t>
            </a:r>
            <a:r>
              <a:rPr lang="es-ES_tradnl" sz="1800" dirty="0" smtClean="0">
                <a:solidFill>
                  <a:srgbClr val="002060"/>
                </a:solidFill>
              </a:rPr>
              <a:t>resultado </a:t>
            </a:r>
            <a:r>
              <a:rPr lang="es-ES_tradnl" sz="1800" dirty="0">
                <a:solidFill>
                  <a:srgbClr val="002060"/>
                </a:solidFill>
              </a:rPr>
              <a:t>se escribirán en el directorio HDFS que hayas especificado en la configuración del </a:t>
            </a:r>
            <a:r>
              <a:rPr lang="es-ES_tradnl" sz="1800" dirty="0" err="1">
                <a:solidFill>
                  <a:srgbClr val="002060"/>
                </a:solidFill>
              </a:rPr>
              <a:t>sink</a:t>
            </a:r>
            <a:r>
              <a:rPr lang="es-ES_tradnl" sz="1800" dirty="0">
                <a:solidFill>
                  <a:srgbClr val="002060"/>
                </a:solidFill>
              </a:rPr>
              <a:t> en tu configuración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(se recomienda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syslog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)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b="1" u="sng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15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2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En este ejercicio vamos a utilizar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para importar </a:t>
            </a:r>
            <a:r>
              <a:rPr lang="es-ES_tradnl" sz="1800" dirty="0" smtClean="0">
                <a:solidFill>
                  <a:srgbClr val="002060"/>
                </a:solidFill>
              </a:rPr>
              <a:t>datos de una </a:t>
            </a:r>
            <a:r>
              <a:rPr lang="es-ES_tradnl" sz="1800" dirty="0" smtClean="0">
                <a:solidFill>
                  <a:srgbClr val="002060"/>
                </a:solidFill>
              </a:rPr>
              <a:t>tabla de </a:t>
            </a:r>
            <a:r>
              <a:rPr lang="es-ES_tradnl" sz="1800" dirty="0" err="1" smtClean="0">
                <a:solidFill>
                  <a:srgbClr val="002060"/>
                </a:solidFill>
              </a:rPr>
              <a:t>Mysql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a HDFS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En la máquina virtual ya tenemos una base de datos </a:t>
            </a:r>
            <a:r>
              <a:rPr lang="es-ES_tradnl" sz="1800" dirty="0" err="1" smtClean="0">
                <a:solidFill>
                  <a:srgbClr val="002060"/>
                </a:solidFill>
              </a:rPr>
              <a:t>Mysql</a:t>
            </a:r>
            <a:r>
              <a:rPr lang="es-ES_tradnl" sz="1800" dirty="0" smtClean="0">
                <a:solidFill>
                  <a:srgbClr val="002060"/>
                </a:solidFill>
              </a:rPr>
              <a:t> con </a:t>
            </a:r>
            <a:r>
              <a:rPr lang="es-ES_tradnl" sz="1800" dirty="0" smtClean="0">
                <a:solidFill>
                  <a:srgbClr val="002060"/>
                </a:solidFill>
              </a:rPr>
              <a:t>datos que utilizamos durante los ejercicios de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El ejercicio </a:t>
            </a:r>
            <a:r>
              <a:rPr lang="es-ES_tradnl" sz="1800" dirty="0" smtClean="0">
                <a:solidFill>
                  <a:srgbClr val="002060"/>
                </a:solidFill>
              </a:rPr>
              <a:t>consiste </a:t>
            </a:r>
            <a:r>
              <a:rPr lang="es-ES_tradnl" sz="1800" dirty="0" smtClean="0">
                <a:solidFill>
                  <a:srgbClr val="002060"/>
                </a:solidFill>
              </a:rPr>
              <a:t>en ejecutar una importación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que </a:t>
            </a:r>
            <a:r>
              <a:rPr lang="es-ES_tradnl" sz="1800" dirty="0" smtClean="0">
                <a:solidFill>
                  <a:srgbClr val="002060"/>
                </a:solidFill>
              </a:rPr>
              <a:t>cree en HDFS un </a:t>
            </a:r>
            <a:r>
              <a:rPr lang="es-ES_tradnl" sz="1800" dirty="0" err="1" smtClean="0">
                <a:solidFill>
                  <a:srgbClr val="002060"/>
                </a:solidFill>
              </a:rPr>
              <a:t>dataset</a:t>
            </a:r>
            <a:r>
              <a:rPr lang="es-ES_tradnl" sz="1800" dirty="0" smtClean="0">
                <a:solidFill>
                  <a:srgbClr val="002060"/>
                </a:solidFill>
              </a:rPr>
              <a:t> de empleados “veteranos” en el directorio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veteran_employees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Para ello, debes ejecutar una importaci</a:t>
            </a:r>
            <a:r>
              <a:rPr lang="es-ES_tradnl" sz="1800" dirty="0" smtClean="0">
                <a:solidFill>
                  <a:srgbClr val="002060"/>
                </a:solidFill>
              </a:rPr>
              <a:t>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</a:rPr>
              <a:t> (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import</a:t>
            </a:r>
            <a:r>
              <a:rPr lang="es-ES_tradnl" sz="1800" dirty="0" smtClean="0">
                <a:solidFill>
                  <a:srgbClr val="002060"/>
                </a:solidFill>
              </a:rPr>
              <a:t>) similar a las de los ejercicios de clase, pero deberás especificar en la cláusula WHERE que la fecha de contratación (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hire_date</a:t>
            </a:r>
            <a:r>
              <a:rPr lang="es-ES_tradnl" sz="1800" dirty="0" smtClean="0">
                <a:solidFill>
                  <a:srgbClr val="002060"/>
                </a:solidFill>
              </a:rPr>
              <a:t>) debe ser menor que el 1 de Enero de 1990.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662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EJERCICIO 2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Para recordar cómo ejecutar el comando </a:t>
            </a:r>
            <a:r>
              <a:rPr lang="es-ES_tradnl" sz="1800" dirty="0" err="1">
                <a:solidFill>
                  <a:srgbClr val="002060"/>
                </a:solidFill>
              </a:rPr>
              <a:t>sqoop-import</a:t>
            </a:r>
            <a:r>
              <a:rPr lang="es-ES_tradnl" sz="1800" dirty="0">
                <a:solidFill>
                  <a:srgbClr val="002060"/>
                </a:solidFill>
              </a:rPr>
              <a:t> puedes revisar la presentación y ejercicios de </a:t>
            </a:r>
            <a:r>
              <a:rPr lang="es-ES_tradnl" sz="1800" dirty="0" err="1">
                <a:solidFill>
                  <a:srgbClr val="002060"/>
                </a:solidFill>
              </a:rPr>
              <a:t>Sqoop</a:t>
            </a:r>
            <a:r>
              <a:rPr lang="es-ES_tradnl" sz="1800" dirty="0">
                <a:solidFill>
                  <a:srgbClr val="002060"/>
                </a:solidFill>
              </a:rPr>
              <a:t>, así como la </a:t>
            </a:r>
            <a:r>
              <a:rPr lang="es-ES_tradnl" sz="1800" dirty="0">
                <a:solidFill>
                  <a:srgbClr val="002060"/>
                </a:solidFill>
                <a:hlinkClick r:id="rId3"/>
              </a:rPr>
              <a:t>documentación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b="1" u="sng" dirty="0">
                <a:solidFill>
                  <a:srgbClr val="002060"/>
                </a:solidFill>
              </a:rPr>
              <a:t>Resultado esperado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El resultado esperado es uno o más ficheros generados en la ruta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sqoop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veteran_employees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de HDFS que contengan los datos importados</a:t>
            </a:r>
          </a:p>
        </p:txBody>
      </p:sp>
    </p:spTree>
    <p:extLst>
      <p:ext uri="{BB962C8B-B14F-4D97-AF65-F5344CB8AC3E}">
        <p14:creationId xmlns:p14="http://schemas.microsoft.com/office/powerpoint/2010/main" val="40609366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618</Words>
  <Application>Microsoft Macintosh PowerPoint</Application>
  <PresentationFormat>On-screen Show (4:3)</PresentationFormat>
  <Paragraphs>101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Javier Alba</cp:lastModifiedBy>
  <cp:revision>1028</cp:revision>
  <dcterms:modified xsi:type="dcterms:W3CDTF">2015-08-03T18:29:15Z</dcterms:modified>
</cp:coreProperties>
</file>