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03" r:id="rId2"/>
    <p:sldId id="502" r:id="rId3"/>
    <p:sldId id="507" r:id="rId4"/>
    <p:sldId id="504" r:id="rId5"/>
    <p:sldId id="505" r:id="rId6"/>
    <p:sldId id="506" r:id="rId7"/>
    <p:sldId id="508" r:id="rId8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FF0000"/>
    <a:srgbClr val="000066"/>
    <a:srgbClr val="66FF33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576" autoAdjust="0"/>
  </p:normalViewPr>
  <p:slideViewPr>
    <p:cSldViewPr>
      <p:cViewPr varScale="1">
        <p:scale>
          <a:sx n="84" d="100"/>
          <a:sy n="84" d="100"/>
        </p:scale>
        <p:origin x="1426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defTabSz="94773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defTabSz="94773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873DCAA-93FD-4AFB-ADC2-D318FDEC5E6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2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35EF5B-5E53-4961-A31A-9CC133CB01B1}" type="slidenum">
              <a:rPr lang="es-ES"/>
              <a:pPr/>
              <a:t>3</a:t>
            </a:fld>
            <a:endParaRPr lang="es-E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54286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E49DA-8A79-4149-ADD5-AD05B98576CF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CDD26-2AC5-43C1-B4FB-A840D1AA4DA7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76652-17AB-4C0F-9B10-91CE0BB262B1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0EAEF-6C4F-4B9F-8AD7-D5BD917F094F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BCF44-C5D1-4D64-9A8D-A88056B420D7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D092B-278A-4C6C-BB2E-D9BD18566C9B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0CFDF-8B4B-4308-B03C-7076571D3B11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82DB8-7027-4543-B487-1D9BFAEA63F9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5E4D2-F40B-4FF6-831E-3F7FA21B1FE4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5A4F7-9F73-48F5-8D95-45A90EFFDE4C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A792A-CBCD-4D00-8D8F-1B56AF1169DD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42FF7-1D1C-43F9-BE9A-B5B795FCD1D8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F868E-1429-43F1-BC4E-DE5CECFA879C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0E9D2-188F-4BCB-88A6-E89FDEAE11A3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5A27B-2AAE-472E-9CB9-9AE5929E6624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2E713-500B-4FDF-981C-A3C39AC1B682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FB7DF-9839-43E1-8EAC-034F078F03D2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6101C-330A-4595-9865-1BC9A333170A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47103-C1E3-4E13-8EFA-F51DE98D6E26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BFBAA-A66D-44F7-95AE-777371AB583E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F8283-8B79-4AC4-9A5F-56CF4E4A3B87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915B-422E-473B-8C7D-FCAECF72800C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fld id="{3282A4DD-635D-46A1-802E-79000F65F2F0}" type="datetime1">
              <a:rPr lang="es-ES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5CC28CA4-992C-44FF-91A1-EC0053B94FD6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falonso@faculty.ie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l.dropboxusercontent.com/u/28535341/TheCreditScoringToolkit.pdf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anoelgadi@campusciff.n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iff.ddns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falonso@faculty.ie.ed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9AC87-B340-41C5-A854-233CB3138AC3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  <p:sp>
        <p:nvSpPr>
          <p:cNvPr id="4101" name="Rectangle 12"/>
          <p:cNvSpPr>
            <a:spLocks noChangeArrowheads="1"/>
          </p:cNvSpPr>
          <p:nvPr/>
        </p:nvSpPr>
        <p:spPr bwMode="auto">
          <a:xfrm>
            <a:off x="1547664" y="5857875"/>
            <a:ext cx="60721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s-ES" sz="1800" b="1" dirty="0" smtClean="0">
                <a:solidFill>
                  <a:srgbClr val="000066"/>
                </a:solidFill>
                <a:latin typeface="Arial" pitchFamily="34" charset="0"/>
              </a:rPr>
              <a:t>Madrid, Octubre 2015</a:t>
            </a:r>
            <a:endParaRPr lang="es-ES" sz="1800" b="1" dirty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395066"/>
            <a:ext cx="7772400" cy="1143000"/>
          </a:xfrm>
        </p:spPr>
        <p:txBody>
          <a:bodyPr/>
          <a:lstStyle/>
          <a:p>
            <a:pPr eaLnBrk="1" hangingPunct="1"/>
            <a:r>
              <a:rPr lang="es-ES" sz="4800" smtClean="0">
                <a:solidFill>
                  <a:srgbClr val="CC9B00"/>
                </a:solidFill>
                <a:latin typeface="Arial" pitchFamily="34" charset="0"/>
              </a:rPr>
              <a:t>Financial Analytics</a:t>
            </a:r>
          </a:p>
        </p:txBody>
      </p:sp>
      <p:sp>
        <p:nvSpPr>
          <p:cNvPr id="4103" name="Rectangle 24"/>
          <p:cNvSpPr>
            <a:spLocks noChangeArrowheads="1"/>
          </p:cNvSpPr>
          <p:nvPr/>
        </p:nvSpPr>
        <p:spPr bwMode="auto">
          <a:xfrm>
            <a:off x="250825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ES" b="1" dirty="0" err="1" smtClean="0">
                <a:solidFill>
                  <a:srgbClr val="CC9B00"/>
                </a:solidFill>
                <a:latin typeface="Arial" pitchFamily="34" charset="0"/>
              </a:rPr>
              <a:t>Manoel</a:t>
            </a:r>
            <a:r>
              <a:rPr lang="es-ES" b="1" dirty="0" smtClean="0">
                <a:solidFill>
                  <a:srgbClr val="CC9B00"/>
                </a:solidFill>
                <a:latin typeface="Arial" pitchFamily="34" charset="0"/>
              </a:rPr>
              <a:t> Fernando Alonso </a:t>
            </a:r>
            <a:r>
              <a:rPr lang="es-ES" b="1" dirty="0" err="1" smtClean="0">
                <a:solidFill>
                  <a:srgbClr val="CC9B00"/>
                </a:solidFill>
                <a:latin typeface="Arial" pitchFamily="34" charset="0"/>
              </a:rPr>
              <a:t>Gadi</a:t>
            </a:r>
            <a:r>
              <a:rPr lang="es-ES" b="1" dirty="0" smtClean="0">
                <a:solidFill>
                  <a:srgbClr val="CC9B00"/>
                </a:solidFill>
                <a:latin typeface="Arial" pitchFamily="34" charset="0"/>
              </a:rPr>
              <a:t/>
            </a:r>
            <a:br>
              <a:rPr lang="es-ES" b="1" dirty="0" smtClean="0">
                <a:solidFill>
                  <a:srgbClr val="CC9B00"/>
                </a:solidFill>
                <a:latin typeface="Arial" pitchFamily="34" charset="0"/>
              </a:rPr>
            </a:br>
            <a:r>
              <a:rPr lang="es-ES" sz="1600" b="1" dirty="0" err="1" smtClean="0">
                <a:solidFill>
                  <a:srgbClr val="CC9B00"/>
                </a:solidFill>
                <a:latin typeface="Arial" pitchFamily="34" charset="0"/>
              </a:rPr>
              <a:t>Associate</a:t>
            </a:r>
            <a:r>
              <a:rPr lang="es-ES" sz="1600" b="1" dirty="0" smtClean="0">
                <a:solidFill>
                  <a:srgbClr val="CC9B00"/>
                </a:solidFill>
                <a:latin typeface="Arial" pitchFamily="34" charset="0"/>
              </a:rPr>
              <a:t> </a:t>
            </a:r>
            <a:r>
              <a:rPr lang="es-ES" sz="1600" b="1" dirty="0" err="1" smtClean="0">
                <a:solidFill>
                  <a:srgbClr val="CC9B00"/>
                </a:solidFill>
                <a:latin typeface="Arial" pitchFamily="34" charset="0"/>
              </a:rPr>
              <a:t>Professor</a:t>
            </a:r>
            <a:endParaRPr lang="es-ES" sz="1600" b="1" dirty="0" smtClean="0">
              <a:solidFill>
                <a:srgbClr val="CC9B00"/>
              </a:solidFill>
              <a:latin typeface="Arial" pitchFamily="34" charset="0"/>
            </a:endParaRPr>
          </a:p>
          <a:p>
            <a:r>
              <a:rPr lang="es-ES" sz="1600" b="1" dirty="0" smtClean="0">
                <a:solidFill>
                  <a:srgbClr val="CC9B00"/>
                </a:solidFill>
                <a:latin typeface="Arial" pitchFamily="34" charset="0"/>
                <a:hlinkClick r:id="rId2"/>
              </a:rPr>
              <a:t>manoelgadi@campusciff.com</a:t>
            </a:r>
            <a:endParaRPr lang="es-ES" sz="1600" b="1" dirty="0">
              <a:solidFill>
                <a:srgbClr val="CC9B00"/>
              </a:solidFill>
              <a:latin typeface="Arial" pitchFamily="34" charset="0"/>
            </a:endParaRPr>
          </a:p>
        </p:txBody>
      </p:sp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4105" name="Rectangle 13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11" name="0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-243408"/>
            <a:ext cx="3048000" cy="27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9AC87-B340-41C5-A854-233CB3138AC3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sp>
        <p:nvSpPr>
          <p:cNvPr id="4101" name="Rectangle 12"/>
          <p:cNvSpPr>
            <a:spLocks noChangeArrowheads="1"/>
          </p:cNvSpPr>
          <p:nvPr/>
        </p:nvSpPr>
        <p:spPr bwMode="auto">
          <a:xfrm>
            <a:off x="-540568" y="908720"/>
            <a:ext cx="60721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s-ES" sz="1800" b="1" dirty="0" smtClean="0">
                <a:solidFill>
                  <a:srgbClr val="000066"/>
                </a:solidFill>
                <a:latin typeface="Arial" pitchFamily="34" charset="0"/>
              </a:rPr>
              <a:t>¿Que estudiaremos en el curso?</a:t>
            </a:r>
          </a:p>
          <a:p>
            <a:pPr algn="ctr">
              <a:spcBef>
                <a:spcPct val="20000"/>
              </a:spcBef>
            </a:pPr>
            <a:r>
              <a:rPr lang="es-ES" sz="1800" b="1" dirty="0" smtClean="0">
                <a:solidFill>
                  <a:srgbClr val="000066"/>
                </a:solidFill>
                <a:latin typeface="Arial" pitchFamily="34" charset="0"/>
              </a:rPr>
              <a:t>Uso de Analytics en Finanzas para:</a:t>
            </a:r>
          </a:p>
          <a:p>
            <a:pPr algn="ctr">
              <a:spcBef>
                <a:spcPct val="20000"/>
              </a:spcBef>
            </a:pPr>
            <a:endParaRPr lang="es-ES" sz="1800" b="1" dirty="0">
              <a:solidFill>
                <a:srgbClr val="000066"/>
              </a:solidFill>
              <a:latin typeface="Arial" pitchFamily="34" charset="0"/>
            </a:endParaRPr>
          </a:p>
          <a:p>
            <a:pPr algn="ctr">
              <a:spcBef>
                <a:spcPct val="20000"/>
              </a:spcBef>
            </a:pPr>
            <a:endParaRPr lang="es-ES" sz="1800" b="1" dirty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4105" name="Rectangle 13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11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-243408"/>
            <a:ext cx="3048000" cy="27676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170" y="4941944"/>
            <a:ext cx="1728192" cy="1296144"/>
          </a:xfrm>
          <a:prstGeom prst="rect">
            <a:avLst/>
          </a:prstGeom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763130" y="4077848"/>
            <a:ext cx="266429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s-ES" sz="1200" b="1" dirty="0" smtClean="0">
                <a:solidFill>
                  <a:srgbClr val="000066"/>
                </a:solidFill>
                <a:latin typeface="Arial" pitchFamily="34" charset="0"/>
              </a:rPr>
              <a:t>ESTADISTICA. </a:t>
            </a:r>
          </a:p>
          <a:p>
            <a:pPr algn="ctr">
              <a:spcBef>
                <a:spcPct val="20000"/>
              </a:spcBef>
            </a:pPr>
            <a:r>
              <a:rPr lang="es-ES" sz="1200" b="1" dirty="0" smtClean="0">
                <a:solidFill>
                  <a:srgbClr val="000066"/>
                </a:solidFill>
                <a:latin typeface="Arial" pitchFamily="34" charset="0"/>
              </a:rPr>
              <a:t>KS, GINI, Peso de Evidencia, Correlación, </a:t>
            </a:r>
            <a:r>
              <a:rPr lang="es-ES" sz="1200" b="1" dirty="0" err="1" smtClean="0">
                <a:solidFill>
                  <a:srgbClr val="000066"/>
                </a:solidFill>
                <a:latin typeface="Arial" pitchFamily="34" charset="0"/>
              </a:rPr>
              <a:t>Information</a:t>
            </a:r>
            <a:r>
              <a:rPr lang="es-ES" sz="1200" b="1" dirty="0" smtClean="0">
                <a:solidFill>
                  <a:srgbClr val="000066"/>
                </a:solidFill>
                <a:latin typeface="Arial" pitchFamily="34" charset="0"/>
              </a:rPr>
              <a:t> </a:t>
            </a:r>
            <a:r>
              <a:rPr lang="es-ES" sz="1200" b="1" dirty="0" err="1" smtClean="0">
                <a:solidFill>
                  <a:srgbClr val="000066"/>
                </a:solidFill>
                <a:latin typeface="Arial" pitchFamily="34" charset="0"/>
              </a:rPr>
              <a:t>Value</a:t>
            </a:r>
            <a:r>
              <a:rPr lang="es-ES" sz="1200" b="1" dirty="0" smtClean="0">
                <a:solidFill>
                  <a:srgbClr val="000066"/>
                </a:solidFill>
                <a:latin typeface="Arial" pitchFamily="34" charset="0"/>
              </a:rPr>
              <a:t>, p-</a:t>
            </a:r>
            <a:r>
              <a:rPr lang="es-ES" sz="1200" b="1" dirty="0" err="1" smtClean="0">
                <a:solidFill>
                  <a:srgbClr val="000066"/>
                </a:solidFill>
                <a:latin typeface="Arial" pitchFamily="34" charset="0"/>
              </a:rPr>
              <a:t>value</a:t>
            </a:r>
            <a:r>
              <a:rPr lang="es-ES" sz="1200" b="1" dirty="0">
                <a:solidFill>
                  <a:srgbClr val="000066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625178" y="4133341"/>
            <a:ext cx="266429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s-ES" sz="1200" b="1" dirty="0" smtClean="0">
                <a:solidFill>
                  <a:srgbClr val="000066"/>
                </a:solidFill>
                <a:latin typeface="Arial" pitchFamily="34" charset="0"/>
              </a:rPr>
              <a:t>PROGRAMACIÓN. </a:t>
            </a:r>
          </a:p>
          <a:p>
            <a:pPr algn="ctr">
              <a:spcBef>
                <a:spcPct val="20000"/>
              </a:spcBef>
            </a:pPr>
            <a:r>
              <a:rPr lang="es-ES" sz="1200" b="1" dirty="0" smtClean="0">
                <a:solidFill>
                  <a:srgbClr val="000066"/>
                </a:solidFill>
                <a:latin typeface="Arial" pitchFamily="34" charset="0"/>
              </a:rPr>
              <a:t>Utilizaremos PYTHON.</a:t>
            </a:r>
            <a:endParaRPr lang="es-ES" sz="1200" b="1" dirty="0">
              <a:solidFill>
                <a:srgbClr val="000066"/>
              </a:solidFill>
              <a:latin typeface="Arial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4763648"/>
            <a:ext cx="769243" cy="10464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2195913"/>
            <a:ext cx="1267015" cy="128054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1687" y="2135621"/>
            <a:ext cx="1458293" cy="1458293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722511" y="1888136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000066"/>
                </a:solidFill>
                <a:latin typeface="Arial" pitchFamily="34" charset="0"/>
              </a:rPr>
              <a:t>Individuos</a:t>
            </a:r>
            <a:endParaRPr lang="en-US" sz="1400" dirty="0"/>
          </a:p>
        </p:txBody>
      </p:sp>
      <p:sp>
        <p:nvSpPr>
          <p:cNvPr id="21" name="Rectángulo 20"/>
          <p:cNvSpPr/>
          <p:nvPr/>
        </p:nvSpPr>
        <p:spPr>
          <a:xfrm>
            <a:off x="2608419" y="1844824"/>
            <a:ext cx="1042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000066"/>
                </a:solidFill>
                <a:latin typeface="Arial" pitchFamily="34" charset="0"/>
              </a:rPr>
              <a:t>Empresas</a:t>
            </a:r>
            <a:endParaRPr lang="en-US" sz="1400" dirty="0"/>
          </a:p>
        </p:txBody>
      </p:sp>
      <p:sp>
        <p:nvSpPr>
          <p:cNvPr id="22" name="Rectángulo 21"/>
          <p:cNvSpPr/>
          <p:nvPr/>
        </p:nvSpPr>
        <p:spPr>
          <a:xfrm>
            <a:off x="4328584" y="1889938"/>
            <a:ext cx="1019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000066"/>
                </a:solidFill>
                <a:latin typeface="Arial" pitchFamily="34" charset="0"/>
              </a:rPr>
              <a:t>Mercados</a:t>
            </a:r>
            <a:endParaRPr lang="en-US" sz="14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8584" y="2204941"/>
            <a:ext cx="1326394" cy="1326394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138908" y="4293096"/>
            <a:ext cx="3352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s-ES" sz="1800" b="1" dirty="0" smtClean="0">
                <a:solidFill>
                  <a:srgbClr val="000066"/>
                </a:solidFill>
                <a:latin typeface="Arial" pitchFamily="34" charset="0"/>
              </a:rPr>
              <a:t>PARA LOGRAR ESO NECESITAREMOS APLICAR:</a:t>
            </a:r>
            <a:endParaRPr lang="es-ES" sz="1800" b="1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5F66BA-51A4-48C0-9036-E653D3E78EBA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7010400" cy="609600"/>
          </a:xfrm>
          <a:noFill/>
        </p:spPr>
        <p:txBody>
          <a:bodyPr/>
          <a:lstStyle/>
          <a:p>
            <a:pPr algn="l" eaLnBrk="1" hangingPunct="1"/>
            <a:r>
              <a:rPr lang="es-ES" sz="2800" dirty="0" smtClean="0">
                <a:latin typeface="Arial" pitchFamily="34" charset="0"/>
              </a:rPr>
              <a:t>El trípode</a:t>
            </a:r>
          </a:p>
        </p:txBody>
      </p:sp>
      <p:sp>
        <p:nvSpPr>
          <p:cNvPr id="3074" name="AutoShape 2" descr="data:image/jpeg;base64,/9j/4AAQSkZJRgABAQAAAQABAAD/2wCEAAkGBhQSERUUEhMVFBQVGBkZGBUXFhcYGBsXGBgXGxwYFxcXHiYeGBsjGRYXHy8gIycqLCwsGB4xNTAqOCYrOCkBCQoKDgwOGg8PGi4kHyQwLCwsMTQsLCkuKi0sLCwsLC8qLC4uLCwpLCotLCwpLCw0LC0sLCosLyksLywqLSwqLP/AABEIAMoA+QMBIgACEQEDEQH/xAAbAAACAgMBAAAAAAAAAAAAAAAABQQGAQIDB//EAEcQAAIBAgQDBQMJBwMBBwUAAAECEQMhAAQSMQUiQQYTMlFhcYGRFiNCUlOSobHRFDNicoLB8AcVQ/EkNFSDssLhk5Siw9P/xAAbAQABBQEBAAAAAAAAAAAAAAAEAAECAwUGB//EADURAAEEAAQBCgYBBQEBAAAAAAEAAgMRBBIhMUEFEyJRYXGBkaHwMlKxwdHh8RQjQkOSYhX/2gAMAwEAAhEDEQA/ALHUYiABLMyqo2lnYKonoNTC+LFkewWXVedS9Q3NRWekRaNK92wIQeRJ6STAisyxqDTVp0WTnpvUaNTwy6FLKaYJVyOYneyncWLsbxWrWap3lcuAFim1NFcSTzE01UDmDIUIJBQ3HU3lGR5PRNBvfeqyOTY2BvSGru6qH3XSv2HplwVq1EpiSKaxytBA0sfoiZ0sG2AssqYef7CVGELmFYSCBVpAm31ihCMJ6FPxE4uODGWMVKNMy1DhYSbyhL+FcDpZcSlOmrlQHZE06iN7SYE3icMMGDFBJOpRAAGyMGDBhkkYMGMThJLODGpcY5vmQN7e3ES4BMXAIzmTSqhSooZW3B+IIIuCDBBFwQCMJcz2OokzTapR/hpsCvsCVFZU9igYnZni6qN5+Efj6CdsKc12mA/vHtvBPwwm4h7PgJCpeGyaFtqZl+yeVXxJ3x86xNT4K3KvuUTAmTji3Y6hI0vWVeqCqxB/qeXX+lh7sJ/lWWnSS0b6AxAt10kx13iY9LxqnbQATJM7QR5dZYD3zfyN8IYuTNo7XvTcy0isgruV5yGSpUV00kWmu5CiJPmfM+pxKnFCo9tiTyj79SnafMKSY9h6eoGLDkONAgBmkjcxG3mBtcG3QeeI5zuaPjasDiNCE8wYjHPIACzAAmASQJPkJ3NtsSAcTBtTDgVnBgwYdOjBgwYSSMVntjRpcrEuK8FUFMqCyyCdetWUIDHMVJGqBJaDZsU3tVV1ZtQAfm6JBm0mo4I0+cCkZO3MBuDBeDYXzNANITGvDIXEi+9J8qHg643tfUdPTU2lQT6hRjtgwY61ooUuRcbNrjnaRamygTIIiY1Dqs9NQlZ6TOLbT7YUWqU6aLVY1GCghIAYgkq2ogyoUkwCBBvYxWMR6wfWpAYqo1ApUWme8BtLMjEKAN1E8x8hIGNwomGbWxtS0MDijCculHe16ZgxC4XxanXXUhuPEhjWh+q4G3odiLgkQcTccuQQaK6gEEWF5iars6IqA987U0mYJQ0g5PmoFVpj7Jx6YsPYzhpD1HfvKdRCaTUI00wBdDa1Q6SIIsNTQIIwgVabFwNJaQHjeRtJF5EWPQjoRhz2H4yzOaCgtTVS196UFQKZKkiDqMIYK6WHSBvcoCTJ8QI/aweTzFnoNIPXvw9OKuL1ANyBJAuYuTAHtJtGNsKe0PZqlnFRa2uKbhxpYrcbgx5i07joRhV/ueepo2mg9Z9bAagqiAhiNIBUatO/eCJAqMYOMEC10TsoaCDrx+3erXgxW85ns6tWBTVkRb6UMPJpXDSSImoNIBMUyfpppd8NrO1JGqrpcqCyxEHyjU0fH4bBEKFqTjBOM4i5zM6RP+f5/wDGIONBM40FnMZwKJJ/L/Oh+GFOa7QqtrfG/wDm2/rhPmszUrOUpdPE5sFMA38zYcotYGwjHROzaf8AIz1P6iq/dWPxnAEuJazQ6lDvka34itcz2tExr6TExb0t6e73kYgnjb1DFNWc9dIkT6nwjfqfW+H1HhtJBC00A9FHxNrm2+O4EWG2BHYw/wCIVX9S0bN9++1V2nwbMVP3jLTB8uZvfECb76jt1nGc5kaFBeY66puNQV3iTOlY0r1GoiPM46cS7Q/RowfOp0/oGzfzbe3oiqsxkyWY7kmSfeesbYHOIc5ws8fDxT3I4WTXYFLrcVZ/CIHQvNRvaA3Ip/pPt8o4qvq1B2B8wEX4BVAGOVNhEDoNjv8A5640VifpQfLTH/q392Gc6VxdTiAO/bwv8KNMbVAen3TSjxqoBpqaaydQ4Gr72x949/lg6PFlmNvFRiWSPqxIUXgA2uIIgQv7n1M+cx7rbDHSixQgqdJXY/5uD1HXEY5mx8SfT835fhTGYatU3J8YKue+EMZCq6wdBAGzC+ogzJ2ABPKRixcJ4uq6gCNLNKqLBQVWY9rS2wux9ZRvx4uIq0KdQe3/ANrqQPvYjE5c3U1aDeUGonS9pIFuhG1xtjQZj82jlMUdxR8/2vQcvng2x935/wCemJQacefftr0IZyrUzGmqplT5G3hNtpi9icP+GcfDRJn4SPxk9PX8JNjmDhYVtka8FY8GONCuGFjOO2CQbUwbWlarpUtBMAmAJJgTAHU+mPO6eYas3fVCveVVSdPhUQIVT9UTv138gPR8ea5ajoBp/ZO9OP4UdlUXueQLc779cbHJQaZDe9aLJ5WLhG2tr1TPMZQB3pqCSm7k2sCWJAFhYxfp1xseFEEguoAJBN7aVLEkdLAwCRMGMRf2t/rt94+UflhlRFQhSrM7OpGpmML9ffYiV851G2NlxewbrHYGPJ0/jqUV+GkDoTqiQZgQu6xMy6j22jGK/DGVS2pSBItMmG0+XnO/kcYfvFXVrIvEBzPNzSI3BgGf5T1GODV2IgsxB3uehJ/Mk+84m3OeKrdkHApp2MX57MHqEoqPZNY/mTi2YpnZWsFzbA/8tIBfbSdiR7xWkfyH0xc8czjwRiHWumwBBw7a96rzsDHHhfaMUK6PsrxTq69KgKrNB1MwAKs0ncQYsSs9sQm4eqpAdk+kz6yGaAfG+/mZ9+OkxMXOsLVzWGlETw/qXomQ4zQrkijWp1CLkI6sQPMgHE3HmeRz9ZWfQzUns0lJJB8CkVUkUxE6RpLFmYGGGLh2c45UrtVWoqKU0EaC2z6rc28FDzWmYi0nmpsI6MZxq3rXTQ4tshyHR3UnmDGlWqFBZiFUCSSYAA3JJ2AGKjl+2dcgMaFMq3MF1sjqCJCmVKlh1PKPQRJpigklvILpXSzxxVnNWrjiv9qMwyUXZd1R2FpuqyLb9PPz3GGPC+NUswD3ZOoeJGBV19qnp/EJB6E45cXywZSCAR1BANvWQRFuv5xgaVpBohO4hwBCrnYupq4flmJktSRmMyS7CWJPmWJnDbMZhUUs7BVHU/5v6YpvYDONl2fhlbTry41UWAjvKLEmYkwysSCP0xG7c8UiuFFelSZdAAqMokG7FQdp1KDa4XfGBLERKWoWODnZshNA8Sn3y1pNq7tHJU6Zcd2JAkjn5rCTZT8L4WZvjbVpBqKF+ojCP6ju34A+WFOf4VSdCKhKrqLMdQUSQAZmwFh8d7medHh9CsveU21KxBBQrp5bQABEWgze24wMS0ixY8PuphjW7Jmjg7EEehn8sZYxfHLKZYU1CrMDzN7megAHsAjGKEMNXiPnMg+RHTYjFbWNNk7D34d/onNrdRJm4iw98fpjNRdo3Bn8CPyJxA4rXJ+YCt86jjWBZZET6xMnytvjT/a6uu1du71MWFw51VC+6wAdJ0yoH4DFgOzrrqHZ+9VIwloBPHX1r7Jj3h6qfdB/vP4YyrzaCPbG3uxBymSqq+p62oT4eaNMPaCd9TIZ3AWJjE9kn9euGcY7qh3i/v6+ihRHFZwYh1uK06dqlRVbYib/AAF8SKeZVlDBlKnZpEbxv5zb24rfG5h1HvsUhqmPBsxorKPo1CVYdCSLEjzkBZ/i+DbNdnxJaie7bfT/AMZ/pHh9o+BxWXq2LLBKwwi91hgLecD3HF8VgRIuDsfTF0Ujm6gqmRzmEOCX8F4uZKtYizL5EEg329ZsL2gDFqpVJGKRxqhoZa6eExri8+EK/wAJWR9YdJw64HxQEAE9B5+z4fhb47cE2YWiWusBwVhxWONdmqrVXq0Sjd5pLU3JTmVQuoOA26qogr9Hfpiyo042xpwzOjdnYdVKWJkzcrxYVBz/AAuvQUPVWnoZlUlHZipYwuqUAILECZ3IsZxn9tf6x/D03HXwjfyGL1Woq6lXUMrCCrAEEHoQbEYrmb7GX+Yrd2v1HQ1VH8hDowHoS3pGNfD8pA6T69tLJxHJpGsGnZaTVM07CGYkeXTYD8gPhjlhmOyWZmO8oR9bTUmPPRP4avfhjluxdIfvmesfInQn3KcT08RaIwW7lKBg6OvghG8mzvPT08bVTqcUSlUR9a6qTq2nUNWm6uoXck03eBBJkQJjHpuj1xwy+Sp01CoiIo2VVCgH0AEDHbGJisSMQ/NVLbwuGOHZlu152cRg3e0wRKyQQGXqrgjUoIkEr0Isd8ScGOtc3NodlyTXZdRutVUyxJLMzFmYxJY7k6QANgLAbYyAQwZGZHGzoYInceTAwOVgQYFrDGcGG5tuXJWifO7NnvXrRmqtWqCKteqwIIIDBFg2IKUwoYEdH1D4mcKIEf8Az+JucZwYiyJkfwCk8kr5PjJK0qKQQ6QKiHUjEbN5H+E7EdQTixN2ypFf3VbX1TRt/wCZPdEdPFN9t8IMa0NVRmWihrFBzhGp8skgA6mAmVa0zynAeMwsMvSlNIvCYmZlsjF2l/asvXq5evlENKrl2Y6qwUgo6kOgRCxc7EXA3ubRWs72TplWDqHZp1OfG7fSbWeYmYMzub3ti6V+8VSxo1FAME1FKDUdgJ5qhn7NX/KeIQlJK6SR4QSY3jwxO/T+wwLFg4G3zZv19VObFYlpDndH09DqvM+KZRqNILVr1KlJWXSHhgmygmBJAB26dBfFz4LwenlqeilsSWJndiBJHQCALC2EnausqGn3oPcmoveEKGhLwCLWJgWBtq6kTaoi3ljkOXf7bmxtFDU9i2MPMZYg5261q0gylWEgiCPQ4U0cq1FmWkrFVTlHIVLENOuYMzp2jfDnHCpUUHxhT15lE/H88YcL6tp4jw9/dEZ35cgOl3XaoIzGZKSaaqxnlFytrSS8G/WLaRY6ra/tGa27tDA8X1iCfo6oEgC02nrsGCMD4agJ/mDfh+kY6K94MT+fsGJmtS0A+Bv3496hmo0QldatmbwgkiAQBuDVEiXsSBTN5jV1jDHKs2kawAwJFtiAxAMSYkAGJtOOuDFDn5hVBOvNc/lmpVHSpMzM+e8N6yDjNDONTBWdSFlJQkwdLKwIjY8ouPP0w37bfvk/k/8Ac2K9mqhAsLwv5DHTRO56BpcOr7/dCMDI5JM3EaHX4tCNvHfRXLhvDFq0tVOs4BULtBBFPQwImLmGMW8t8W7heQ74aDWqqyd0bOTKqIYiTILEKT5MqteYxUaedNGiEoU9RCB50uVaWAI6GeYGRM6WsIw54bxdhWtTKsmu5kqQCikTAkMS0Gx+bmOmMRzpA6+HgiCC5quXCeDihS7rVrWwgiwGhFIAk2LKzR5ucKa+WbLPIk0ibNBOmTs3xgE2Npvu54bxVawtZwOZJuPUHqPX4wbYmOgIIIBBsQbgg9CMJsrmuzKlkronEO24rHCuMhgAfT3TO5J2tv8AnuXiVJxRM1wt6B10dTKPoRLL1Gn6wBj1G9+jXg3HQQBNvLl9LDrO3tnGxDOHCwjWuFW3ZWnBjlRrhhINvPHXBgNq0G0YMGDDp0YMGDCSXneDHbJpLrIkAyR/CLn8BhmeGoQ4WLusNuFQqWgRu0QPaQMdq+UMNFcXHC54sJNgw1ocOXmvIYaVJAtLqk/zDm9lp8UYy/DEImSPGxgDwh9ICgEx5z64jz7bUv6Z9JTgwx/21NtZ1SiwVAGpxtv0vO+OicGUkAuVkLuo3IYkRNoVevnhGdgTDDyH+Qkmboa1iFMFSAwlSVYNDDqpiD6E4sNHtbTSnppZZ1YABUIREgCPGhYBRAG2o9FMGOFPg4JUFj01kAQJvykmGETfa1pmMcMxw8LTDhpPLIiI1KWiZ3jT8fgLPDBiHDMTaLglnwzTlApReIZ2rmGBqMFCtqWmgUqpAI/eFA5JBIJlQQxEAYj5loU7bdTHtv0tjriFxGvA6+4kG9v7iLj4Ti8sZCzK0IGWV8rszzZVL7a1x3csNaa0Li101qTEECTb4mwgxbi3NpF2J8IuxPoovhTwPLUsxmKzZlVfL0UpypDEGtUcFF0izAKByx9NZ2te6PFcrThVanT1EiICGVp96dQsVhDJmIn1xwHLThNMGgHo3foV0EFxRBpGv51UThnZ+easLfZmD73gx/T7J8g9pUFUQqhR5AAD4DGlDOI5IR1YrE6WBiRImNpF8dsYlVoove526518sriHVWHkwB/PFU4zwvumgeBp0HfSY2J8xcg+XsMvuL8TNI0lXSDUYglhIACk2GoFmLaQFEkyYBjCzO8fp1qZXu2MqXsVJGjYjTMgVEZSRbl8mXUXHg5ntD2D9b/g6fpSY6tDskOZompTZNRUnlYiCYkaom11kAkddumIP+zVJUmuxKxpPNMhGSSA0X1SbXvO+GGfYoCxR4UhSRHiLEaPWwkNtcXBOIS8Su+oMNAJkkAaQdIBmASWB9dusxIYOcAkCh4Hq27NR+zuQHqBxLs3UqL+91uNOnUWAAAIbqbtyknzX1xC4V2YfvB+0LCjYSDJvy2O3X3euLZSqSBNjAJHtxmosi29iPaDI/LFDMVJGTG40Dp3X7tSJLm1el3V6WNNtr4IQiIEQLQI/IY2nC5siY5OV5dojSG1sNypuAnLIvsQQd914cwA+cYkdSW+oUFtXqTO5MH2s7DwjXnOvh69x4H9pwbTPKVStWmw6Oo9znQfwb8MXXFEytPT3YmYele9/nEvck/ji6Z08jcwWRYkwPYfTzi8TiqNoJyg8UPiOBXZXB2M+zCfiHBjqNSiYN9SWhjvY7KSbwZBN7XOJ6ZKmygmkotMFVkT0NsZOTCkGmqqRAIAABWbgx1G49kdTghuVjuiTfd97VLJHMNhcuA8YmxkEGCDIINwRBvMi3sPri0U3kYpXEl7vMI4mHEHy1Lf3Erb2J0E4tXDKsqPYP089rRPpjWglzgFaTHXRHFTsGDBgxXowYMGEkvO8EYMGO6XCojEzI5YMHJWSBImQOW7CQRDadibWxDwTiD9t6UmODTZCZDgh1QW2HMQhMEapA87KcLYxhqvmfx92AMDt/nX8sQY6t3Wne5p+EUsxgjBgxbarWGOK1xvOmOUF2JhUHiZmJCoI2JMC31uknDzPVoX/pt8DHlcRv7MIOFcKXO55ab6u7oAViQYlpKU6ZM6h9Njcnlib4yeUMSIo3PPBGYOMPkF7DUqwdnOydWkADmu8oOhLqhI1VWbUxVlPhBsD5AKRGHbdmKEg6WEaYio4uiaENjuq7eRk74X5bKHIArT1HLoqsdQky1SHYuB9FOfSB09cSqfGq5CN+zGHdFsxkKyhmdpUQoJgbzB2x5290j3FwO/gt/EPL39E6DQGg2x2gcUwyPCadH92umwG5NgSYufNj8cS8QOK8bpZcDWSXedFNRLuR9UfC5gCbnCGrnM5mRAP7In8BFSrbzcqUS3QBtxB2mDInyG1UyFz9eCsfEeK0qC661VKa7SzASTsB5n0GK7U/1EyynUlLNVAwB7ynlamkxbxMATEb4l8P7GKH7xgXqGNVRzqqGIMazcdBCwINgLQ7p9nB1953k/38vZ7cGMwgHxIhsLBvr6KtU/9UOHnTqrMmqPHSqqAT5sV0j4xicuTy+aXvcvVB1X1o2pJ/iWYnziD674bV+zgIje+xNvfa+/X1PUzSuLf6ed23e5NjlawIYNTJCGLnvKQ5SIJGw672lOwbDtp6+/VOIgPhNFdc5kmRtLiGFwdwRtINpHwIt6Tx1EbifUfof7E4l8B7RDOaspnEFHOU7wPC46VaJO4jce3pMaZrKtTco++4I2I8x+nT4E50jXR9Fwse9j1eiiLujoVGJ5gehED27/AIx+GOmOJYBoaArRvESTHXzt+GElLtC60ixSTcKADAbSTBgtYEAESGgzpEXk6EvArqFdt/fr81Jt7q08Oo661Nf4tR9ic3/qCj34tFagQ2sKH2sTcR9SbD2W9uKXwXjhDl1psSBGmCxamHpq7IBEyzqFbY929r2tXCuOGs5U0mQAGGmVbSKZJBgcp71dJ+kATaMSjY+MXXeqJxZ7kwo5hWmDcbqbEe0G4x0xGz9DUsgAsNjs3rpbofw88JqvaXvzVpZbvBUpaCTo3VonTqBj3qSRcAi4fmw4Zm/x/Kqjie8EtG2p7BdKV2k2oz9r/wDrq4fcDfk+Hxjf8uv5YpfE87mG7talHTDg6pEwRWDEHWFkUzTkm2piIPSx9kM+z0h3iaHuCvsLANG41KAYmRN/Mn4QZWkI6MUwK0YMYBxnGqikYMGDCSVI4pwGrl4ILV0JiVpMaimJllpzqU3Eqoi0gySIFN52m1iCCCCNwysAVI8iJx6NhdxDs/l6xLVKSl48YlX9OdCGt0vbGtByo9gqQX9VkT8lsf0ozX0VIrVwovhNneMAXJgfhcWvMTPl7I3OGPanhxy9SivfStaqtIOaZLKzq2kvpYK22kQFnUNoOp1wbstSoQ5+cq/aMLiRfQuyDfa56k4qxnLUUYttknsr36rNZgXMP9xUvL1qtQxTo1GjypNAMA+JgFUxHlMWm2NKvFTTfRUGiptoazSbwv1hfoTMX9fRxy1YGzgsf5l0Lb2qf/xHrKni/Eqq91Up0TWBqadIIhVmNZ9TeD4QDffGa3lqXNmLRlrr1vXj4H3oi4sGyVwY0a99ep0VdocZm8z7xF5Pl5R8RMYlHio9PZefxAHx2tO+N+L9mkzPz+RqIGLHUCxFMnZiCFJRpuYEEzsSThYnZDOElf8As9ok968TYkD5uRE9V6i+NGHliFzLcaPEId2BHAjxXHiPE7bj2kxcfrJ+JEkRid2IzNLLBXrErWz7A0wRMUVGmlqIAjVdv6xOxxIyH+nRYg5qqHXrSQHSdrM5glbEEBVkGNiQbXncqYU00plk8IblgFSp0MqnQYjYGwiLyMXlPlFmIHNsNjjwR+HZFDbXWb3rThp18VLeIMxHWdo9cI8/xxnbu8uJvDVTtcH910dpi55RfeDCU5LMVkNH9oFSnpZQe7UqxATuy2sEusqZvzSDcMYZ5Hs1ndNQq9JXYDuwxJVTrLC4pglQmlTIOq/TGfDhM2rjoiYoQ3V26kcG7L6BcuSd3qMzsxsBqYzq2iLDeAAcWnLcLVdvd/1H+HrOEadns4msUswiJLmmsSQD3zIrMytIDtTkD6MgeEarJkabqgFRtbAtzdSuptE2HNo0zA3nGq2ENRWW911SkB0xsBjODFgACspYjHGvlgw/yQfMeR9cd8GGLQUxAK867adjzVC1KLClmKJ10qsLysAbMIPI2xH8MweunZ7jCcRpFKwFLNUCVq018SMDGpdQujRPUdOgOPQq9CRijdpuwK1nWsjNRroOWvSJVwBMKQZ1LfYjpEjqHPAJBR34e+r33jvYlHGuyrtpDoHVWHMrBZkxBDEESYnf2+U3h3AqhOh+QKBPNLabxEWG2828tsK17RZzIELnkGZy2mGrUUbvEIAk1aZJBUybjp8MWThXEaeaQPlcxTqIpsYJdR9R+YG/qAbDc3ATocrMj9BwOte9/PsAVMsswAG4G3Ze/deimVClBgx0pTFPTOwASTzHqNMx5c3nhce0SqatQfOANTAVASWRkpsKgPtdx0BIAsd5XGaYqU9GYRNDEKIcsdRsIUqpJ3EKdV7Y7cNrUqdJEpqVCqORFZ9J6higN5mZuTOIhhy2BfA1R43wv3r1Ie48luvNfhXfvf2UQ9pGCqWoFdVJqunUSQAAQGCodJJMEmAPMmQJfBqwKLpWAURhIhgGAKo46MFIHWw6WkywJZl1MiboIhip38QkANYCxAPsxOpUQogfiSSfUk3J9uIy5YwW9dez28K19FXd7KJxbhveqCp0uhlT02up6wbbXkA9MJuGZ1qL93UBQi8H6s3IIB1C/SRt1FrPjhnMmtRdLD1B6qejKehGK4JubPYiYpy0ZHbfRN8jm9Q9ev8A0/z0mxM3FU7P1yDpbdSVPkSDuJuAQNQ6Xi3S0obY3YnWjmHgtsGDBi5WIxg4zgwklTO3/Axmsu9MyJgo1+Wop5WEbQTeLmIEziJ2E482ayaNUI76mTTrDqKiGCSOhIAb34svHaYKfHp0/vH+XiKH2MplOI55dELUShU1C1+dDqEeIsGO94nrbMxTQYzfD+Pfcg5W2w9is3Gcx3YDhl1AOFUkAkxqOid2hDY2v6XWr2o7nQlSgyg06ZUIe83FSb25QKUibkSSBGGHGuD0apSrVTU1Ell9T0Uj6QLRbzA8zPWvnVy1FdZJKqAFF3cqBZR9I/4YwEHDmgCL936X6oXKw5Qyy479hvSuuwqnxHN0D3YdK809bCmzUirHvWJDgTrHeqQQPopq2E4kcKq0qVZDpqAwqS5pQG56TszbtH7MSSPrE/SxF4tnMzVzVFlzD0EcFQiU6bMDqE87K3immLdekAEvuEdlCp1F6rud6j1HdiIHrtF4ULMegKmcy4sB6x1onma0J+641O3dFv8Au9OtmfWmkJPN/wAtXSkSpEgnfG9Jc1mD85pp09u5TmJ2tUqECesqqgeZYYsWW4EBvvb16dff/bE7KrT1sispdApZQZKh506gNpAMTeJ88TjwrBsLUmxAHQKJw3hAUCw9kef5ezbDhKYGMgRjODWsARLW0jFY452wOXzlOj3YNI913tUkju++dkTpESt5IjFnxRuK/wCnT5hs3UfMulSs0otNopaaYHc96pWXIIn0m2JlQlLq6Ks2b7SZelV7p6kPyzyuVUuYQVHAKUyxFgxE45v2sywd07zmTXMJUImmup0Vgul3UbopLWNrYT8S7J16tdKyvSo1CKRqVqZrLVlBDrAPd1lYco1gQD1xtS7KVEzjVw1OnR1VHdKXfTWDA8lWiSaZMknUtzAsJslHPJeyaZvtflaaK71hpen3oIV2+blRrOlTpEuovEkx0ONMv2qpPW0q6CmKDVizCqjaVfSX50Cd3H0tV+gIviocL7F1K+VzYEprH7PlTWWohXLpWNTmVpZQSQAIFqa4tHE+ztZ809enVFMtk3y6tfUtRqmsP7B7ZnCUQ+Q60mnDON0swWFNjqSNSMlSm4DCQSlRVaDeDEGD5YmtTnFW7IdlKuVrVKlRkbvadNTpaqza0LSxapJfVq1E2g2jri14VXurWW5vSCWZzhQYeX5bz+d7b488452OqZeuM1kNNKus61IPdVk3K1AosfJvTeSMerYi5vKBhsPfilzKTObS894XnsvxamFr0ylfLsO9oEkMjdf5qbef5HDPhP7XrUVQAgRQ5YKSaihQdGhhCsSxkj6Owwr7XdjqgqLmco3dZql4WtpqL1p1frKRF+hBttif2U7Y084CjA0szT/e0G8SkGCVP0lnqPMTjMnhLBbNW/RCy58gbdtGw6r3rvTvM0gRJOkrJ1AgR572i3W1sQ145TWn3lSrT7oprFYMAjJa8k28Q6mZ92OnHOJjL0KlVkaoEWdKiSf7AeZNgJJ2x4twvhdJ37wZfugdqbNrKSSSqFtlMki0jVcn6U8DhTiQWnYe/fDxQ7IwQXE0ArD2e/1AbLVa5zn7VWWpVGmqpD0FQsQGppMopmYBYkaRuL2jhHb8Vs+cqaWhGQtRqM3NUKkSNEcpIlgJmAJ3gJMnwwEXj27CZjaZMyTHnAvfHXPdlaVcAVAeUhlZWhlP8LC+159BvGOgk5EY8Ejcjw8kI/HRl3wmuv8ASu/BKU1HaPFUadvoto8ryKam/mNoBNnpi2Kv2Rz6j/s7tzJBpzYskbBj42W8nciNyGOLXgMQOgOR3BbUDg9oe3ZGDBgxNEIwYMGEkkvHasLv69Pjf4+Vr7SKn2EpE/tVU+GpmGCfy0lWnAsLBlYD2Hzxau0M6DEyBbfff2Hb1xW/9O4/2zKkRenJiPESSxMdZJnGXizUfj+UFMaYU58bGfAhHsLC9/Rbe/2Yrpb9pr94BYDSnnpmZmLFjBj0AgkRh/SWadVRvqqCOvNzD4hh8RhJ2YI5drgeXp5+gPpaCLnFETAZcvAe78d/0lgwAxz+Og87/FKV2g4TpSk5g0pKMsHeppCs1zqWRog9ag3viwdks0amXhiWam70yTJMK0oST4mNI0yT5k9ZwyfKrUpsjiVYEEHqCIO35/DFQyuYfIZnQ5+aZhqZtih5VrT0deRakWjmMCCOjhAlgycRqO7j48UxHNyiQ7HQ9h4H7K55rMrTRnYwqKWJubKJNhc2G2K3/p9lG/Z2rVP3ldpJ3kLIN+oNQ1WBkyHBk2x27b5gilTQXFSpDKLEqiPU036FkQGbQ0Gxxv2Q4hS7mnQV5qompgVqLcmX0ioolVZwOWwBUQAQMIMIhzDifp/KuzgzZeofX+FYMGDBgdEIwYMGEkjBgwYSSMGDBhJIwYMGEkjBgwYSSjZrKhhBE+3/AD3Y887ZdmKoqJmsoQMzRMqCSBVTmJovBA5rx/YTp9MxHzOVDC/r59f8/AYpczqVbm9Sp3ZftdRzqHRKVkjvaDyHpt5GYkTsw/A2wl7Y8GCVRmFuKrBXETDBLNPkVphDPXTBuQXHaTsEtaoK9Ko+XzKAha9MjVp+q6mA6jePWPXCLiedz9Gi1PPZYZmjF8zlRqdCCCrvQMHlIV+W1t8CQMdh5hJHtxHGuPf9UDJASCG8V34eDF59pB8hFz7W9xjpibhfwlpWYgwu+5BEq2wgFSCLT0IEQGtHKs86RMR1G52t1nHoMDmlubguacxweW1quKuyMtSmYdJKyARcXBB6EWkQwBMESZvPCuIrXpLUW0jmWZKuPEh2uDbb164o84lcN4nVy4Y01R0ZpKuxQByLsrKrG4FxEWmRfUHyhhDKA9g1+q0uTsWIiWPPR+ivWDFVynbFwQK1IET46RsAfNHMwBMkEkwIW8Bj8sMn/wCIp/E/pjBkgkiNPFLfinjlFsNpzgwYMUq5LuK5bUpsP/g9Lb9LezfHnHZGuclnKmQe1KrqrZY9BJ56Q9AZYenUzj1WqkjHm/8AqPwNzTFagD3+WcVaUXMiJU2vqUXB3gXkgMLLGHgsPFDyNB0KsqcjEHZ2kN6n6LfgAfYPKa8p7jMupkBm1DyIdtQ2BPiLD+j4ssh2gy+ZyqVRUVUrCBqZVIbqtzZwem4jG2cygr0rlRUUgCp9EkhdvNWkW846jGU1xacxGo0Pv3wQsD+bcWv2Ond7+isPC86GUf50Hxv1t/cqe2eRJ7vMAylFagceSuaZ1jz093frB6xBVZDNvRqCnUkNuDJIIH1WPijcjoNwJvaK5FbL1FKFwyMCgsWkEAAmwnYHYHG3hcRkc17UTIwPYWHYqmU8uF2GwgCSQqzOlAbIs3gQMbF2UrUp/vKZ1LNgTsVY/VYEqfKZFwMc8nULU0JOolVJMRJgSYNxebHbbHbHc5GuZlrQrks72vzXqFe+H59a1NaiGzDY7g9VYdGBkEdCMScUrs9xMUKpVv3dZhJ6rVhKa/0sFVfQgdGOm645LEwGCQtPguuw04njDx496MGDBgdEIwYMGEkjBgwYSSMGDBhJIwYMGEkjBgwYSS1ZJxr3ImcdMGIloKagknF+y9OtrcakrMsBxUqhdQBCsyKwDxbcbCL4r9PONRTu3R6VZoeG07KGU6CPEQTMrtKm0jF7xE4nwtK6aXBsZVhZlbbUp6GCR5EEgggnB+GxZi6LtW+9kHiMI2UW3R3X+VWv2/VISmYtEKpKoC0gSDuSBf12wVc8oY66bBgxboCJCRvewBjy1DeMQqOZVNeXrHnWsASoHPoWSACQfC4PoZ9DiSnEMuOUpzEsQLE6dS+ZkwgInoSfK28MhGZo0/KwiXg5XOAP4JXbPZiUqK1KLkE8niZ9cE9Rp0i3v6Yrv+zUPsKP/wBJP0w54lm9ekCD4nNgDqdibkfw6cQsXxRjLqEPNIc2h9+C9EwYMGONXZIxA4jlNSm3+CfIGdzbE/GCMRc21FwteNcSyX+25wVvDka9Wm1UACKVVWBWoABZGPKxFpM+Qw8r9mFSgGFeo9KnTUqgUuhCCm0hFYag5QsQDBLAgjTJufGOCpWRldQysIZTswNjIO5iR/gx59lshneFHRRptnMnLRRkCtRNjpRmPzqTMAX/ALgzRudqzf6/v33jObqpHCeHLmaIq99W0ytQmtJgqjLvqAkeLWBMFIgicW/s7VYopYQWUEj1iT+cbe4Dev8ACc/VrqaP7PUoKFEtUNPWVqM4VdCsdJIUyWIPoZkW/heVCqNr+UR/nx/VRsc1xB20r36p26kkCheg3odVqs8Y4b3OY0r4K8snkKky6TsASdY9tTooxPzuVpM3KVCqWkrpBsQNIA9ObV6naIwy7T8ONXLtpE1KfziAdWQHl/qUsn9WEGRpq9LdBqIhzpMqxCx5gidYI3x1+CmMkYs6t081lYuERyGho7XxCxm8oooOoa76RqBXUFKsZSDIIkX8wfLFi7O8XOYpSwipTISp5F9CMSnmpDqRtvECMIKmRpgOQxgKdILJq1DTuBuCTtYwMQctnTl6nfLNo7xR9OmJtHVlksvrIkBjizF4fn48zdx7pV4XEcxIGu0B/O69CwY1pVAyhlMggEEbEG4I92Nsc4ujRgwYMJJGDBgwkkYMGDCSRgwYMJJGDETitR1pMac6uXYamClgHZVvqYJqIEGSAIOx24dUc0aZqgLUKKXA2DlRqG5+lPXCSUnBit/7hm+/KvTZE75AhVBUQ0vpayoLAkCzcgBa9lOqf2bq1WoD9oLGpMFiukHa6roRlWZgMoNjdhDF6TWmuMHFNoZ/Pk84cDSshaQlR3nzrwaZDkIWCKrEyg5aynW7J+I5wMo7kEtSy+owSi1ndlrDlJJCqQ28QkTLDD5UrVUznBhl6ppMGVFYmi7G1RGda2ibyUemtidR7oMbEy94Zw1X4bVdqZZqgq1V5ZY6S4otTBIPgVGW48W4nDN8vUzmVK1k7mpKssgkBl0VFJBgkA8jDrDdDGNuzTPSyaiuppmiGU6mHgplgrapg8gF7TcwARg2TEl8QbxB89NEFHhgyVzuBHlrqqlQaVUyDIBkGQZG4MCR6wMb44ZH92pI06ubSBAXWS2kDoF1aQOgAHTHfHUsJLQSuVcAHEBeiYMJvldlvtD9x/0wfK7LfaH7j/pjgefi+Yea7zmn9R8k5wYTfK7LfaH7j/pg+V2W+0P3H/TC5+L5h5pc0/qPkp/Es4KVJ6hVm0iQqiWY/RRR1ZmhQOpIwlftRQK6793K85I06WNVQ6nZlPckwsmDtiTU7VZVhDPIkGDTc3BBBuvQgH3Y4HjeRiISPLuTGzDbT5Mw/qPni5k+Ey/3NT3gaKDoZDw9F3yDrVrlk8C0UIMESarVDcHYgID/AOZ63dBcVqj2loLXdg5KVFUk6H5WTlCxFwVMz00nzETfldlvtD9x/wBMQklgB6DhVDiPe6TYHj/E+Sc4oHEMl3NepTiFJNSntdHMkCOi1GZY6DTbqbN8rst9ofuP+mEfa3jNKtTXuCDWV+VmVwApHMGsCymACAd9LX0wSsFjo4ZQcwo6HUIbG4N80RGU2NRooGOWaplkYKQGKkAkSJI6iRIxomcECYnrEkT6EgT8Bjb9sXz/AAOOk/8AoYQ/7W/9D8rmf6HFD/W7/kq9cBzaVMvTKSAqhCDurJylSdiQREix3GGGPNKOdNNi1Kq9NmIJgkqY0+Km0rfSoJADECNQnFryXbKiyA1CUf6ShWYSOqkC4O4mDe4GOXxBhjd0ZGkdjgfNdThzLI3pMcD2gjyVgwYTfK7LfaH7j/pg+V2W+0P3H/TA3PxfMPNE80/qPknODCb5XZb7Q/cf9MHyuy32h+4/6YXPxfMPNLmn9R8k5wYTfK7LfaH7j/pg+V2W+0P3H/TC5+L5h5pc0/qPknODCb5XZb7Q/cf9MHyuy32h+4/6YXPxfMPNLmn9R8kw4lWVaTloiIggmS3KF0rcyxAgXM4r2R7OO1JGTNHSyKV0tnAukqCNIOasI2xMzfaTKVEKs7QYNlqAggggggSCGAIPmMZy3abKU0VEchUUKo0VLKoAAuPIDEhiIh/kPNNzT+o+SjVOyLtGrMEwQRLZswRsROasR54gZzJlCyjNsWQ09f8A38qq1Ga7MmZIFkf0B0zEjDz5W5b7Q/cf9MK6uY4cahqiUqFlZmprUQsUNQgtpADXqMTO5g7qIcYmLi4eYS5p/UV24Nw9mLVaOYk81PXUpZhrK1wpr1zy6hutiR6YafsmZ/8AEU//ALc//wBcQcnx7J0tZR2l2LMStQyxt5WsAMSPldlvtD9x/wBMMcRF8w8wlzT+oqGvaLu62mpmUcL3msDL1FhaYhn1hmUKrWJNrNe2J+d4hlatHTWemKdUONNRhTJ7sw4hiDKsIPkRfCetW4c5YsWOtizAirBJmZEbSSY9T0x0/b8hCDU3JJBirMtVSszE9SatNWJPr5nD/wBRD8w8wm5qT5T5LWvwANJy7B1DFSJFitiJ2MEEemMfJet/B94/piZkeP5Oiuim5C+WmoegG5HkBiR8rst9ofuP+mD28suaKztWe7keMm8pC8tz9WsHimvJpMtYnUQ0EKd40Ab/APJsYtrSNYlASygqQTCcp54Y8tz4DHL7DfSywY47PpVBdRl13SZmzUsdppkhQEtUK1CFAIkwdHMW9IOqRvma2Zl9CRDkpdTKKtUaWkcpZkpmeneC8WDbBh+c/wDISydpSyo1fUQNQ5KUHSpXUWHeE23CzbUPQdcaVFzJZoYADWRAWDy0SqgEEm5qi5HmdgMNsGGElcAll7UnrNmeciY5NMBCf+HVA0mN6tzqm9hpEt6Ww32G+/vjrjODDOdYqk4FLzfM5uprf5yr42/5Kg+kek4s3Z6rWOXUgsx1VZ1cx8HJdzMa469cWLWfM4JwRJic7ayoKHBmKQvzk3w8UkFTMxs09JCeH5zUTyjnHzekQJk2OGWXNTSsgbtOqzadR0mFEatMSLX/AAk4MUOffAIwNril+YqVgx0gsveDaAdHdoYBg71NYJI94scR6VTMSJ1RyzypGrUmsbfu9OuDvIFzhxgwg+hsEi3tShqmY7x/H3epoKqhOnm06JW99MzqtN1w3XBgxFzs3BOBSUZWpl9PzlQB5bVNZwZ1NuNQi2OuUcn90ZTv431Du+7WYZiTGvy9cMtZ8z8cE4fNqT90NHh8js2a0pStmOUqpI1mRUhGjSYnSsaS15FxIF4JMvJtW0DWF16mmTA062grpB+jpgH3nEvBhy++ARAbXFQM49Qd5p1kcmjQqkydYbcG3hJsbWGItWpmemo3P0UAmammBflK92TJ3JGpcOcGEH1wCRbfFKsw9fvn06u7lbgKToinJSVu095uW9gtibVI0L3hIXVR1knTymrT16ipty6pgxE4kYJws+2myYssEXupueThopVClWjq0NpjMNOrSYjn3nFfqVK0wAdPdiGEEzEtIKnmtpHlM6Wwz7w+Z+ODD5+zz1Q8GGMV9Im0uyXf6vnII0X2A18sAELfZpMxcQB16ZmpVHdwoNzr0n1EAFl2ILEmBtuJvNwYjn1ugisulWltDvW0maijWZDLTHIFnm5fpMIGnbVEkiccUqZjW069GtoIVCY1VNESByxomZ/mF4cYMPznYE2XtRgwYMVq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0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0"/>
            <a:ext cx="1800200" cy="1399490"/>
          </a:xfrm>
          <a:prstGeom prst="rect">
            <a:avLst/>
          </a:prstGeom>
        </p:spPr>
      </p:pic>
      <p:pic>
        <p:nvPicPr>
          <p:cNvPr id="10" name="Imagen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2462" y="1772816"/>
            <a:ext cx="5392738" cy="3859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ángulo 7"/>
          <p:cNvSpPr/>
          <p:nvPr/>
        </p:nvSpPr>
        <p:spPr>
          <a:xfrm>
            <a:off x="806984" y="6079123"/>
            <a:ext cx="7630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rgbClr val="0000FF"/>
                </a:solidFill>
                <a:latin typeface="TrebuchetMS"/>
              </a:rPr>
              <a:t>Referencias de estadística: </a:t>
            </a:r>
            <a:r>
              <a:rPr lang="en-US" sz="1600" dirty="0" smtClean="0">
                <a:solidFill>
                  <a:srgbClr val="0000FF"/>
                </a:solidFill>
                <a:latin typeface="TrebuchetMS"/>
                <a:hlinkClick r:id="rId5"/>
              </a:rPr>
              <a:t>https</a:t>
            </a:r>
            <a:r>
              <a:rPr lang="en-US" sz="1600" dirty="0">
                <a:solidFill>
                  <a:srgbClr val="0000FF"/>
                </a:solidFill>
                <a:latin typeface="TrebuchetMS"/>
                <a:hlinkClick r:id="rId5"/>
              </a:rPr>
              <a:t>://</a:t>
            </a:r>
            <a:r>
              <a:rPr lang="en-US" sz="1600" dirty="0" smtClean="0">
                <a:solidFill>
                  <a:srgbClr val="0000FF"/>
                </a:solidFill>
                <a:latin typeface="TrebuchetMS"/>
                <a:hlinkClick r:id="rId5"/>
              </a:rPr>
              <a:t>dl.dropboxusercontent.com/u/28535341/TheCreditScoringToolkit.pdf</a:t>
            </a:r>
            <a:r>
              <a:rPr lang="en-US" sz="1600" dirty="0" smtClean="0">
                <a:solidFill>
                  <a:srgbClr val="0000FF"/>
                </a:solidFill>
                <a:latin typeface="TrebuchetMS"/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32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0"/>
            <a:ext cx="1800200" cy="1399490"/>
          </a:xfrm>
          <a:prstGeom prst="rect">
            <a:avLst/>
          </a:prstGeom>
        </p:spPr>
      </p:pic>
      <p:graphicFrame>
        <p:nvGraphicFramePr>
          <p:cNvPr id="14" name="13 Tabla"/>
          <p:cNvGraphicFramePr>
            <a:graphicFrameLocks noGrp="1"/>
          </p:cNvGraphicFramePr>
          <p:nvPr>
            <p:extLst/>
          </p:nvPr>
        </p:nvGraphicFramePr>
        <p:xfrm>
          <a:off x="539551" y="3284984"/>
          <a:ext cx="7776864" cy="1645920"/>
        </p:xfrm>
        <a:graphic>
          <a:graphicData uri="http://schemas.openxmlformats.org/drawingml/2006/table">
            <a:tbl>
              <a:tblPr/>
              <a:tblGrid>
                <a:gridCol w="3888432"/>
                <a:gridCol w="3888432"/>
              </a:tblGrid>
              <a:tr h="0">
                <a:tc>
                  <a:txBody>
                    <a:bodyPr/>
                    <a:lstStyle/>
                    <a:p>
                      <a:pPr marL="228600" indent="228600" algn="ctr">
                        <a:spcAft>
                          <a:spcPts val="0"/>
                        </a:spcAft>
                      </a:pPr>
                      <a:r>
                        <a:rPr lang="es-ES" sz="1800" i="1" dirty="0">
                          <a:latin typeface="Avenir Medium"/>
                          <a:ea typeface="Times New Roman"/>
                          <a:cs typeface="Times New Roman"/>
                        </a:rPr>
                        <a:t>Elemento</a:t>
                      </a:r>
                      <a:endParaRPr lang="es-ES_tradnl" sz="1800" dirty="0">
                        <a:latin typeface="Avenir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228600" algn="ctr">
                        <a:spcAft>
                          <a:spcPts val="0"/>
                        </a:spcAft>
                      </a:pPr>
                      <a:r>
                        <a:rPr lang="es-ES" sz="1800" i="1">
                          <a:latin typeface="Avenir Medium"/>
                          <a:ea typeface="Times New Roman"/>
                          <a:cs typeface="Times New Roman"/>
                        </a:rPr>
                        <a:t>Peso</a:t>
                      </a:r>
                      <a:endParaRPr lang="es-ES_tradnl" sz="1800">
                        <a:latin typeface="Avenir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28600" indent="228600" algn="ctr">
                        <a:spcAft>
                          <a:spcPts val="0"/>
                        </a:spcAft>
                      </a:pPr>
                      <a:endParaRPr lang="es-ES" sz="1800" dirty="0" smtClean="0">
                        <a:latin typeface="Avenir Medium"/>
                        <a:ea typeface="Times New Roman"/>
                        <a:cs typeface="Times New Roman"/>
                      </a:endParaRPr>
                    </a:p>
                    <a:p>
                      <a:pPr marL="228600" indent="228600"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Avenir Medium"/>
                          <a:ea typeface="Times New Roman"/>
                          <a:cs typeface="Times New Roman"/>
                        </a:rPr>
                        <a:t>Trabajo </a:t>
                      </a:r>
                      <a:r>
                        <a:rPr lang="es-ES" sz="1800" dirty="0">
                          <a:latin typeface="Avenir Medium"/>
                          <a:ea typeface="Times New Roman"/>
                          <a:cs typeface="Times New Roman"/>
                        </a:rPr>
                        <a:t>Individual </a:t>
                      </a:r>
                      <a:endParaRPr lang="es-ES_tradnl" sz="1800" dirty="0">
                        <a:latin typeface="Avenir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8600" indent="228600" algn="ctr">
                        <a:spcAft>
                          <a:spcPts val="0"/>
                        </a:spcAft>
                      </a:pPr>
                      <a:endParaRPr lang="es-ES" sz="1800" dirty="0" smtClean="0">
                        <a:latin typeface="Avenir Medium"/>
                        <a:ea typeface="Times New Roman"/>
                        <a:cs typeface="Times New Roman"/>
                      </a:endParaRPr>
                    </a:p>
                    <a:p>
                      <a:pPr marL="228600" indent="228600"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Avenir Medium"/>
                          <a:ea typeface="Times New Roman"/>
                          <a:cs typeface="Times New Roman"/>
                        </a:rPr>
                        <a:t>50</a:t>
                      </a:r>
                      <a:r>
                        <a:rPr lang="es-ES" sz="1800" dirty="0">
                          <a:latin typeface="Avenir Medium"/>
                          <a:ea typeface="Times New Roman"/>
                          <a:cs typeface="Times New Roman"/>
                        </a:rPr>
                        <a:t>%</a:t>
                      </a:r>
                      <a:endParaRPr lang="es-ES_tradnl" sz="1800" dirty="0">
                        <a:latin typeface="Avenir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28600" indent="228600" algn="ctr">
                        <a:spcAft>
                          <a:spcPts val="0"/>
                        </a:spcAft>
                      </a:pPr>
                      <a:endParaRPr lang="es-ES" sz="1800" dirty="0" smtClean="0">
                        <a:latin typeface="Avenir Medium"/>
                        <a:ea typeface="Times New Roman"/>
                        <a:cs typeface="Times New Roman"/>
                      </a:endParaRPr>
                    </a:p>
                    <a:p>
                      <a:pPr marL="228600" indent="228600"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Avenir Medium"/>
                          <a:ea typeface="Times New Roman"/>
                          <a:cs typeface="Times New Roman"/>
                        </a:rPr>
                        <a:t>Trabajo </a:t>
                      </a:r>
                      <a:r>
                        <a:rPr lang="es-ES" sz="1800" dirty="0">
                          <a:latin typeface="Avenir Medium"/>
                          <a:ea typeface="Times New Roman"/>
                          <a:cs typeface="Times New Roman"/>
                        </a:rPr>
                        <a:t>en grupo (Word/PDF)</a:t>
                      </a:r>
                      <a:endParaRPr lang="es-ES_tradnl" sz="1800" dirty="0">
                        <a:latin typeface="Avenir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8600" indent="228600" algn="ctr">
                        <a:spcAft>
                          <a:spcPts val="0"/>
                        </a:spcAft>
                      </a:pPr>
                      <a:endParaRPr lang="es-ES" sz="1800" dirty="0" smtClean="0">
                        <a:latin typeface="Avenir Medium"/>
                        <a:ea typeface="Times New Roman"/>
                        <a:cs typeface="Times New Roman"/>
                      </a:endParaRPr>
                    </a:p>
                    <a:p>
                      <a:pPr marL="228600" indent="228600"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Avenir Medium"/>
                          <a:ea typeface="Times New Roman"/>
                          <a:cs typeface="Times New Roman"/>
                        </a:rPr>
                        <a:t>50%</a:t>
                      </a:r>
                      <a:endParaRPr lang="es-ES_tradnl" sz="1800" dirty="0">
                        <a:latin typeface="Avenir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28600" indent="228600" algn="ctr">
                        <a:spcAft>
                          <a:spcPts val="0"/>
                        </a:spcAft>
                      </a:pPr>
                      <a:endParaRPr lang="es-ES_tradnl" sz="1800" dirty="0">
                        <a:latin typeface="Avenir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228600" algn="ctr">
                        <a:spcAft>
                          <a:spcPts val="0"/>
                        </a:spcAft>
                      </a:pPr>
                      <a:endParaRPr lang="es-ES_tradnl" sz="1800" dirty="0">
                        <a:latin typeface="Avenir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323528" y="1453399"/>
            <a:ext cx="781236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venir Medium"/>
                <a:ea typeface="Times New Roman" pitchFamily="18" charset="0"/>
                <a:cs typeface="Times New Roman" pitchFamily="18" charset="0"/>
              </a:rPr>
              <a:t>Evaluación</a:t>
            </a:r>
            <a:endParaRPr kumimoji="0" lang="es-ES_tradn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venir Medium"/>
                <a:ea typeface="Times New Roman" pitchFamily="18" charset="0"/>
                <a:cs typeface="Times New Roman" pitchFamily="18" charset="0"/>
              </a:rPr>
              <a:t>La siguiente tabla detalla los pesos de cada una de las actividades de evaluación, una descripción de cada parte se puede ver a continuación.</a:t>
            </a:r>
            <a:endParaRPr kumimoji="0" lang="es-ES_tradnl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082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0"/>
            <a:ext cx="1800200" cy="1399490"/>
          </a:xfrm>
          <a:prstGeom prst="rect">
            <a:avLst/>
          </a:prstGeom>
        </p:spPr>
      </p:pic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2872509" y="387241"/>
            <a:ext cx="244971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Trabajo en grupo:</a:t>
            </a:r>
            <a:r>
              <a:rPr kumimoji="0" lang="es-ES" sz="200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/>
            </a:r>
            <a:br>
              <a:rPr kumimoji="0" lang="es-ES" sz="200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</a:br>
            <a:r>
              <a:rPr kumimoji="0" lang="es-ES" sz="200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Estudio</a:t>
            </a:r>
            <a:r>
              <a:rPr kumimoji="0" lang="es-ES" sz="200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en </a:t>
            </a:r>
            <a:r>
              <a:rPr kumimoji="0" lang="es-ES" sz="2000" i="0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word</a:t>
            </a:r>
            <a:r>
              <a:rPr kumimoji="0" lang="es-ES" sz="200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/</a:t>
            </a:r>
            <a:r>
              <a:rPr kumimoji="0" lang="es-ES" sz="2000" i="0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pdf</a:t>
            </a:r>
            <a:endParaRPr kumimoji="0" lang="es-ES" sz="2000" i="0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403648" y="2708920"/>
            <a:ext cx="6606480" cy="1200329"/>
          </a:xfrm>
          <a:prstGeom prst="rect">
            <a:avLst/>
          </a:prstGeom>
          <a:solidFill>
            <a:srgbClr val="CC9B00"/>
          </a:solidFill>
        </p:spPr>
        <p:txBody>
          <a:bodyPr wrap="square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Entrega por email (</a:t>
            </a:r>
            <a:r>
              <a:rPr lang="es-ES" dirty="0" smtClean="0">
                <a:solidFill>
                  <a:schemeClr val="bg1"/>
                </a:solidFill>
                <a:hlinkClick r:id="rId3"/>
              </a:rPr>
              <a:t>manoelgadi@campusciff.net</a:t>
            </a:r>
            <a:r>
              <a:rPr lang="es-ES" dirty="0" smtClean="0">
                <a:solidFill>
                  <a:schemeClr val="bg1"/>
                </a:solidFill>
              </a:rPr>
              <a:t>) hasta </a:t>
            </a:r>
            <a:r>
              <a:rPr lang="es-ES" dirty="0">
                <a:solidFill>
                  <a:schemeClr val="bg1"/>
                </a:solidFill>
              </a:rPr>
              <a:t>el </a:t>
            </a:r>
            <a:r>
              <a:rPr lang="es-ES" dirty="0" smtClean="0">
                <a:solidFill>
                  <a:schemeClr val="bg1"/>
                </a:solidFill>
              </a:rPr>
              <a:t>13 </a:t>
            </a:r>
            <a:r>
              <a:rPr lang="es-ES" dirty="0">
                <a:solidFill>
                  <a:schemeClr val="bg1"/>
                </a:solidFill>
              </a:rPr>
              <a:t>de </a:t>
            </a:r>
            <a:r>
              <a:rPr lang="es-ES" dirty="0" smtClean="0">
                <a:solidFill>
                  <a:schemeClr val="bg1"/>
                </a:solidFill>
              </a:rPr>
              <a:t>noviembre </a:t>
            </a:r>
            <a:r>
              <a:rPr lang="es-ES" dirty="0">
                <a:solidFill>
                  <a:schemeClr val="bg1"/>
                </a:solidFill>
              </a:rPr>
              <a:t>a las 23:59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23528" y="4509120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28600" algn="just" eaLnBrk="0" hangingPunct="0"/>
            <a:r>
              <a:rPr lang="es-ES" sz="2000" dirty="0" smtClean="0"/>
              <a:t>Tu grupo de 2-3 personas debe hacer un estudio y un mini plan de innovación utilizando </a:t>
            </a:r>
            <a:r>
              <a:rPr lang="es-ES" sz="2000" dirty="0" err="1" smtClean="0"/>
              <a:t>Analytics</a:t>
            </a:r>
            <a:r>
              <a:rPr lang="es-ES" sz="2000" dirty="0" smtClean="0"/>
              <a:t> en el mundo financiero (tema libre).</a:t>
            </a:r>
            <a:endParaRPr lang="es-ES_tradnl" sz="11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68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0"/>
            <a:ext cx="1800200" cy="1399490"/>
          </a:xfrm>
          <a:prstGeom prst="rect">
            <a:avLst/>
          </a:prstGeom>
        </p:spPr>
      </p:pic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1177038" y="1340768"/>
            <a:ext cx="59749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Trabajo individual:  </a:t>
            </a:r>
            <a:r>
              <a:rPr lang="es-ES" sz="2000" u="sng" dirty="0" smtClean="0">
                <a:hlinkClick r:id="rId3"/>
              </a:rPr>
              <a:t>http://ciff.ddns.net/</a:t>
            </a:r>
            <a:r>
              <a:rPr lang="es-ES" sz="2000" dirty="0" smtClean="0"/>
              <a:t> 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331640" y="2099464"/>
            <a:ext cx="5526360" cy="830997"/>
          </a:xfrm>
          <a:prstGeom prst="rect">
            <a:avLst/>
          </a:prstGeom>
          <a:solidFill>
            <a:srgbClr val="CC9B00"/>
          </a:solidFill>
        </p:spPr>
        <p:txBody>
          <a:bodyPr wrap="square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Hasta el 30 de octubre a las 23:59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827584" y="3284984"/>
            <a:ext cx="72728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28600" algn="just" eaLnBrk="0" hangingPunct="0"/>
            <a:r>
              <a:rPr lang="es-ES" sz="2000" dirty="0" smtClean="0"/>
              <a:t>Tu objetivo es desarrollar uno o muchos modelos utilizando la base de datos de desarrollo (datos de 2012) y someter todas tus predicciones a una web/api que aplicará tú modelo a la base de </a:t>
            </a:r>
            <a:r>
              <a:rPr lang="es-ES" sz="2000" dirty="0" err="1" smtClean="0"/>
              <a:t>Out</a:t>
            </a:r>
            <a:r>
              <a:rPr lang="es-ES" sz="2000" dirty="0" smtClean="0"/>
              <a:t>-Of-Time (datos de 2014) que tengo contiendo la variable target (0 y 1). Un ranking con los mejores envíos, el mejor de cada alumno, ordenados por KS2 se podrá ver en tiempo real.</a:t>
            </a:r>
            <a:endParaRPr lang="es-ES_tradnl" sz="11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8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9AC87-B340-41C5-A854-233CB3138AC3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4101" name="Rectangle 12"/>
          <p:cNvSpPr>
            <a:spLocks noChangeArrowheads="1"/>
          </p:cNvSpPr>
          <p:nvPr/>
        </p:nvSpPr>
        <p:spPr bwMode="auto">
          <a:xfrm>
            <a:off x="1547664" y="5857875"/>
            <a:ext cx="60721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s-ES" sz="1800" b="1" dirty="0" smtClean="0">
                <a:solidFill>
                  <a:srgbClr val="000066"/>
                </a:solidFill>
                <a:latin typeface="Arial" pitchFamily="34" charset="0"/>
              </a:rPr>
              <a:t>Madrid, Octubre 2015</a:t>
            </a:r>
            <a:endParaRPr lang="es-ES" sz="1800" b="1" dirty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395066"/>
            <a:ext cx="7772400" cy="1143000"/>
          </a:xfrm>
        </p:spPr>
        <p:txBody>
          <a:bodyPr/>
          <a:lstStyle/>
          <a:p>
            <a:pPr eaLnBrk="1" hangingPunct="1"/>
            <a:r>
              <a:rPr lang="es-ES" sz="4800" smtClean="0">
                <a:solidFill>
                  <a:srgbClr val="CC9B00"/>
                </a:solidFill>
                <a:latin typeface="Arial" pitchFamily="34" charset="0"/>
              </a:rPr>
              <a:t>Financial Analytics</a:t>
            </a:r>
          </a:p>
        </p:txBody>
      </p:sp>
      <p:sp>
        <p:nvSpPr>
          <p:cNvPr id="4103" name="Rectangle 24"/>
          <p:cNvSpPr>
            <a:spLocks noChangeArrowheads="1"/>
          </p:cNvSpPr>
          <p:nvPr/>
        </p:nvSpPr>
        <p:spPr bwMode="auto">
          <a:xfrm>
            <a:off x="250825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ES" b="1" dirty="0" err="1" smtClean="0">
                <a:solidFill>
                  <a:srgbClr val="CC9B00"/>
                </a:solidFill>
                <a:latin typeface="Arial" pitchFamily="34" charset="0"/>
              </a:rPr>
              <a:t>Manoel</a:t>
            </a:r>
            <a:r>
              <a:rPr lang="es-ES" b="1" dirty="0" smtClean="0">
                <a:solidFill>
                  <a:srgbClr val="CC9B00"/>
                </a:solidFill>
                <a:latin typeface="Arial" pitchFamily="34" charset="0"/>
              </a:rPr>
              <a:t> Fernando Alonso </a:t>
            </a:r>
            <a:r>
              <a:rPr lang="es-ES" b="1" dirty="0" err="1" smtClean="0">
                <a:solidFill>
                  <a:srgbClr val="CC9B00"/>
                </a:solidFill>
                <a:latin typeface="Arial" pitchFamily="34" charset="0"/>
              </a:rPr>
              <a:t>Gadi</a:t>
            </a:r>
            <a:r>
              <a:rPr lang="es-ES" b="1" dirty="0" smtClean="0">
                <a:solidFill>
                  <a:srgbClr val="CC9B00"/>
                </a:solidFill>
                <a:latin typeface="Arial" pitchFamily="34" charset="0"/>
              </a:rPr>
              <a:t/>
            </a:r>
            <a:br>
              <a:rPr lang="es-ES" b="1" dirty="0" smtClean="0">
                <a:solidFill>
                  <a:srgbClr val="CC9B00"/>
                </a:solidFill>
                <a:latin typeface="Arial" pitchFamily="34" charset="0"/>
              </a:rPr>
            </a:br>
            <a:r>
              <a:rPr lang="es-ES" sz="1600" b="1" dirty="0" err="1" smtClean="0">
                <a:solidFill>
                  <a:srgbClr val="CC9B00"/>
                </a:solidFill>
                <a:latin typeface="Arial" pitchFamily="34" charset="0"/>
              </a:rPr>
              <a:t>Associate</a:t>
            </a:r>
            <a:r>
              <a:rPr lang="es-ES" sz="1600" b="1" dirty="0" smtClean="0">
                <a:solidFill>
                  <a:srgbClr val="CC9B00"/>
                </a:solidFill>
                <a:latin typeface="Arial" pitchFamily="34" charset="0"/>
              </a:rPr>
              <a:t> </a:t>
            </a:r>
            <a:r>
              <a:rPr lang="es-ES" sz="1600" b="1" dirty="0" err="1" smtClean="0">
                <a:solidFill>
                  <a:srgbClr val="CC9B00"/>
                </a:solidFill>
                <a:latin typeface="Arial" pitchFamily="34" charset="0"/>
              </a:rPr>
              <a:t>Professor</a:t>
            </a:r>
            <a:endParaRPr lang="es-ES" sz="1600" b="1" dirty="0" smtClean="0">
              <a:solidFill>
                <a:srgbClr val="CC9B00"/>
              </a:solidFill>
              <a:latin typeface="Arial" pitchFamily="34" charset="0"/>
            </a:endParaRPr>
          </a:p>
          <a:p>
            <a:r>
              <a:rPr lang="es-ES" sz="1600" b="1" dirty="0" smtClean="0">
                <a:solidFill>
                  <a:srgbClr val="CC9B00"/>
                </a:solidFill>
                <a:latin typeface="Arial" pitchFamily="34" charset="0"/>
                <a:hlinkClick r:id="rId2"/>
              </a:rPr>
              <a:t>manoelgadi@campusciff.com</a:t>
            </a:r>
            <a:endParaRPr lang="es-ES" sz="1600" b="1" dirty="0">
              <a:solidFill>
                <a:srgbClr val="CC9B00"/>
              </a:solidFill>
              <a:latin typeface="Arial" pitchFamily="34" charset="0"/>
            </a:endParaRPr>
          </a:p>
        </p:txBody>
      </p:sp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4105" name="Rectangle 13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11" name="0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-243408"/>
            <a:ext cx="3048000" cy="27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1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60000"/>
            <a:lumOff val="40000"/>
          </a:schemeClr>
        </a:solidFill>
        <a:ln>
          <a:solidFill>
            <a:schemeClr val="accent2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4925">
          <a:solidFill>
            <a:schemeClr val="accent6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5832</TotalTime>
  <Words>254</Words>
  <Application>Microsoft Office PowerPoint</Application>
  <PresentationFormat>Presentación en pantalla (4:3)</PresentationFormat>
  <Paragraphs>43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Avenir Medium</vt:lpstr>
      <vt:lpstr>Lucida Console</vt:lpstr>
      <vt:lpstr>Times New Roman</vt:lpstr>
      <vt:lpstr>TrebuchetMS</vt:lpstr>
      <vt:lpstr>Default Design</vt:lpstr>
      <vt:lpstr>Financial Analytics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Financial Analytics</vt:lpstr>
    </vt:vector>
  </TitlesOfParts>
  <Company>COGESA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JUNTA DE CASTILLA – LEÓN Consejería de Sanidad</dc:title>
  <dc:creator>COTO</dc:creator>
  <cp:lastModifiedBy>Manoel Gadi</cp:lastModifiedBy>
  <cp:revision>463</cp:revision>
  <dcterms:created xsi:type="dcterms:W3CDTF">2006-01-17T18:02:31Z</dcterms:created>
  <dcterms:modified xsi:type="dcterms:W3CDTF">2015-10-16T11:31:43Z</dcterms:modified>
</cp:coreProperties>
</file>