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37" r:id="rId2"/>
    <p:sldId id="526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38" r:id="rId14"/>
    <p:sldId id="522" r:id="rId15"/>
    <p:sldId id="523" r:id="rId16"/>
    <p:sldId id="524" r:id="rId17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FF0000"/>
    <a:srgbClr val="000066"/>
    <a:srgbClr val="66FF33"/>
    <a:srgbClr val="CC00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76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873DCAA-93FD-4AFB-ADC2-D318FDEC5E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68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821B4-38B4-474C-A69B-ED258028F2F3}" type="slidenum">
              <a:rPr lang="es-ES"/>
              <a:pPr/>
              <a:t>10</a:t>
            </a:fld>
            <a:endParaRPr lang="es-E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0053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821B4-38B4-474C-A69B-ED258028F2F3}" type="slidenum">
              <a:rPr lang="es-ES"/>
              <a:pPr/>
              <a:t>11</a:t>
            </a:fld>
            <a:endParaRPr lang="es-E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2547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E49DA-8A79-4149-ADD5-AD05B98576CF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CDD26-2AC5-43C1-B4FB-A840D1AA4DA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6652-17AB-4C0F-9B10-91CE0BB262B1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EAEF-6C4F-4B9F-8AD7-D5BD917F094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BCF44-C5D1-4D64-9A8D-A88056B420D7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092B-278A-4C6C-BB2E-D9BD18566C9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49328" y="551463"/>
            <a:ext cx="8505983" cy="52784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677026" y="6246064"/>
            <a:ext cx="395028" cy="280771"/>
          </a:xfrm>
        </p:spPr>
        <p:txBody>
          <a:bodyPr/>
          <a:lstStyle>
            <a:lvl1pPr>
              <a:lnSpc>
                <a:spcPct val="100000"/>
              </a:lnSpc>
              <a:defRPr sz="700"/>
            </a:lvl1pPr>
          </a:lstStyle>
          <a:p>
            <a:pPr>
              <a:defRPr/>
            </a:pPr>
            <a:r>
              <a:rPr lang="es-ES"/>
              <a:t>Pág</a:t>
            </a:r>
          </a:p>
          <a:p>
            <a:pPr>
              <a:defRPr/>
            </a:pPr>
            <a:fld id="{78D4FDA3-8E72-4C42-AB90-173CC8298F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CFDF-8B4B-4308-B03C-7076571D3B11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2DB8-7027-4543-B487-1D9BFAEA63F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E4D2-F40B-4FF6-831E-3F7FA21B1FE4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A4F7-9F73-48F5-8D95-45A90EFFDE4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A792A-CBCD-4D00-8D8F-1B56AF1169DD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2FF7-1D1C-43F9-BE9A-B5B795FCD1D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F868E-1429-43F1-BC4E-DE5CECFA879C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E9D2-188F-4BCB-88A6-E89FDEAE11A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A27B-2AAE-472E-9CB9-9AE5929E6624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E713-500B-4FDF-981C-A3C39AC1B68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FB7DF-9839-43E1-8EAC-034F078F03D2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101C-330A-4595-9865-1BC9A333170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47103-C1E3-4E13-8EFA-F51DE98D6E26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BFBAA-A66D-44F7-95AE-777371AB583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8283-8B79-4AC4-9A5F-56CF4E4A3B87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915B-422E-473B-8C7D-FCAECF72800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3282A4DD-635D-46A1-802E-79000F65F2F0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CC28CA4-992C-44FF-91A1-EC0053B94FD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1.emf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3.bin"/><Relationship Id="rId7" Type="http://schemas.openxmlformats.org/officeDocument/2006/relationships/hyperlink" Target="https://dl.dropboxusercontent.com/u/28535341/BadRate_ODDS_WoE_IV.xlsx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620616"/>
            <a:ext cx="7995527" cy="1752600"/>
          </a:xfrm>
        </p:spPr>
        <p:txBody>
          <a:bodyPr/>
          <a:lstStyle/>
          <a:p>
            <a:pPr eaLnBrk="1" hangingPunct="1"/>
            <a:endParaRPr lang="es-ES" sz="2800" dirty="0" smtClean="0">
              <a:latin typeface="Arial" pitchFamily="34" charset="0"/>
            </a:endParaRPr>
          </a:p>
          <a:p>
            <a:pPr eaLnBrk="1" hangingPunct="1"/>
            <a:r>
              <a:rPr lang="es-ES" sz="2800" dirty="0" smtClean="0"/>
              <a:t>Sesión </a:t>
            </a:r>
            <a:r>
              <a:rPr lang="es-ES" sz="2800" dirty="0" smtClean="0"/>
              <a:t>2 </a:t>
            </a:r>
            <a:r>
              <a:rPr lang="es-ES" sz="2800" dirty="0" smtClean="0"/>
              <a:t>- Estadística y la Analítica Financiera</a:t>
            </a: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547664" y="5857875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Madrid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5066"/>
            <a:ext cx="7772400" cy="1143000"/>
          </a:xfrm>
        </p:spPr>
        <p:txBody>
          <a:bodyPr/>
          <a:lstStyle/>
          <a:p>
            <a:pPr eaLnBrk="1" hangingPunct="1"/>
            <a:r>
              <a:rPr lang="es-ES" sz="4800" smtClean="0">
                <a:solidFill>
                  <a:srgbClr val="CC9B00"/>
                </a:solidFill>
                <a:latin typeface="Arial" pitchFamily="34" charset="0"/>
              </a:rPr>
              <a:t>Financial Analytics</a:t>
            </a:r>
          </a:p>
        </p:txBody>
      </p: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250825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Manoel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> Fernando Alonso </a:t>
            </a:r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Gadi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/>
            </a:r>
            <a:b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</a:b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Associate</a:t>
            </a:r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Professor</a:t>
            </a:r>
            <a:endParaRPr lang="es-ES" sz="1600" b="1" dirty="0" smtClean="0">
              <a:solidFill>
                <a:srgbClr val="CC9B00"/>
              </a:solidFill>
              <a:latin typeface="Arial" pitchFamily="34" charset="0"/>
            </a:endParaRPr>
          </a:p>
          <a:p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  <a:hlinkClick r:id="rId2"/>
              </a:rPr>
              <a:t>manoelgadi@campusciff.net</a:t>
            </a:r>
            <a:endParaRPr lang="es-ES" sz="1600" b="1" dirty="0">
              <a:solidFill>
                <a:srgbClr val="CC9B00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7010400" cy="609600"/>
          </a:xfrm>
          <a:noFill/>
        </p:spPr>
        <p:txBody>
          <a:bodyPr/>
          <a:lstStyle/>
          <a:p>
            <a:pPr algn="l" eaLnBrk="1" hangingPunct="1"/>
            <a:r>
              <a:rPr lang="en-GB" sz="2400" dirty="0" smtClean="0">
                <a:solidFill>
                  <a:schemeClr val="bg1"/>
                </a:solidFill>
                <a:latin typeface="Arial" pitchFamily="34" charset="0"/>
              </a:rPr>
              <a:t>Outcome variable</a:t>
            </a:r>
          </a:p>
        </p:txBody>
      </p:sp>
      <p:pic>
        <p:nvPicPr>
          <p:cNvPr id="9220" name="Picture 15" descr="http://upload.wikimedia.org/wikipedia/en/5/5e/IE_Business_School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929322" y="3214686"/>
            <a:ext cx="29546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Paid total</a:t>
            </a:r>
          </a:p>
          <a:p>
            <a:pPr>
              <a:buFontTx/>
              <a:buChar char="-"/>
            </a:pP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Paid a percentage</a:t>
            </a:r>
          </a:p>
          <a:p>
            <a:pPr>
              <a:buFontTx/>
              <a:buChar char="-"/>
            </a:pP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Paid zero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2910" y="2857496"/>
            <a:ext cx="7715304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42910" y="2857496"/>
            <a:ext cx="571504" cy="15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357288" y="2856702"/>
            <a:ext cx="571504" cy="15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2844" y="1785926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Loan take up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initiation</a:t>
            </a:r>
            <a:endParaRPr lang="en-GB" sz="2000" dirty="0"/>
          </a:p>
        </p:txBody>
      </p:sp>
      <p:sp>
        <p:nvSpPr>
          <p:cNvPr id="34" name="Rectangle 33"/>
          <p:cNvSpPr/>
          <p:nvPr/>
        </p:nvSpPr>
        <p:spPr>
          <a:xfrm>
            <a:off x="6612641" y="1785926"/>
            <a:ext cx="2036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Loan closing</a:t>
            </a:r>
          </a:p>
          <a:p>
            <a:pPr algn="ctr"/>
            <a:r>
              <a:rPr lang="en-GB" sz="1600" b="1" dirty="0" smtClean="0">
                <a:solidFill>
                  <a:srgbClr val="002060"/>
                </a:solidFill>
              </a:rPr>
              <a:t>18 months later</a:t>
            </a:r>
            <a:endParaRPr lang="en-GB" sz="1600" dirty="0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1142976" y="2658713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429522" y="2657919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713686" y="2657919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999438" y="2657919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57422" y="2372961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.....................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359538" y="2658713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646084" y="2657919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930248" y="2657919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216000" y="2657919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142976" y="3230217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Ideal exposure is 18 months, but we may dead by then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14348" y="5286388"/>
            <a:ext cx="571504" cy="15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214414" y="5087605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500960" y="5086811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785124" y="5086811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070876" y="5086811"/>
            <a:ext cx="285752" cy="1588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472" y="5286388"/>
            <a:ext cx="7715304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14414" y="5429264"/>
            <a:ext cx="6286544" cy="8572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 we need a proxy able to capture the majority of </a:t>
            </a:r>
            <a:r>
              <a:rPr lang="en-GB" dirty="0" err="1" smtClean="0"/>
              <a:t>Bads</a:t>
            </a:r>
            <a:r>
              <a:rPr lang="en-GB" dirty="0" smtClean="0"/>
              <a:t> usually between 4-6 months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7010400" cy="609600"/>
          </a:xfrm>
          <a:noFill/>
        </p:spPr>
        <p:txBody>
          <a:bodyPr/>
          <a:lstStyle/>
          <a:p>
            <a:pPr algn="l" eaLnBrk="1" hangingPunct="1"/>
            <a:r>
              <a:rPr lang="en-GB" sz="2400" dirty="0" smtClean="0">
                <a:latin typeface="Arial" pitchFamily="34" charset="0"/>
              </a:rPr>
              <a:t>Outcome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64305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Worst </a:t>
            </a:r>
            <a:r>
              <a:rPr lang="en-GB" sz="2000" b="1" dirty="0" err="1" smtClean="0">
                <a:solidFill>
                  <a:srgbClr val="002060"/>
                </a:solidFill>
              </a:rPr>
              <a:t>Bads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57158" y="564357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Best Goods</a:t>
            </a:r>
            <a:endParaRPr lang="en-GB" sz="2000" dirty="0"/>
          </a:p>
        </p:txBody>
      </p:sp>
      <p:sp>
        <p:nvSpPr>
          <p:cNvPr id="7" name="Striped Right Arrow 6"/>
          <p:cNvSpPr/>
          <p:nvPr/>
        </p:nvSpPr>
        <p:spPr>
          <a:xfrm rot="5400000">
            <a:off x="-500098" y="3357562"/>
            <a:ext cx="3429024" cy="857256"/>
          </a:xfrm>
          <a:prstGeom prst="strip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357554" y="2000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Charge-off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2385948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Debt collection agency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2743138"/>
            <a:ext cx="4647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3 or more payments in arrears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71736" y="3357562"/>
            <a:ext cx="6357982" cy="158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643041" y="3714752"/>
            <a:ext cx="3285354" cy="79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71736" y="4641858"/>
            <a:ext cx="6357982" cy="158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7554" y="4643446"/>
            <a:ext cx="2714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Small arrears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7554" y="5029154"/>
            <a:ext cx="3570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Never in arrears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7554" y="342900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2 payment in arrears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7554" y="3814708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Inactive – low utilization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7554" y="4171898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No credit exposure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1708" y="4786322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Goods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143108" y="2428868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2060"/>
                </a:solidFill>
              </a:rPr>
              <a:t>Bads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000232" y="3571876"/>
            <a:ext cx="142876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002060"/>
                </a:solidFill>
              </a:rPr>
              <a:t>Either good, indeterminate or bad depending on the company</a:t>
            </a:r>
            <a:endParaRPr lang="en-GB" sz="1050" dirty="0"/>
          </a:p>
        </p:txBody>
      </p:sp>
      <p:pic>
        <p:nvPicPr>
          <p:cNvPr id="2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Rectangle 19"/>
          <p:cNvSpPr>
            <a:spLocks noChangeArrowheads="1"/>
          </p:cNvSpPr>
          <p:nvPr/>
        </p:nvSpPr>
        <p:spPr bwMode="gray">
          <a:xfrm>
            <a:off x="1000100" y="1681158"/>
            <a:ext cx="2928958" cy="1033462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35994" tIns="35994" rIns="35994" bIns="35994" anchor="ctr"/>
          <a:lstStyle/>
          <a:p>
            <a:pPr algn="ctr" defTabSz="782638">
              <a:lnSpc>
                <a:spcPct val="90000"/>
              </a:lnSpc>
            </a:pPr>
            <a:r>
              <a:rPr lang="pt-BR" sz="1800" b="1" dirty="0"/>
              <a:t>Auto Grouping</a:t>
            </a:r>
          </a:p>
        </p:txBody>
      </p:sp>
      <p:sp>
        <p:nvSpPr>
          <p:cNvPr id="6161" name="Rectangle 23"/>
          <p:cNvSpPr>
            <a:spLocks noChangeArrowheads="1"/>
          </p:cNvSpPr>
          <p:nvPr/>
        </p:nvSpPr>
        <p:spPr bwMode="gray">
          <a:xfrm>
            <a:off x="2471723" y="4214818"/>
            <a:ext cx="3357586" cy="1033463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35994" tIns="35994" rIns="35994" bIns="35994" anchor="ctr"/>
          <a:lstStyle/>
          <a:p>
            <a:pPr algn="ctr" defTabSz="782638">
              <a:lnSpc>
                <a:spcPct val="90000"/>
              </a:lnSpc>
            </a:pPr>
            <a:r>
              <a:rPr lang="pt-BR" sz="1800" b="1" dirty="0"/>
              <a:t>Variable Selection</a:t>
            </a:r>
          </a:p>
          <a:p>
            <a:pPr algn="ctr" defTabSz="782638">
              <a:lnSpc>
                <a:spcPct val="90000"/>
              </a:lnSpc>
            </a:pPr>
            <a:r>
              <a:rPr lang="pt-BR" sz="1200" dirty="0"/>
              <a:t>(Low I.V, Logistic Model Filters)</a:t>
            </a:r>
            <a:endParaRPr lang="en-US" sz="1200" dirty="0"/>
          </a:p>
        </p:txBody>
      </p:sp>
      <p:sp>
        <p:nvSpPr>
          <p:cNvPr id="6158" name="Rectangle 24"/>
          <p:cNvSpPr>
            <a:spLocks noChangeArrowheads="1"/>
          </p:cNvSpPr>
          <p:nvPr/>
        </p:nvSpPr>
        <p:spPr bwMode="gray">
          <a:xfrm>
            <a:off x="5000628" y="1681158"/>
            <a:ext cx="3214710" cy="1033462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35994" tIns="35994" rIns="35994" bIns="35994" anchor="ctr"/>
          <a:lstStyle/>
          <a:p>
            <a:pPr algn="ctr" defTabSz="782638">
              <a:lnSpc>
                <a:spcPct val="90000"/>
              </a:lnSpc>
            </a:pPr>
            <a:r>
              <a:rPr lang="pt-BR" sz="1800" b="1" dirty="0"/>
              <a:t>Manual Grouping</a:t>
            </a:r>
          </a:p>
        </p:txBody>
      </p:sp>
      <p:sp>
        <p:nvSpPr>
          <p:cNvPr id="6155" name="Rectangle 25"/>
          <p:cNvSpPr>
            <a:spLocks noChangeArrowheads="1"/>
          </p:cNvSpPr>
          <p:nvPr/>
        </p:nvSpPr>
        <p:spPr bwMode="gray">
          <a:xfrm>
            <a:off x="2428860" y="5357826"/>
            <a:ext cx="3429024" cy="1033463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35994" tIns="35994" rIns="35994" bIns="35994" anchor="ctr"/>
          <a:lstStyle/>
          <a:p>
            <a:pPr algn="ctr" defTabSz="782638">
              <a:lnSpc>
                <a:spcPct val="90000"/>
              </a:lnSpc>
            </a:pPr>
            <a:r>
              <a:rPr lang="pt-BR" sz="1800" b="1" dirty="0"/>
              <a:t>Modelling Stage</a:t>
            </a:r>
          </a:p>
          <a:p>
            <a:pPr algn="ctr" defTabSz="782638">
              <a:lnSpc>
                <a:spcPct val="90000"/>
              </a:lnSpc>
            </a:pPr>
            <a:r>
              <a:rPr lang="pt-BR" sz="1200" dirty="0"/>
              <a:t>(Modelling, Correlation, Marginal </a:t>
            </a:r>
            <a:r>
              <a:rPr lang="pt-BR" sz="1200" dirty="0">
                <a:sym typeface="Symbol" pitchFamily="18" charset="2"/>
              </a:rPr>
              <a:t></a:t>
            </a:r>
            <a:r>
              <a:rPr lang="pt-BR" sz="1200" baseline="30000" dirty="0">
                <a:sym typeface="Symbol" pitchFamily="18" charset="2"/>
              </a:rPr>
              <a:t>2</a:t>
            </a:r>
            <a:r>
              <a:rPr lang="pt-BR" sz="1200" dirty="0"/>
              <a:t>)</a:t>
            </a:r>
          </a:p>
        </p:txBody>
      </p:sp>
      <p:cxnSp>
        <p:nvCxnSpPr>
          <p:cNvPr id="36" name="Straight Arrow Connector 35"/>
          <p:cNvCxnSpPr>
            <a:stCxn id="6164" idx="3"/>
            <a:endCxn id="6158" idx="1"/>
          </p:cNvCxnSpPr>
          <p:nvPr/>
        </p:nvCxnSpPr>
        <p:spPr>
          <a:xfrm>
            <a:off x="3929058" y="2197889"/>
            <a:ext cx="107157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58" idx="2"/>
            <a:endCxn id="46" idx="0"/>
          </p:cNvCxnSpPr>
          <p:nvPr/>
        </p:nvCxnSpPr>
        <p:spPr>
          <a:xfrm rot="5400000">
            <a:off x="5213749" y="1644244"/>
            <a:ext cx="323859" cy="24646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3"/>
          <p:cNvSpPr>
            <a:spLocks noChangeArrowheads="1"/>
          </p:cNvSpPr>
          <p:nvPr/>
        </p:nvSpPr>
        <p:spPr bwMode="gray">
          <a:xfrm>
            <a:off x="2500298" y="3038479"/>
            <a:ext cx="3286148" cy="1033463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35994" tIns="35994" rIns="35994" bIns="35994" anchor="ctr"/>
          <a:lstStyle/>
          <a:p>
            <a:pPr algn="ctr" defTabSz="782638">
              <a:lnSpc>
                <a:spcPct val="90000"/>
              </a:lnSpc>
            </a:pPr>
            <a:r>
              <a:rPr lang="pt-BR" sz="1800" b="1" dirty="0" smtClean="0"/>
              <a:t>Dev-Hold out definition</a:t>
            </a:r>
            <a:endParaRPr lang="pt-BR" sz="1800" b="1" dirty="0"/>
          </a:p>
        </p:txBody>
      </p:sp>
      <p:cxnSp>
        <p:nvCxnSpPr>
          <p:cNvPr id="54" name="Straight Arrow Connector 53"/>
          <p:cNvCxnSpPr>
            <a:stCxn id="46" idx="2"/>
            <a:endCxn id="6161" idx="0"/>
          </p:cNvCxnSpPr>
          <p:nvPr/>
        </p:nvCxnSpPr>
        <p:spPr>
          <a:xfrm rot="16200000" flipH="1">
            <a:off x="4075506" y="4139808"/>
            <a:ext cx="142876" cy="71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6161" idx="3"/>
            <a:endCxn id="6155" idx="3"/>
          </p:cNvCxnSpPr>
          <p:nvPr/>
        </p:nvCxnSpPr>
        <p:spPr>
          <a:xfrm>
            <a:off x="5829309" y="4731550"/>
            <a:ext cx="28575" cy="1143008"/>
          </a:xfrm>
          <a:prstGeom prst="curvedConnector3">
            <a:avLst>
              <a:gd name="adj1" fmla="val 9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6155" idx="1"/>
            <a:endCxn id="6161" idx="1"/>
          </p:cNvCxnSpPr>
          <p:nvPr/>
        </p:nvCxnSpPr>
        <p:spPr>
          <a:xfrm rot="10800000" flipH="1">
            <a:off x="2428859" y="4731550"/>
            <a:ext cx="42863" cy="1143008"/>
          </a:xfrm>
          <a:prstGeom prst="curvedConnector3">
            <a:avLst>
              <a:gd name="adj1" fmla="val -533327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304800" y="228600"/>
            <a:ext cx="7010400" cy="609600"/>
          </a:xfrm>
          <a:prstGeom prst="rect">
            <a:avLst/>
          </a:prstGeom>
          <a:noFill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Model development phases</a:t>
            </a:r>
          </a:p>
        </p:txBody>
      </p:sp>
      <p:pic>
        <p:nvPicPr>
          <p:cNvPr id="1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620616"/>
            <a:ext cx="7995527" cy="1752600"/>
          </a:xfrm>
        </p:spPr>
        <p:txBody>
          <a:bodyPr/>
          <a:lstStyle/>
          <a:p>
            <a:pPr eaLnBrk="1" hangingPunct="1"/>
            <a:endParaRPr lang="es-ES" sz="2800" dirty="0" smtClean="0">
              <a:latin typeface="Arial" pitchFamily="34" charset="0"/>
            </a:endParaRPr>
          </a:p>
          <a:p>
            <a:pPr eaLnBrk="1" hangingPunct="1"/>
            <a:r>
              <a:rPr lang="es-ES" sz="2800" dirty="0" smtClean="0"/>
              <a:t>Sesión </a:t>
            </a:r>
            <a:r>
              <a:rPr lang="es-ES" sz="2800" dirty="0" smtClean="0"/>
              <a:t>2 </a:t>
            </a:r>
            <a:r>
              <a:rPr lang="es-ES" sz="2800" dirty="0" smtClean="0"/>
              <a:t>- Estadística y la Analítica Financiera</a:t>
            </a: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547664" y="5857875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Madrid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5066"/>
            <a:ext cx="7772400" cy="1143000"/>
          </a:xfrm>
        </p:spPr>
        <p:txBody>
          <a:bodyPr/>
          <a:lstStyle/>
          <a:p>
            <a:pPr eaLnBrk="1" hangingPunct="1"/>
            <a:r>
              <a:rPr lang="es-ES" sz="4800" smtClean="0">
                <a:solidFill>
                  <a:srgbClr val="CC9B00"/>
                </a:solidFill>
                <a:latin typeface="Arial" pitchFamily="34" charset="0"/>
              </a:rPr>
              <a:t>Financial Analytics</a:t>
            </a:r>
          </a:p>
        </p:txBody>
      </p: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250825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Manoel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> Fernando Alonso </a:t>
            </a:r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Gadi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/>
            </a:r>
            <a:b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</a:b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Associate</a:t>
            </a:r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Professor</a:t>
            </a:r>
            <a:endParaRPr lang="es-ES" sz="1600" b="1" dirty="0" smtClean="0">
              <a:solidFill>
                <a:srgbClr val="CC9B00"/>
              </a:solidFill>
              <a:latin typeface="Arial" pitchFamily="34" charset="0"/>
            </a:endParaRPr>
          </a:p>
          <a:p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  <a:hlinkClick r:id="rId2"/>
              </a:rPr>
              <a:t>manoelgadi@campusciff.net</a:t>
            </a:r>
            <a:endParaRPr lang="es-ES" sz="1600" b="1" dirty="0">
              <a:solidFill>
                <a:srgbClr val="CC9B00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88950" y="800100"/>
            <a:ext cx="6881813" cy="1493838"/>
            <a:chOff x="308" y="504"/>
            <a:chExt cx="4335" cy="941"/>
          </a:xfrm>
        </p:grpSpPr>
        <p:graphicFrame>
          <p:nvGraphicFramePr>
            <p:cNvPr id="7233" name="Object 66"/>
            <p:cNvGraphicFramePr>
              <a:graphicFrameLocks noChangeAspect="1"/>
            </p:cNvGraphicFramePr>
            <p:nvPr/>
          </p:nvGraphicFramePr>
          <p:xfrm>
            <a:off x="2628" y="504"/>
            <a:ext cx="2015" cy="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8" name="Equation" r:id="rId3" imgW="2120900" imgH="990600" progId="Equation.3">
                    <p:embed/>
                  </p:oleObj>
                </mc:Choice>
                <mc:Fallback>
                  <p:oleObj name="Equation" r:id="rId3" imgW="2120900" imgH="990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504"/>
                          <a:ext cx="2015" cy="9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4" name="Object 67"/>
            <p:cNvGraphicFramePr>
              <a:graphicFrameLocks noChangeAspect="1"/>
            </p:cNvGraphicFramePr>
            <p:nvPr/>
          </p:nvGraphicFramePr>
          <p:xfrm>
            <a:off x="308" y="552"/>
            <a:ext cx="203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9" name="Equation" r:id="rId5" imgW="2032000" imgH="457200" progId="Equation.3">
                    <p:embed/>
                  </p:oleObj>
                </mc:Choice>
                <mc:Fallback>
                  <p:oleObj name="Equation" r:id="rId5" imgW="2032000" imgH="4572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" y="552"/>
                          <a:ext cx="2030" cy="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64" name="Rectangle 15"/>
          <p:cNvSpPr>
            <a:spLocks noChangeArrowheads="1"/>
          </p:cNvSpPr>
          <p:nvPr/>
        </p:nvSpPr>
        <p:spPr bwMode="gray">
          <a:xfrm>
            <a:off x="5033963" y="2473325"/>
            <a:ext cx="385921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346075" eaLnBrk="1" hangingPunct="1">
              <a:spcBef>
                <a:spcPct val="25000"/>
              </a:spcBef>
              <a:buClr>
                <a:schemeClr val="tx1"/>
              </a:buClr>
            </a:pPr>
            <a:r>
              <a:rPr lang="en-GB" sz="1400" b="1" dirty="0"/>
              <a:t>Why </a:t>
            </a:r>
            <a:r>
              <a:rPr lang="en-GB" sz="1400" b="1" dirty="0" err="1"/>
              <a:t>WoE</a:t>
            </a:r>
            <a:r>
              <a:rPr lang="en-GB" sz="1400" b="1" dirty="0"/>
              <a:t> transform?</a:t>
            </a:r>
          </a:p>
          <a:p>
            <a:pPr algn="l" defTabSz="346075" eaLnBrk="1" hangingPunct="1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GB" sz="1400" dirty="0"/>
              <a:t> Satisfies linearity assumption of logistic regression</a:t>
            </a:r>
          </a:p>
          <a:p>
            <a:pPr algn="l" defTabSz="346075" eaLnBrk="1" hangingPunct="1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GB" sz="1400" dirty="0"/>
              <a:t> To handle outliers</a:t>
            </a:r>
          </a:p>
          <a:p>
            <a:pPr algn="l" defTabSz="346075" eaLnBrk="1" hangingPunct="1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GB" sz="1400" dirty="0"/>
              <a:t> No extremely high/low scores</a:t>
            </a:r>
          </a:p>
          <a:p>
            <a:pPr algn="l" defTabSz="346075" eaLnBrk="1" hangingPunct="1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WoE</a:t>
            </a:r>
            <a:r>
              <a:rPr lang="en-GB" sz="1400" dirty="0"/>
              <a:t> shape fixed, only scale (</a:t>
            </a:r>
            <a:r>
              <a:rPr lang="en-GB" sz="1400" dirty="0">
                <a:sym typeface="Symbol" pitchFamily="18" charset="2"/>
              </a:rPr>
              <a:t></a:t>
            </a:r>
            <a:r>
              <a:rPr lang="en-GB" sz="1400" dirty="0"/>
              <a:t>s) change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28600" y="1839913"/>
            <a:ext cx="4657725" cy="2605087"/>
            <a:chOff x="137" y="1194"/>
            <a:chExt cx="2934" cy="1641"/>
          </a:xfrm>
        </p:grpSpPr>
        <p:sp>
          <p:nvSpPr>
            <p:cNvPr id="7200" name="Line 12"/>
            <p:cNvSpPr>
              <a:spLocks noChangeShapeType="1"/>
            </p:cNvSpPr>
            <p:nvPr/>
          </p:nvSpPr>
          <p:spPr bwMode="auto">
            <a:xfrm flipV="1">
              <a:off x="469" y="165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201" name="Line 13"/>
            <p:cNvSpPr>
              <a:spLocks noChangeShapeType="1"/>
            </p:cNvSpPr>
            <p:nvPr/>
          </p:nvSpPr>
          <p:spPr bwMode="auto">
            <a:xfrm flipV="1">
              <a:off x="138" y="2211"/>
              <a:ext cx="2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137" y="1194"/>
              <a:ext cx="2934" cy="1641"/>
              <a:chOff x="137" y="1194"/>
              <a:chExt cx="2934" cy="1641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1177" y="1977"/>
                <a:ext cx="274" cy="283"/>
                <a:chOff x="1311" y="961"/>
                <a:chExt cx="303" cy="300"/>
              </a:xfrm>
            </p:grpSpPr>
            <p:sp>
              <p:nvSpPr>
                <p:cNvPr id="7231" name="Line 7"/>
                <p:cNvSpPr>
                  <a:spLocks noChangeShapeType="1"/>
                </p:cNvSpPr>
                <p:nvPr/>
              </p:nvSpPr>
              <p:spPr bwMode="auto">
                <a:xfrm>
                  <a:off x="1461" y="1135"/>
                  <a:ext cx="0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89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11" y="961"/>
                  <a:ext cx="30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GB" sz="1600" smtClean="0">
                      <a:solidFill>
                        <a:srgbClr val="4CE8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40</a:t>
                  </a:r>
                </a:p>
              </p:txBody>
            </p:sp>
          </p:grpSp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794" y="1988"/>
                <a:ext cx="273" cy="264"/>
                <a:chOff x="1554" y="966"/>
                <a:chExt cx="303" cy="279"/>
              </a:xfrm>
            </p:grpSpPr>
            <p:sp>
              <p:nvSpPr>
                <p:cNvPr id="7229" name="Line 10"/>
                <p:cNvSpPr>
                  <a:spLocks noChangeShapeType="1"/>
                </p:cNvSpPr>
                <p:nvPr/>
              </p:nvSpPr>
              <p:spPr bwMode="auto">
                <a:xfrm>
                  <a:off x="1714" y="1119"/>
                  <a:ext cx="0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89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54" y="966"/>
                  <a:ext cx="30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GB" sz="1600" smtClean="0">
                      <a:solidFill>
                        <a:srgbClr val="4CE8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03" y="2446"/>
                <a:ext cx="706" cy="220"/>
                <a:chOff x="1453" y="1371"/>
                <a:chExt cx="784" cy="233"/>
              </a:xfrm>
            </p:grpSpPr>
            <p:sp>
              <p:nvSpPr>
                <p:cNvPr id="7227" name="Oval 15"/>
                <p:cNvSpPr>
                  <a:spLocks noChangeArrowheads="1"/>
                </p:cNvSpPr>
                <p:nvPr/>
              </p:nvSpPr>
              <p:spPr bwMode="auto">
                <a:xfrm>
                  <a:off x="1453" y="1453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0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515" y="1371"/>
                  <a:ext cx="72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P</a:t>
                  </a:r>
                  <a:r>
                    <a:rPr lang="en-GB" sz="1600" baseline="-250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</a:t>
                  </a: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 = </a:t>
                  </a:r>
                  <a:r>
                    <a:rPr lang="en-GB" sz="16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-2.5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916" y="2160"/>
                <a:ext cx="706" cy="220"/>
                <a:chOff x="1690" y="1132"/>
                <a:chExt cx="783" cy="234"/>
              </a:xfrm>
            </p:grpSpPr>
            <p:sp>
              <p:nvSpPr>
                <p:cNvPr id="7225" name="Oval 18"/>
                <p:cNvSpPr>
                  <a:spLocks noChangeArrowheads="1"/>
                </p:cNvSpPr>
                <p:nvPr/>
              </p:nvSpPr>
              <p:spPr bwMode="auto">
                <a:xfrm>
                  <a:off x="1690" y="1214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52" y="1132"/>
                  <a:ext cx="721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P</a:t>
                  </a:r>
                  <a:r>
                    <a:rPr lang="en-GB" sz="1600" baseline="-250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2</a:t>
                  </a: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 = </a:t>
                  </a:r>
                  <a:r>
                    <a:rPr lang="en-GB" sz="16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-0.3</a:t>
                  </a:r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295" y="1718"/>
                <a:ext cx="752" cy="220"/>
                <a:chOff x="1690" y="1132"/>
                <a:chExt cx="835" cy="234"/>
              </a:xfrm>
            </p:grpSpPr>
            <p:sp>
              <p:nvSpPr>
                <p:cNvPr id="7223" name="Oval 21"/>
                <p:cNvSpPr>
                  <a:spLocks noChangeArrowheads="1"/>
                </p:cNvSpPr>
                <p:nvPr/>
              </p:nvSpPr>
              <p:spPr bwMode="auto">
                <a:xfrm>
                  <a:off x="1690" y="1214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52" y="1132"/>
                  <a:ext cx="773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P</a:t>
                  </a:r>
                  <a:r>
                    <a:rPr lang="en-GB" sz="1600" baseline="-250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3</a:t>
                  </a: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 = </a:t>
                  </a:r>
                  <a:r>
                    <a:rPr lang="en-GB" sz="16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+3.0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576" y="1984"/>
                <a:ext cx="272" cy="282"/>
                <a:chOff x="1312" y="961"/>
                <a:chExt cx="302" cy="300"/>
              </a:xfrm>
            </p:grpSpPr>
            <p:sp>
              <p:nvSpPr>
                <p:cNvPr id="7221" name="Line 24"/>
                <p:cNvSpPr>
                  <a:spLocks noChangeShapeType="1"/>
                </p:cNvSpPr>
                <p:nvPr/>
              </p:nvSpPr>
              <p:spPr bwMode="auto">
                <a:xfrm>
                  <a:off x="1461" y="1135"/>
                  <a:ext cx="0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9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12" y="961"/>
                  <a:ext cx="302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GB" sz="1600" smtClean="0">
                      <a:solidFill>
                        <a:srgbClr val="4CE8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18</a:t>
                  </a:r>
                </a:p>
              </p:txBody>
            </p:sp>
          </p:grpSp>
          <p:sp>
            <p:nvSpPr>
              <p:cNvPr id="37914" name="Text Box 26"/>
              <p:cNvSpPr txBox="1">
                <a:spLocks noChangeArrowheads="1"/>
              </p:cNvSpPr>
              <p:nvPr/>
            </p:nvSpPr>
            <p:spPr bwMode="auto">
              <a:xfrm>
                <a:off x="2560" y="2104"/>
                <a:ext cx="36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4306" tIns="52153" rIns="104306" bIns="52153">
                <a:spAutoFit/>
              </a:bodyPr>
              <a:lstStyle>
                <a:lvl1pPr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5222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0429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5652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859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431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003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575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9147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GB" sz="1600" smtClean="0">
                    <a:solidFill>
                      <a:srgbClr val="4CE8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AGE</a:t>
                </a:r>
              </a:p>
            </p:txBody>
          </p:sp>
          <p:sp>
            <p:nvSpPr>
              <p:cNvPr id="37915" name="Text Box 27"/>
              <p:cNvSpPr txBox="1">
                <a:spLocks noChangeArrowheads="1"/>
              </p:cNvSpPr>
              <p:nvPr/>
            </p:nvSpPr>
            <p:spPr bwMode="auto">
              <a:xfrm>
                <a:off x="280" y="1499"/>
                <a:ext cx="389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4306" tIns="52153" rIns="104306" bIns="52153">
                <a:spAutoFit/>
              </a:bodyPr>
              <a:lstStyle>
                <a:lvl1pPr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5222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0429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5652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859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431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003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575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9147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GB" sz="1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WoE</a:t>
                </a:r>
              </a:p>
            </p:txBody>
          </p: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179" y="1987"/>
                <a:ext cx="272" cy="284"/>
                <a:chOff x="1312" y="961"/>
                <a:chExt cx="300" cy="300"/>
              </a:xfrm>
            </p:grpSpPr>
            <p:sp>
              <p:nvSpPr>
                <p:cNvPr id="7219" name="Line 29"/>
                <p:cNvSpPr>
                  <a:spLocks noChangeShapeType="1"/>
                </p:cNvSpPr>
                <p:nvPr/>
              </p:nvSpPr>
              <p:spPr bwMode="auto">
                <a:xfrm>
                  <a:off x="1461" y="1135"/>
                  <a:ext cx="0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9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12" y="961"/>
                  <a:ext cx="300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GB" sz="1600" smtClean="0">
                      <a:solidFill>
                        <a:srgbClr val="4CE8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85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2288" y="2313"/>
                <a:ext cx="705" cy="220"/>
                <a:chOff x="1690" y="1132"/>
                <a:chExt cx="783" cy="233"/>
              </a:xfrm>
            </p:grpSpPr>
            <p:sp>
              <p:nvSpPr>
                <p:cNvPr id="7217" name="Oval 32"/>
                <p:cNvSpPr>
                  <a:spLocks noChangeArrowheads="1"/>
                </p:cNvSpPr>
                <p:nvPr/>
              </p:nvSpPr>
              <p:spPr bwMode="auto">
                <a:xfrm>
                  <a:off x="1690" y="1214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52" y="1132"/>
                  <a:ext cx="72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4306" tIns="52153" rIns="104306" bIns="52153">
                  <a:spAutoFit/>
                </a:bodyPr>
                <a:lstStyle>
                  <a:lvl1pPr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5222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42988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5652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85975" algn="l" defTabSz="1042988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431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30003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575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914775" defTabSz="1042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P</a:t>
                  </a:r>
                  <a:r>
                    <a:rPr lang="en-GB" sz="1600" baseline="-250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4</a:t>
                  </a:r>
                  <a:r>
                    <a:rPr lang="en-GB" sz="1600" smtClean="0">
                      <a:solidFill>
                        <a:srgbClr val="A5002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 = </a:t>
                  </a:r>
                  <a:r>
                    <a:rPr lang="en-GB" sz="16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-1.5</a:t>
                  </a:r>
                </a:p>
              </p:txBody>
            </p:sp>
          </p:grpSp>
          <p:sp>
            <p:nvSpPr>
              <p:cNvPr id="7213" name="Line 34"/>
              <p:cNvSpPr>
                <a:spLocks noChangeShapeType="1"/>
              </p:cNvSpPr>
              <p:nvPr/>
            </p:nvSpPr>
            <p:spPr bwMode="auto">
              <a:xfrm>
                <a:off x="137" y="2319"/>
                <a:ext cx="2934" cy="37"/>
              </a:xfrm>
              <a:prstGeom prst="line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07" y="1194"/>
                <a:ext cx="2046" cy="1641"/>
                <a:chOff x="1236" y="126"/>
                <a:chExt cx="2272" cy="1736"/>
              </a:xfrm>
            </p:grpSpPr>
            <p:sp>
              <p:nvSpPr>
                <p:cNvPr id="721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236" y="126"/>
                  <a:ext cx="1435" cy="17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16" name="Line 37"/>
                <p:cNvSpPr>
                  <a:spLocks noChangeShapeType="1"/>
                </p:cNvSpPr>
                <p:nvPr/>
              </p:nvSpPr>
              <p:spPr bwMode="auto">
                <a:xfrm>
                  <a:off x="1956" y="696"/>
                  <a:ext cx="1552" cy="8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434975" y="4005263"/>
            <a:ext cx="7261225" cy="2133600"/>
            <a:chOff x="274" y="2523"/>
            <a:chExt cx="4574" cy="1344"/>
          </a:xfrm>
        </p:grpSpPr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652" y="3647"/>
              <a:ext cx="706" cy="220"/>
              <a:chOff x="1453" y="1371"/>
              <a:chExt cx="784" cy="233"/>
            </a:xfrm>
          </p:grpSpPr>
          <p:sp>
            <p:nvSpPr>
              <p:cNvPr id="7198" name="Oval 43"/>
              <p:cNvSpPr>
                <a:spLocks noChangeArrowheads="1"/>
              </p:cNvSpPr>
              <p:nvPr/>
            </p:nvSpPr>
            <p:spPr bwMode="auto">
              <a:xfrm>
                <a:off x="1453" y="1453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Text Box 44"/>
              <p:cNvSpPr txBox="1">
                <a:spLocks noChangeArrowheads="1"/>
              </p:cNvSpPr>
              <p:nvPr/>
            </p:nvSpPr>
            <p:spPr bwMode="auto">
              <a:xfrm>
                <a:off x="1515" y="1371"/>
                <a:ext cx="7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4306" tIns="52153" rIns="104306" bIns="52153">
                <a:spAutoFit/>
              </a:bodyPr>
              <a:lstStyle>
                <a:lvl1pPr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5222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0429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5652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859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431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003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575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9147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P</a:t>
                </a:r>
                <a:r>
                  <a:rPr lang="en-GB" sz="1600" baseline="-250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</a:t>
                </a: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 = </a:t>
                </a:r>
                <a:r>
                  <a:rPr lang="en-GB" sz="1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-2.5</a:t>
                </a:r>
              </a:p>
            </p:txBody>
          </p:sp>
        </p:grpSp>
        <p:sp>
          <p:nvSpPr>
            <p:cNvPr id="7179" name="Line 40"/>
            <p:cNvSpPr>
              <a:spLocks noChangeShapeType="1"/>
            </p:cNvSpPr>
            <p:nvPr/>
          </p:nvSpPr>
          <p:spPr bwMode="auto">
            <a:xfrm flipV="1">
              <a:off x="3005" y="285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80" name="Line 56"/>
            <p:cNvSpPr>
              <a:spLocks noChangeShapeType="1"/>
            </p:cNvSpPr>
            <p:nvPr/>
          </p:nvSpPr>
          <p:spPr bwMode="auto">
            <a:xfrm flipH="1">
              <a:off x="2574" y="2731"/>
              <a:ext cx="1114" cy="113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7947" name="Text Box 59"/>
            <p:cNvSpPr txBox="1">
              <a:spLocks noChangeArrowheads="1"/>
            </p:cNvSpPr>
            <p:nvPr/>
          </p:nvSpPr>
          <p:spPr bwMode="auto">
            <a:xfrm>
              <a:off x="274" y="2759"/>
              <a:ext cx="2179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306" tIns="52153" rIns="104306" bIns="52153">
              <a:spAutoFit/>
            </a:bodyPr>
            <a:lstStyle>
              <a:lvl1pPr algn="l" defTabSz="10429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522288" algn="l" defTabSz="1042988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042988" algn="l" defTabSz="1042988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565275" algn="l" defTabSz="1042988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85975" algn="l" defTabSz="1042988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431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003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575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9147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sz="180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Linear Transform:</a:t>
              </a:r>
            </a:p>
            <a:p>
              <a:pPr algn="ctr" eaLnBrk="1" hangingPunct="1">
                <a:defRPr/>
              </a:pPr>
              <a:r>
                <a:rPr lang="en-GB" sz="180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Replace original values by WoEs</a:t>
              </a:r>
            </a:p>
          </p:txBody>
        </p:sp>
        <p:sp>
          <p:nvSpPr>
            <p:cNvPr id="7182" name="Line 41"/>
            <p:cNvSpPr>
              <a:spLocks noChangeShapeType="1"/>
            </p:cNvSpPr>
            <p:nvPr/>
          </p:nvSpPr>
          <p:spPr bwMode="auto">
            <a:xfrm flipV="1">
              <a:off x="2446" y="3073"/>
              <a:ext cx="2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932" y="3330"/>
              <a:ext cx="706" cy="221"/>
              <a:chOff x="1690" y="1132"/>
              <a:chExt cx="784" cy="233"/>
            </a:xfrm>
          </p:grpSpPr>
          <p:sp>
            <p:nvSpPr>
              <p:cNvPr id="7196" name="Oval 46"/>
              <p:cNvSpPr>
                <a:spLocks noChangeArrowheads="1"/>
              </p:cNvSpPr>
              <p:nvPr/>
            </p:nvSpPr>
            <p:spPr bwMode="auto">
              <a:xfrm>
                <a:off x="1690" y="1214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Text Box 47"/>
              <p:cNvSpPr txBox="1">
                <a:spLocks noChangeArrowheads="1"/>
              </p:cNvSpPr>
              <p:nvPr/>
            </p:nvSpPr>
            <p:spPr bwMode="auto">
              <a:xfrm>
                <a:off x="1752" y="1132"/>
                <a:ext cx="7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4306" tIns="52153" rIns="104306" bIns="52153">
                <a:spAutoFit/>
              </a:bodyPr>
              <a:lstStyle>
                <a:lvl1pPr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5222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0429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5652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859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431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003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575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9147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P</a:t>
                </a:r>
                <a:r>
                  <a:rPr lang="en-GB" sz="1600" baseline="-250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2</a:t>
                </a: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 = </a:t>
                </a:r>
                <a:r>
                  <a:rPr lang="en-GB" sz="1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-0.3</a:t>
                </a: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375" y="2888"/>
              <a:ext cx="752" cy="220"/>
              <a:chOff x="1690" y="1132"/>
              <a:chExt cx="835" cy="233"/>
            </a:xfrm>
          </p:grpSpPr>
          <p:sp>
            <p:nvSpPr>
              <p:cNvPr id="7194" name="Oval 49"/>
              <p:cNvSpPr>
                <a:spLocks noChangeArrowheads="1"/>
              </p:cNvSpPr>
              <p:nvPr/>
            </p:nvSpPr>
            <p:spPr bwMode="auto">
              <a:xfrm>
                <a:off x="1690" y="1214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8" name="Text Box 50"/>
              <p:cNvSpPr txBox="1">
                <a:spLocks noChangeArrowheads="1"/>
              </p:cNvSpPr>
              <p:nvPr/>
            </p:nvSpPr>
            <p:spPr bwMode="auto">
              <a:xfrm>
                <a:off x="1752" y="1132"/>
                <a:ext cx="77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4306" tIns="52153" rIns="104306" bIns="52153">
                <a:spAutoFit/>
              </a:bodyPr>
              <a:lstStyle>
                <a:lvl1pPr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5222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0429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5652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859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431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003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575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9147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P</a:t>
                </a:r>
                <a:r>
                  <a:rPr lang="en-GB" sz="1600" baseline="-250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3</a:t>
                </a: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 = </a:t>
                </a:r>
                <a:r>
                  <a:rPr lang="en-GB" sz="1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+3.0</a:t>
                </a:r>
              </a:p>
            </p:txBody>
          </p:sp>
        </p:grpSp>
        <p:sp>
          <p:nvSpPr>
            <p:cNvPr id="37939" name="Text Box 51"/>
            <p:cNvSpPr txBox="1">
              <a:spLocks noChangeArrowheads="1"/>
            </p:cNvSpPr>
            <p:nvPr/>
          </p:nvSpPr>
          <p:spPr bwMode="auto">
            <a:xfrm>
              <a:off x="2790" y="2655"/>
              <a:ext cx="44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306" tIns="52153" rIns="104306" bIns="52153">
              <a:spAutoFit/>
            </a:bodyPr>
            <a:lstStyle>
              <a:lvl1pPr algn="l" defTabSz="10429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522288" algn="l" defTabSz="1042988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042988" algn="l" defTabSz="1042988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565275" algn="l" defTabSz="1042988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85975" algn="l" defTabSz="1042988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431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003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575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9147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sz="16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Score</a:t>
              </a:r>
            </a:p>
          </p:txBody>
        </p:sp>
        <p:grpSp>
          <p:nvGrpSpPr>
            <p:cNvPr id="18" name="Group 52"/>
            <p:cNvGrpSpPr>
              <a:grpSpLocks/>
            </p:cNvGrpSpPr>
            <p:nvPr/>
          </p:nvGrpSpPr>
          <p:grpSpPr bwMode="auto">
            <a:xfrm>
              <a:off x="2776" y="3491"/>
              <a:ext cx="706" cy="220"/>
              <a:chOff x="1690" y="1132"/>
              <a:chExt cx="784" cy="233"/>
            </a:xfrm>
          </p:grpSpPr>
          <p:sp>
            <p:nvSpPr>
              <p:cNvPr id="7192" name="Oval 53"/>
              <p:cNvSpPr>
                <a:spLocks noChangeArrowheads="1"/>
              </p:cNvSpPr>
              <p:nvPr/>
            </p:nvSpPr>
            <p:spPr bwMode="auto">
              <a:xfrm>
                <a:off x="1690" y="1214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2" name="Text Box 54"/>
              <p:cNvSpPr txBox="1">
                <a:spLocks noChangeArrowheads="1"/>
              </p:cNvSpPr>
              <p:nvPr/>
            </p:nvSpPr>
            <p:spPr bwMode="auto">
              <a:xfrm>
                <a:off x="1752" y="1132"/>
                <a:ext cx="7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4306" tIns="52153" rIns="104306" bIns="52153">
                <a:spAutoFit/>
              </a:bodyPr>
              <a:lstStyle>
                <a:lvl1pPr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5222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042988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5652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85975" algn="l" defTabSz="10429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431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003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575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914775" defTabSz="1042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P</a:t>
                </a:r>
                <a:r>
                  <a:rPr lang="en-GB" sz="1600" baseline="-250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4</a:t>
                </a:r>
                <a:r>
                  <a:rPr lang="en-GB" sz="1600" smtClean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 = </a:t>
                </a:r>
                <a:r>
                  <a:rPr lang="en-GB" sz="1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-1.5</a:t>
                </a:r>
              </a:p>
            </p:txBody>
          </p:sp>
        </p:grpSp>
        <p:sp>
          <p:nvSpPr>
            <p:cNvPr id="37943" name="Text Box 55"/>
            <p:cNvSpPr txBox="1">
              <a:spLocks noChangeArrowheads="1"/>
            </p:cNvSpPr>
            <p:nvPr/>
          </p:nvSpPr>
          <p:spPr bwMode="auto">
            <a:xfrm>
              <a:off x="4459" y="2946"/>
              <a:ext cx="38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306" tIns="52153" rIns="104306" bIns="52153">
              <a:spAutoFit/>
            </a:bodyPr>
            <a:lstStyle>
              <a:lvl1pPr algn="l" defTabSz="10429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522288" algn="l" defTabSz="1042988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042988" algn="l" defTabSz="1042988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565275" algn="l" defTabSz="1042988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85975" algn="l" defTabSz="1042988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431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003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575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914775" defTabSz="1042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sz="16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WoE</a:t>
              </a:r>
            </a:p>
          </p:txBody>
        </p:sp>
        <p:graphicFrame>
          <p:nvGraphicFramePr>
            <p:cNvPr id="7188" name="Object 71"/>
            <p:cNvGraphicFramePr>
              <a:graphicFrameLocks noChangeAspect="1"/>
            </p:cNvGraphicFramePr>
            <p:nvPr/>
          </p:nvGraphicFramePr>
          <p:xfrm>
            <a:off x="2905" y="3077"/>
            <a:ext cx="17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0" name="Equation" r:id="rId7" imgW="164885" imgH="215619" progId="Equation.3">
                    <p:embed/>
                  </p:oleObj>
                </mc:Choice>
                <mc:Fallback>
                  <p:oleObj name="Equation" r:id="rId7" imgW="164885" imgH="215619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077"/>
                          <a:ext cx="179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Line 72"/>
            <p:cNvSpPr>
              <a:spLocks noChangeShapeType="1"/>
            </p:cNvSpPr>
            <p:nvPr/>
          </p:nvSpPr>
          <p:spPr bwMode="auto">
            <a:xfrm flipH="1">
              <a:off x="1632" y="3237"/>
              <a:ext cx="1308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7190" name="Object 75"/>
            <p:cNvGraphicFramePr>
              <a:graphicFrameLocks noChangeAspect="1"/>
            </p:cNvGraphicFramePr>
            <p:nvPr/>
          </p:nvGraphicFramePr>
          <p:xfrm>
            <a:off x="918" y="3371"/>
            <a:ext cx="75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1" name="Equation" r:id="rId9" imgW="698197" imgH="431613" progId="Equation.3">
                    <p:embed/>
                  </p:oleObj>
                </mc:Choice>
                <mc:Fallback>
                  <p:oleObj name="Equation" r:id="rId9" imgW="698197" imgH="431613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371"/>
                          <a:ext cx="754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Line 77"/>
            <p:cNvSpPr>
              <a:spLocks noChangeShapeType="1"/>
            </p:cNvSpPr>
            <p:nvPr/>
          </p:nvSpPr>
          <p:spPr bwMode="auto">
            <a:xfrm>
              <a:off x="1848" y="2523"/>
              <a:ext cx="714" cy="423"/>
            </a:xfrm>
            <a:prstGeom prst="line">
              <a:avLst/>
            </a:prstGeom>
            <a:noFill/>
            <a:ln w="1270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 txBox="1">
            <a:spLocks noGrp="1"/>
          </p:cNvSpPr>
          <p:nvPr/>
        </p:nvSpPr>
        <p:spPr bwMode="auto">
          <a:xfrm>
            <a:off x="8305800" y="131763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09AC581-740D-4355-B290-116EC715D9E5}" type="slidenum">
              <a:rPr lang="es-ES_tradnl" sz="1500" b="1">
                <a:solidFill>
                  <a:srgbClr val="FF0000"/>
                </a:solidFill>
              </a:rPr>
              <a:pPr algn="r"/>
              <a:t>15</a:t>
            </a:fld>
            <a:endParaRPr lang="es-ES_tradnl" sz="1500" b="1">
              <a:solidFill>
                <a:srgbClr val="FF0000"/>
              </a:solidFill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85725" y="87313"/>
            <a:ext cx="1090613" cy="2841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1200" b="1">
                <a:solidFill>
                  <a:schemeClr val="bg1"/>
                </a:solidFill>
              </a:rPr>
              <a:t>WoE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57300" y="47625"/>
            <a:ext cx="7312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GB" sz="1600" b="1">
                <a:sym typeface="Symbol" pitchFamily="18" charset="2"/>
              </a:rPr>
              <a:t></a:t>
            </a:r>
            <a:r>
              <a:rPr lang="en-GB" sz="1600" b="1" baseline="30000">
                <a:sym typeface="Symbol" pitchFamily="18" charset="2"/>
              </a:rPr>
              <a:t>2</a:t>
            </a:r>
            <a:r>
              <a:rPr lang="en-GB" sz="1600" b="1">
                <a:sym typeface="Symbol" pitchFamily="18" charset="2"/>
              </a:rPr>
              <a:t> Test</a:t>
            </a:r>
            <a:endParaRPr lang="en-GB" sz="1600" b="1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17488" y="5108575"/>
            <a:ext cx="70580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GB" sz="1600"/>
              <a:t> </a:t>
            </a:r>
            <a:r>
              <a:rPr lang="en-GB" sz="1600" b="1"/>
              <a:t>Marginal Chi-Squared Test:</a:t>
            </a:r>
          </a:p>
          <a:p>
            <a:pPr lvl="1" algn="l">
              <a:spcBef>
                <a:spcPct val="50000"/>
              </a:spcBef>
              <a:buFont typeface="Arial" charset="0"/>
              <a:buChar char="→"/>
            </a:pPr>
            <a:r>
              <a:rPr lang="en-GB" sz="1600"/>
              <a:t> Does this characteristic add power to the model?</a:t>
            </a: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217488" y="696913"/>
            <a:ext cx="853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217488" y="852488"/>
            <a:ext cx="8534400" cy="4146550"/>
            <a:chOff x="137" y="537"/>
            <a:chExt cx="5376" cy="2612"/>
          </a:xfrm>
        </p:grpSpPr>
        <p:sp>
          <p:nvSpPr>
            <p:cNvPr id="8200" name="Text Box 24"/>
            <p:cNvSpPr txBox="1">
              <a:spLocks noChangeArrowheads="1"/>
            </p:cNvSpPr>
            <p:nvPr/>
          </p:nvSpPr>
          <p:spPr bwMode="auto">
            <a:xfrm>
              <a:off x="137" y="537"/>
              <a:ext cx="5376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GB" sz="1600"/>
                <a:t> </a:t>
              </a:r>
              <a:r>
                <a:rPr lang="en-GB" sz="1600" b="1"/>
                <a:t>Chi-Squared Test: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600"/>
                <a:t> Is this characteristic predictive?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600"/>
                <a:t> Null hypothesis, there no difference in bad rates between attributes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600"/>
                <a:t> 1% significance </a:t>
              </a:r>
              <a:r>
                <a:rPr lang="en-GB" sz="1600">
                  <a:sym typeface="Symbol" pitchFamily="18" charset="2"/>
                </a:rPr>
                <a:t> 1% chance that observed difference occurred by chance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600">
                  <a:sym typeface="Symbol" pitchFamily="18" charset="2"/>
                </a:rPr>
                <a:t> Dependent upon sample size &amp; weightings.</a:t>
              </a:r>
            </a:p>
          </p:txBody>
        </p:sp>
        <p:graphicFrame>
          <p:nvGraphicFramePr>
            <p:cNvPr id="8201" name="Object 151"/>
            <p:cNvGraphicFramePr>
              <a:graphicFrameLocks noChangeAspect="1"/>
            </p:cNvGraphicFramePr>
            <p:nvPr/>
          </p:nvGraphicFramePr>
          <p:xfrm>
            <a:off x="302" y="1998"/>
            <a:ext cx="1983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8" name="Equation" r:id="rId3" imgW="1371600" imgH="457200" progId="Equation.3">
                    <p:embed/>
                  </p:oleObj>
                </mc:Choice>
                <mc:Fallback>
                  <p:oleObj name="Equation" r:id="rId3" imgW="1371600" imgH="45720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1998"/>
                          <a:ext cx="1983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202" name="Picture 1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41" y="1673"/>
              <a:ext cx="3072" cy="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203" name="Object 160"/>
            <p:cNvGraphicFramePr>
              <a:graphicFrameLocks noChangeAspect="1"/>
            </p:cNvGraphicFramePr>
            <p:nvPr/>
          </p:nvGraphicFramePr>
          <p:xfrm>
            <a:off x="792" y="2770"/>
            <a:ext cx="83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9" name="Equation" r:id="rId6" imgW="761669" imgH="203112" progId="Equation.3">
                    <p:embed/>
                  </p:oleObj>
                </mc:Choice>
                <mc:Fallback>
                  <p:oleObj name="Equation" r:id="rId6" imgW="761669" imgH="203112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770"/>
                          <a:ext cx="83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305800" y="131763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5F1FAC2-EC8D-4BF6-ADDA-27C9FE4D704B}" type="slidenum">
              <a:rPr lang="es-ES_tradnl" sz="1500" b="1">
                <a:solidFill>
                  <a:srgbClr val="FF0000"/>
                </a:solidFill>
              </a:rPr>
              <a:pPr algn="r"/>
              <a:t>16</a:t>
            </a:fld>
            <a:endParaRPr lang="es-ES_tradnl" sz="1500" b="1">
              <a:solidFill>
                <a:srgbClr val="FF0000"/>
              </a:solidFill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5725" y="87313"/>
            <a:ext cx="1090613" cy="2841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1200" b="1">
                <a:solidFill>
                  <a:schemeClr val="bg1"/>
                </a:solidFill>
              </a:rPr>
              <a:t>WoE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57300" y="47625"/>
            <a:ext cx="7312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GB" sz="1600" b="1"/>
              <a:t>Information Value</a:t>
            </a:r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217488" y="696913"/>
            <a:ext cx="853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217488" y="852488"/>
            <a:ext cx="8677275" cy="3008313"/>
            <a:chOff x="137" y="537"/>
            <a:chExt cx="5466" cy="1895"/>
          </a:xfrm>
        </p:grpSpPr>
        <p:grpSp>
          <p:nvGrpSpPr>
            <p:cNvPr id="3" name="Group 102"/>
            <p:cNvGrpSpPr>
              <a:grpSpLocks/>
            </p:cNvGrpSpPr>
            <p:nvPr/>
          </p:nvGrpSpPr>
          <p:grpSpPr bwMode="auto">
            <a:xfrm>
              <a:off x="137" y="1331"/>
              <a:ext cx="3016" cy="718"/>
              <a:chOff x="2453" y="913"/>
              <a:chExt cx="3016" cy="718"/>
            </a:xfrm>
          </p:grpSpPr>
          <p:graphicFrame>
            <p:nvGraphicFramePr>
              <p:cNvPr id="9232" name="Object 98"/>
              <p:cNvGraphicFramePr>
                <a:graphicFrameLocks noChangeAspect="1"/>
              </p:cNvGraphicFramePr>
              <p:nvPr/>
            </p:nvGraphicFramePr>
            <p:xfrm>
              <a:off x="2453" y="913"/>
              <a:ext cx="3016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86" name="Equation" r:id="rId3" imgW="2832100" imgH="228600" progId="Equation.3">
                      <p:embed/>
                    </p:oleObj>
                  </mc:Choice>
                  <mc:Fallback>
                    <p:oleObj name="Equation" r:id="rId3" imgW="2832100" imgH="22860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3" y="913"/>
                            <a:ext cx="3016" cy="2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Object 101"/>
              <p:cNvGraphicFramePr>
                <a:graphicFrameLocks noChangeAspect="1"/>
              </p:cNvGraphicFramePr>
              <p:nvPr/>
            </p:nvGraphicFramePr>
            <p:xfrm>
              <a:off x="2697" y="1171"/>
              <a:ext cx="2205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87" name="Equation" r:id="rId5" imgW="2070100" imgH="431800" progId="Equation.3">
                      <p:embed/>
                    </p:oleObj>
                  </mc:Choice>
                  <mc:Fallback>
                    <p:oleObj name="Equation" r:id="rId5" imgW="2070100" imgH="43180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7" y="1171"/>
                            <a:ext cx="2205" cy="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0" name="Rectangle 15"/>
            <p:cNvSpPr>
              <a:spLocks noChangeArrowheads="1"/>
            </p:cNvSpPr>
            <p:nvPr/>
          </p:nvSpPr>
          <p:spPr bwMode="gray">
            <a:xfrm>
              <a:off x="3318" y="1211"/>
              <a:ext cx="2285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346075" eaLnBrk="1" hangingPunct="1">
                <a:spcBef>
                  <a:spcPct val="25000"/>
                </a:spcBef>
                <a:buClr>
                  <a:schemeClr val="tx1"/>
                </a:buClr>
                <a:buFontTx/>
                <a:buChar char="•"/>
              </a:pPr>
              <a:r>
                <a:rPr lang="en-GB" sz="1400" dirty="0"/>
                <a:t> 0 -&lt; 0.015	No Predictive Power</a:t>
              </a:r>
            </a:p>
            <a:p>
              <a:pPr algn="l" defTabSz="346075" eaLnBrk="1" hangingPunct="1">
                <a:spcBef>
                  <a:spcPct val="25000"/>
                </a:spcBef>
                <a:buClr>
                  <a:schemeClr val="tx1"/>
                </a:buClr>
                <a:buFontTx/>
                <a:buChar char="•"/>
              </a:pPr>
              <a:r>
                <a:rPr lang="en-GB" sz="1400" dirty="0"/>
                <a:t> 0.015 - &lt; 0.1	Weak Characteristic</a:t>
              </a:r>
            </a:p>
            <a:p>
              <a:pPr algn="l" defTabSz="346075" eaLnBrk="1" hangingPunct="1">
                <a:spcBef>
                  <a:spcPct val="25000"/>
                </a:spcBef>
                <a:buClr>
                  <a:schemeClr val="tx1"/>
                </a:buClr>
                <a:buFontTx/>
                <a:buChar char="•"/>
              </a:pPr>
              <a:r>
                <a:rPr lang="en-GB" sz="1400" dirty="0"/>
                <a:t> 0.1 -&lt; 0.3		Medium Characteristic</a:t>
              </a:r>
            </a:p>
            <a:p>
              <a:pPr algn="l" defTabSz="346075" eaLnBrk="1" hangingPunct="1">
                <a:spcBef>
                  <a:spcPct val="25000"/>
                </a:spcBef>
                <a:buClr>
                  <a:schemeClr val="tx1"/>
                </a:buClr>
                <a:buFontTx/>
                <a:buChar char="•"/>
              </a:pPr>
              <a:r>
                <a:rPr lang="en-GB" sz="1400" dirty="0"/>
                <a:t> 0.3 -&lt; 0.5		Strong Characteristic</a:t>
              </a:r>
            </a:p>
            <a:p>
              <a:pPr algn="l" defTabSz="346075" eaLnBrk="1" hangingPunct="1">
                <a:spcBef>
                  <a:spcPct val="25000"/>
                </a:spcBef>
                <a:buClr>
                  <a:schemeClr val="tx1"/>
                </a:buClr>
                <a:buFontTx/>
                <a:buChar char="•"/>
              </a:pPr>
              <a:r>
                <a:rPr lang="en-GB" sz="1400" dirty="0"/>
                <a:t> &gt; 0.5			Suspicious Char</a:t>
              </a:r>
            </a:p>
          </p:txBody>
        </p:sp>
        <p:sp>
          <p:nvSpPr>
            <p:cNvPr id="9231" name="Text Box 115"/>
            <p:cNvSpPr txBox="1">
              <a:spLocks noChangeArrowheads="1"/>
            </p:cNvSpPr>
            <p:nvPr/>
          </p:nvSpPr>
          <p:spPr bwMode="auto">
            <a:xfrm>
              <a:off x="137" y="537"/>
              <a:ext cx="2941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GB" sz="1400" dirty="0"/>
                <a:t> </a:t>
              </a:r>
              <a:r>
                <a:rPr lang="en-GB" sz="1400" b="1" dirty="0"/>
                <a:t>Information Value: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400" dirty="0"/>
                <a:t> How predictive is this characteristic?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400" dirty="0"/>
                <a:t> Measure of distance, not certainty</a:t>
              </a:r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217488" y="3890963"/>
            <a:ext cx="6927850" cy="1844675"/>
            <a:chOff x="137" y="2155"/>
            <a:chExt cx="4364" cy="1162"/>
          </a:xfrm>
        </p:grpSpPr>
        <p:grpSp>
          <p:nvGrpSpPr>
            <p:cNvPr id="5" name="Group 121"/>
            <p:cNvGrpSpPr>
              <a:grpSpLocks/>
            </p:cNvGrpSpPr>
            <p:nvPr/>
          </p:nvGrpSpPr>
          <p:grpSpPr bwMode="auto">
            <a:xfrm>
              <a:off x="626" y="2749"/>
              <a:ext cx="2692" cy="568"/>
              <a:chOff x="299" y="2205"/>
              <a:chExt cx="2692" cy="568"/>
            </a:xfrm>
          </p:grpSpPr>
          <p:graphicFrame>
            <p:nvGraphicFramePr>
              <p:cNvPr id="9226" name="Object 117"/>
              <p:cNvGraphicFramePr>
                <a:graphicFrameLocks noChangeAspect="1"/>
              </p:cNvGraphicFramePr>
              <p:nvPr/>
            </p:nvGraphicFramePr>
            <p:xfrm>
              <a:off x="299" y="2205"/>
              <a:ext cx="2692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88" name="Equation" r:id="rId7" imgW="2527300" imgH="228600" progId="Equation.3">
                      <p:embed/>
                    </p:oleObj>
                  </mc:Choice>
                  <mc:Fallback>
                    <p:oleObj name="Equation" r:id="rId7" imgW="2527300" imgH="228600" progId="Equation.3">
                      <p:embed/>
                      <p:pic>
                        <p:nvPicPr>
                          <p:cNvPr id="0" name="Object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" y="2205"/>
                            <a:ext cx="2692" cy="2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119"/>
              <p:cNvGraphicFramePr>
                <a:graphicFrameLocks noChangeAspect="1"/>
              </p:cNvGraphicFramePr>
              <p:nvPr/>
            </p:nvGraphicFramePr>
            <p:xfrm>
              <a:off x="878" y="2529"/>
              <a:ext cx="1773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89" name="Equation" r:id="rId9" imgW="1663700" imgH="228600" progId="Equation.3">
                      <p:embed/>
                    </p:oleObj>
                  </mc:Choice>
                  <mc:Fallback>
                    <p:oleObj name="Equation" r:id="rId9" imgW="1663700" imgH="228600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8" y="2529"/>
                            <a:ext cx="1773" cy="2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8" name="Text Box 120"/>
              <p:cNvSpPr txBox="1">
                <a:spLocks noChangeArrowheads="1"/>
              </p:cNvSpPr>
              <p:nvPr/>
            </p:nvSpPr>
            <p:spPr bwMode="auto">
              <a:xfrm>
                <a:off x="436" y="2545"/>
                <a:ext cx="52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 sz="1600"/>
                  <a:t>where</a:t>
                </a:r>
              </a:p>
            </p:txBody>
          </p:sp>
        </p:grpSp>
        <p:sp>
          <p:nvSpPr>
            <p:cNvPr id="9225" name="Text Box 123"/>
            <p:cNvSpPr txBox="1">
              <a:spLocks noChangeArrowheads="1"/>
            </p:cNvSpPr>
            <p:nvPr/>
          </p:nvSpPr>
          <p:spPr bwMode="auto">
            <a:xfrm>
              <a:off x="137" y="2155"/>
              <a:ext cx="4364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GB" sz="1400" dirty="0"/>
                <a:t> </a:t>
              </a:r>
              <a:r>
                <a:rPr lang="en-GB" sz="1400" b="1" dirty="0"/>
                <a:t>Marginal Information Value</a:t>
              </a:r>
              <a:r>
                <a:rPr lang="en-GB" sz="1400" dirty="0"/>
                <a:t>:</a:t>
              </a:r>
            </a:p>
            <a:p>
              <a:pPr lvl="1" algn="l">
                <a:spcBef>
                  <a:spcPct val="50000"/>
                </a:spcBef>
                <a:buFont typeface="Arial" charset="0"/>
                <a:buChar char="→"/>
              </a:pPr>
              <a:r>
                <a:rPr lang="en-GB" sz="1400" dirty="0"/>
                <a:t> How much power does this characteristic add to the model?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359733" y="1249789"/>
            <a:ext cx="8425891" cy="47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7" tIns="31554" rIns="80147" bIns="63108"/>
          <a:lstStyle/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r>
              <a:rPr lang="en-GB" sz="1200" dirty="0" smtClean="0"/>
              <a:t>It is the standard technique in the industry for development of </a:t>
            </a:r>
            <a:r>
              <a:rPr lang="en-US" sz="1200" dirty="0" smtClean="0"/>
              <a:t>models. Considering </a:t>
            </a:r>
            <a:r>
              <a:rPr lang="en-US" sz="1200" i="1" dirty="0" smtClean="0"/>
              <a:t>p</a:t>
            </a:r>
            <a:r>
              <a:rPr lang="en-US" sz="1200" dirty="0" smtClean="0"/>
              <a:t> as the probability of </a:t>
            </a:r>
            <a:r>
              <a:rPr lang="en-US" sz="1200" dirty="0" err="1" smtClean="0"/>
              <a:t>bads</a:t>
            </a:r>
            <a:r>
              <a:rPr lang="en-US" sz="1200" dirty="0" smtClean="0"/>
              <a:t> that you want to estimate, logistic regression </a:t>
            </a:r>
            <a:r>
              <a:rPr lang="en-GB" sz="1200" dirty="0" smtClean="0"/>
              <a:t>model is described in the following way</a:t>
            </a:r>
            <a:r>
              <a:rPr lang="es-ES" sz="1200" dirty="0" smtClean="0"/>
              <a:t>:</a:t>
            </a:r>
            <a:endParaRPr lang="es-ES" sz="1200" dirty="0"/>
          </a:p>
          <a:p>
            <a:pPr marL="951748" lvl="1" indent="-367341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Char char=""/>
            </a:pPr>
            <a:endParaRPr lang="es-ES" sz="1200" dirty="0"/>
          </a:p>
          <a:p>
            <a:pPr marL="951748" lvl="1" indent="-367341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Char char=""/>
            </a:pPr>
            <a:endParaRPr lang="es-ES" sz="1200" dirty="0"/>
          </a:p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r>
              <a:rPr lang="en-GB" sz="1200" dirty="0" smtClean="0"/>
              <a:t>The main advantages of logistic regression is that it is a linear model for adjustment of a binary variable, whose estimation of parameters (β) is relatively simple, and which allows to directly estimate p</a:t>
            </a:r>
            <a:r>
              <a:rPr lang="es-ES" sz="1200" dirty="0" smtClean="0"/>
              <a:t>:</a:t>
            </a:r>
            <a:endParaRPr lang="es-ES" sz="1200" dirty="0"/>
          </a:p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endParaRPr lang="es-ES" sz="1200" dirty="0"/>
          </a:p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endParaRPr lang="es-ES" sz="700" dirty="0"/>
          </a:p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r>
              <a:rPr lang="en-GB" sz="1200" dirty="0" smtClean="0"/>
              <a:t>The variables explanatory (X) can be of different types: categorical, ordinal or continuous, while in the latter case also can become variables continuous categorical through groupings.</a:t>
            </a:r>
          </a:p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r>
              <a:rPr lang="en-GB" sz="1200" dirty="0" smtClean="0"/>
              <a:t>As mentioned before, for the logistic regression model is enough just defining a category of the response variable (bad), since the probability of a "good" can be easily estimated by 1-p.</a:t>
            </a:r>
          </a:p>
          <a:p>
            <a:pPr marL="166973" indent="-166973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"/>
            </a:pPr>
            <a:r>
              <a:rPr lang="en-GB" sz="1200" dirty="0" smtClean="0"/>
              <a:t>Therefore, the methodology does not recommends the use of "indeterminate", whose use does not add anything to the model and generate additional work.</a:t>
            </a:r>
            <a:endParaRPr lang="es-ES" sz="1200" dirty="0"/>
          </a:p>
        </p:txBody>
      </p:sp>
      <p:graphicFrame>
        <p:nvGraphicFramePr>
          <p:cNvPr id="72710" name="Object 11"/>
          <p:cNvGraphicFramePr>
            <a:graphicFrameLocks noGrp="1" noChangeAspect="1"/>
          </p:cNvGraphicFramePr>
          <p:nvPr>
            <p:ph idx="4294967295"/>
          </p:nvPr>
        </p:nvGraphicFramePr>
        <p:xfrm>
          <a:off x="3943487" y="1920759"/>
          <a:ext cx="1233951" cy="56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487" y="1920759"/>
                        <a:ext cx="1233951" cy="561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13"/>
          <p:cNvSpPr>
            <a:spLocks noChangeArrowheads="1"/>
          </p:cNvSpPr>
          <p:nvPr/>
        </p:nvSpPr>
        <p:spPr bwMode="gray">
          <a:xfrm>
            <a:off x="0" y="3207983"/>
            <a:ext cx="63779" cy="43304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31549" tIns="31549" rIns="31549" bIns="31549" anchor="ctr">
            <a:spAutoFit/>
          </a:bodyPr>
          <a:lstStyle/>
          <a:p>
            <a:endParaRPr lang="en-US"/>
          </a:p>
        </p:txBody>
      </p:sp>
      <p:graphicFrame>
        <p:nvGraphicFramePr>
          <p:cNvPr id="72712" name="Object 12"/>
          <p:cNvGraphicFramePr>
            <a:graphicFrameLocks noChangeAspect="1"/>
          </p:cNvGraphicFramePr>
          <p:nvPr/>
        </p:nvGraphicFramePr>
        <p:xfrm>
          <a:off x="3791448" y="3343329"/>
          <a:ext cx="1539385" cy="60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Equation" r:id="rId5" imgW="1130300" imgH="419100" progId="Equation.3">
                  <p:embed/>
                </p:oleObj>
              </mc:Choice>
              <mc:Fallback>
                <p:oleObj name="Equation" r:id="rId5" imgW="11303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448" y="3343329"/>
                        <a:ext cx="1539385" cy="600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3D60006E-88B3-4F51-9388-8BD1AE5D69FF}" type="slidenum">
              <a:rPr lang="es-ES_tradnl" sz="1100" smtClean="0">
                <a:latin typeface="Arial" pitchFamily="34" charset="0"/>
              </a:rPr>
              <a:pPr/>
              <a:t>2</a:t>
            </a:fld>
            <a:endParaRPr lang="es-ES_tradnl" sz="1100" dirty="0" smtClean="0">
              <a:latin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228600"/>
            <a:ext cx="7010400" cy="609600"/>
          </a:xfrm>
          <a:prstGeom prst="rect">
            <a:avLst/>
          </a:prstGeom>
          <a:noFill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Logistic Regression</a:t>
            </a:r>
          </a:p>
        </p:txBody>
      </p:sp>
      <p:pic>
        <p:nvPicPr>
          <p:cNvPr id="14" name="0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AAA8212A-7D4D-49F5-BBAA-11050AFCCA3C}" type="slidenum">
              <a:rPr lang="es-ES_tradnl" sz="1100" smtClean="0">
                <a:latin typeface="Arial" pitchFamily="34" charset="0"/>
              </a:rPr>
              <a:pPr/>
              <a:t>3</a:t>
            </a:fld>
            <a:endParaRPr lang="es-ES_tradnl" sz="1100" dirty="0" smtClean="0"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Let’s add some measures to our collection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011363" y="5643582"/>
          <a:ext cx="5730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Equation" r:id="rId3" imgW="3848040" imgH="431640" progId="Equation.3">
                  <p:embed/>
                </p:oleObj>
              </mc:Choice>
              <mc:Fallback>
                <p:oleObj name="Equation" r:id="rId3" imgW="38480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5643582"/>
                        <a:ext cx="57308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000364" y="4857779"/>
          <a:ext cx="397111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Equation" r:id="rId5" imgW="2666880" imgH="431640" progId="Equation.3">
                  <p:embed/>
                </p:oleObj>
              </mc:Choice>
              <mc:Fallback>
                <p:oleObj name="Equation" r:id="rId5" imgW="2666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857779"/>
                        <a:ext cx="397111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2910" y="1785926"/>
          <a:ext cx="7244408" cy="2714644"/>
        </p:xfrm>
        <a:graphic>
          <a:graphicData uri="http://schemas.openxmlformats.org/drawingml/2006/table">
            <a:tbl>
              <a:tblPr/>
              <a:tblGrid>
                <a:gridCol w="2446328"/>
                <a:gridCol w="1063400"/>
                <a:gridCol w="851231"/>
                <a:gridCol w="981599"/>
                <a:gridCol w="756650"/>
                <a:gridCol w="654399"/>
                <a:gridCol w="490801"/>
              </a:tblGrid>
              <a:tr h="3132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Age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#bads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#goods 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Bad Rate 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ODDS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WoE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IV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1322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18 - 26 years old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779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5.92%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15.90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-0.5091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0.017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62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27 - 47 years old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339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7616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4.26%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22.47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-0.1633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0.014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2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48 - 60 years old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3741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3.28%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29.46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0.1076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0.003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62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60+ years old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3028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1.75%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56.07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0.7514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0.079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2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Missing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11.76%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7.50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-1.2604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0.009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Total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575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15209</a:t>
                      </a: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3622"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2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IV 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0.123</a:t>
                      </a: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58" marR="6458" marT="6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14414" y="1447372"/>
            <a:ext cx="67151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 smtClean="0">
                <a:hlinkClick r:id="rId7"/>
              </a:rPr>
              <a:t>https://dl.dropboxusercontent.com/u/28535341/BadRate_ODDS_WoE_IV.xlsx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pic>
        <p:nvPicPr>
          <p:cNvPr id="10" name="0 Image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AAA8212A-7D4D-49F5-BBAA-11050AFCCA3C}" type="slidenum">
              <a:rPr lang="es-ES_tradnl" sz="1100" smtClean="0">
                <a:latin typeface="Arial" pitchFamily="34" charset="0"/>
              </a:rPr>
              <a:pPr/>
              <a:t>4</a:t>
            </a:fld>
            <a:endParaRPr lang="es-ES_tradnl" sz="1100" dirty="0" smtClean="0"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Let’s add some measures to our dictionary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011363" y="1928802"/>
          <a:ext cx="5730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3" imgW="3848040" imgH="431640" progId="Equation.3">
                  <p:embed/>
                </p:oleObj>
              </mc:Choice>
              <mc:Fallback>
                <p:oleObj name="Equation" r:id="rId3" imgW="38480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928802"/>
                        <a:ext cx="57308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000364" y="1285860"/>
          <a:ext cx="397111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5" imgW="2666880" imgH="431640" progId="Equation.3">
                  <p:embed/>
                </p:oleObj>
              </mc:Choice>
              <mc:Fallback>
                <p:oleObj name="Equation" r:id="rId5" imgW="2666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1285860"/>
                        <a:ext cx="397111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14282" y="2786058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472" y="2955193"/>
            <a:ext cx="8286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do we know a model is good?</a:t>
            </a:r>
          </a:p>
          <a:p>
            <a:pPr>
              <a:buFontTx/>
              <a:buChar char="-"/>
            </a:pPr>
            <a:r>
              <a:rPr lang="en-GB" sz="1800" dirty="0" smtClean="0"/>
              <a:t> Logistic regression maximizes the R</a:t>
            </a:r>
            <a:r>
              <a:rPr lang="en-GB" sz="1800" baseline="30000" dirty="0" smtClean="0"/>
              <a:t>2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 But maximizing R</a:t>
            </a:r>
            <a:r>
              <a:rPr lang="en-GB" sz="1800" baseline="30000" dirty="0" smtClean="0"/>
              <a:t>2 </a:t>
            </a:r>
            <a:r>
              <a:rPr lang="en-GB" sz="1800" dirty="0" smtClean="0"/>
              <a:t>alone we are putting effort into predicting the numbers 0 and 1 and only the number 0 and 1. The model will output a number between 0 and 1, so anything &lt; 0.5 =&gt; GOOD and &gt; 0.5 =&gt; BAD, and the model is not good to change this cut-off.</a:t>
            </a:r>
          </a:p>
          <a:p>
            <a:pPr>
              <a:buFontTx/>
              <a:buChar char="-"/>
            </a:pP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 However, in real life, we want to be able to change the cut-off as we wish, therefore we need measures that guarantee the quality of the model beyond the 0.5 mark.</a:t>
            </a:r>
          </a:p>
          <a:p>
            <a:endParaRPr lang="en-GB" sz="2000" dirty="0" smtClean="0"/>
          </a:p>
        </p:txBody>
      </p:sp>
      <p:sp>
        <p:nvSpPr>
          <p:cNvPr id="18" name="TextBox 17"/>
          <p:cNvSpPr txBox="1"/>
          <p:nvPr/>
        </p:nvSpPr>
        <p:spPr>
          <a:xfrm rot="18943753">
            <a:off x="284831" y="1695437"/>
            <a:ext cx="1795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Characteristic </a:t>
            </a:r>
            <a:br>
              <a:rPr lang="en-GB" sz="1400" dirty="0" smtClean="0"/>
            </a:br>
            <a:r>
              <a:rPr lang="en-GB" sz="1400" dirty="0" smtClean="0"/>
              <a:t>level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 rot="1994140">
            <a:off x="8337970" y="3012470"/>
            <a:ext cx="72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Model</a:t>
            </a:r>
            <a:br>
              <a:rPr lang="en-GB" sz="1400" dirty="0" smtClean="0"/>
            </a:br>
            <a:r>
              <a:rPr lang="en-GB" sz="1400" dirty="0" smtClean="0"/>
              <a:t>level</a:t>
            </a:r>
            <a:endParaRPr lang="en-GB" sz="1400" dirty="0"/>
          </a:p>
        </p:txBody>
      </p:sp>
      <p:pic>
        <p:nvPicPr>
          <p:cNvPr id="12" name="0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13"/>
          <p:cNvSpPr>
            <a:spLocks noChangeArrowheads="1"/>
          </p:cNvSpPr>
          <p:nvPr/>
        </p:nvSpPr>
        <p:spPr bwMode="gray">
          <a:xfrm>
            <a:off x="0" y="3541721"/>
            <a:ext cx="63779" cy="34071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31549" tIns="31549" rIns="31549" bIns="31549" anchor="ctr">
            <a:spAutoFit/>
          </a:bodyPr>
          <a:lstStyle/>
          <a:p>
            <a:endParaRPr lang="en-US" sz="1800"/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12A00E97-F857-4D02-818C-4D4EA6040008}" type="slidenum">
              <a:rPr lang="en-US" sz="1000" smtClean="0">
                <a:latin typeface="Arial" pitchFamily="34" charset="0"/>
              </a:rPr>
              <a:pPr/>
              <a:t>5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411817" y="2050229"/>
            <a:ext cx="4572000" cy="1846029"/>
          </a:xfrm>
          <a:prstGeom prst="rect">
            <a:avLst/>
          </a:prstGeom>
        </p:spPr>
        <p:txBody>
          <a:bodyPr lIns="80147" tIns="40074" rIns="80147" bIns="40074">
            <a:spAutoFit/>
          </a:bodyPr>
          <a:lstStyle/>
          <a:p>
            <a:pPr marL="300552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400" b="1" kern="0" smtClean="0">
                <a:solidFill>
                  <a:srgbClr val="000000"/>
                </a:solidFill>
                <a:latin typeface="Arial"/>
              </a:rPr>
              <a:t>Is defined as the maximum vertical distance between</a:t>
            </a:r>
          </a:p>
          <a:p>
            <a:pPr marL="701288" lvl="1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000" b="1" kern="0" smtClean="0">
                <a:solidFill>
                  <a:srgbClr val="000000"/>
                </a:solidFill>
                <a:latin typeface="Arial"/>
              </a:rPr>
              <a:t>The cumulative distribution of the goods</a:t>
            </a:r>
          </a:p>
          <a:p>
            <a:pPr marL="701288" lvl="1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000" b="1" kern="0" smtClean="0">
                <a:solidFill>
                  <a:srgbClr val="000000"/>
                </a:solidFill>
                <a:latin typeface="Arial"/>
              </a:rPr>
              <a:t>The cumulative distribution of the bads</a:t>
            </a:r>
          </a:p>
          <a:p>
            <a:pPr marL="300552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400" b="1" kern="0" smtClean="0">
                <a:solidFill>
                  <a:srgbClr val="000000"/>
                </a:solidFill>
                <a:latin typeface="Arial"/>
              </a:rPr>
              <a:t>If the curves coincide (random classification)</a:t>
            </a:r>
          </a:p>
          <a:p>
            <a:pPr marL="701288" lvl="1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000" b="1" kern="0" smtClean="0">
                <a:solidFill>
                  <a:srgbClr val="000000"/>
                </a:solidFill>
                <a:latin typeface="Arial"/>
              </a:rPr>
              <a:t>KS = 0%</a:t>
            </a:r>
          </a:p>
          <a:p>
            <a:pPr marL="300552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400" b="1" kern="0" smtClean="0">
                <a:solidFill>
                  <a:srgbClr val="000000"/>
                </a:solidFill>
                <a:latin typeface="Arial"/>
              </a:rPr>
              <a:t>If the classification were perfect</a:t>
            </a:r>
          </a:p>
          <a:p>
            <a:pPr marL="701288" lvl="1" indent="-300552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§"/>
              <a:defRPr/>
            </a:pPr>
            <a:r>
              <a:rPr lang="en-US" sz="1000" b="1" kern="0" smtClean="0">
                <a:solidFill>
                  <a:srgbClr val="000000"/>
                </a:solidFill>
                <a:latin typeface="Arial"/>
              </a:rPr>
              <a:t>KS = 100%</a:t>
            </a:r>
            <a:endParaRPr lang="en-US" sz="1000" b="1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56" name="2 CuadroTexto"/>
          <p:cNvSpPr txBox="1">
            <a:spLocks noChangeArrowheads="1"/>
          </p:cNvSpPr>
          <p:nvPr/>
        </p:nvSpPr>
        <p:spPr bwMode="auto">
          <a:xfrm>
            <a:off x="4411818" y="1357298"/>
            <a:ext cx="3500947" cy="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7" tIns="40074" rIns="80147" bIns="40074">
            <a:spAutoFit/>
          </a:bodyPr>
          <a:lstStyle/>
          <a:p>
            <a:r>
              <a:rPr lang="en-US" sz="1800" b="1" u="sng" dirty="0" smtClean="0">
                <a:solidFill>
                  <a:schemeClr val="accent6">
                    <a:lumMod val="75000"/>
                  </a:schemeClr>
                </a:solidFill>
              </a:rPr>
              <a:t>KS Index</a:t>
            </a:r>
            <a:r>
              <a:rPr lang="en-US" sz="1800" u="sng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Kolmogorov</a:t>
            </a:r>
            <a:r>
              <a:rPr lang="en-US" sz="1800" dirty="0" smtClean="0"/>
              <a:t>-Smirnov) </a:t>
            </a:r>
            <a:endParaRPr lang="en-US" sz="1800" dirty="0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42090" y="1571612"/>
            <a:ext cx="3313614" cy="2177052"/>
            <a:chOff x="3758" y="680"/>
            <a:chExt cx="2441" cy="1512"/>
          </a:xfrm>
        </p:grpSpPr>
        <p:sp>
          <p:nvSpPr>
            <p:cNvPr id="78882" name="Line 25"/>
            <p:cNvSpPr>
              <a:spLocks noChangeShapeType="1"/>
            </p:cNvSpPr>
            <p:nvPr/>
          </p:nvSpPr>
          <p:spPr bwMode="auto">
            <a:xfrm>
              <a:off x="4022" y="711"/>
              <a:ext cx="1" cy="1356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83" name="Line 26"/>
            <p:cNvSpPr>
              <a:spLocks noChangeShapeType="1"/>
            </p:cNvSpPr>
            <p:nvPr/>
          </p:nvSpPr>
          <p:spPr bwMode="auto">
            <a:xfrm>
              <a:off x="4022" y="2067"/>
              <a:ext cx="2160" cy="0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84" name="Rectangle 27"/>
            <p:cNvSpPr>
              <a:spLocks noChangeArrowheads="1"/>
            </p:cNvSpPr>
            <p:nvPr/>
          </p:nvSpPr>
          <p:spPr bwMode="auto">
            <a:xfrm>
              <a:off x="3758" y="680"/>
              <a:ext cx="2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685982"/>
              <a:r>
                <a:rPr lang="en-US" sz="700" b="1" smtClean="0"/>
                <a:t>100%</a:t>
              </a:r>
              <a:endParaRPr lang="en-US" sz="700" b="1"/>
            </a:p>
          </p:txBody>
        </p:sp>
        <p:sp>
          <p:nvSpPr>
            <p:cNvPr id="78885" name="Rectangle 28"/>
            <p:cNvSpPr>
              <a:spLocks noChangeArrowheads="1"/>
            </p:cNvSpPr>
            <p:nvPr/>
          </p:nvSpPr>
          <p:spPr bwMode="auto">
            <a:xfrm>
              <a:off x="3943" y="2030"/>
              <a:ext cx="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685982"/>
              <a:r>
                <a:rPr lang="en-US" sz="700" b="1" smtClean="0"/>
                <a:t>0</a:t>
              </a:r>
              <a:endParaRPr lang="en-US" sz="700" b="1"/>
            </a:p>
          </p:txBody>
        </p:sp>
        <p:sp>
          <p:nvSpPr>
            <p:cNvPr id="78886" name="Rectangle 29"/>
            <p:cNvSpPr>
              <a:spLocks noChangeArrowheads="1"/>
            </p:cNvSpPr>
            <p:nvPr/>
          </p:nvSpPr>
          <p:spPr bwMode="auto">
            <a:xfrm>
              <a:off x="5122" y="2117"/>
              <a:ext cx="2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685982"/>
              <a:r>
                <a:rPr lang="en-US" sz="700" b="1" smtClean="0"/>
                <a:t>Score</a:t>
              </a:r>
              <a:endParaRPr lang="en-US" sz="700" b="1"/>
            </a:p>
          </p:txBody>
        </p:sp>
        <p:sp>
          <p:nvSpPr>
            <p:cNvPr id="78887" name="Freeform 30"/>
            <p:cNvSpPr>
              <a:spLocks/>
            </p:cNvSpPr>
            <p:nvPr/>
          </p:nvSpPr>
          <p:spPr bwMode="gray">
            <a:xfrm>
              <a:off x="4020" y="713"/>
              <a:ext cx="2168" cy="1348"/>
            </a:xfrm>
            <a:custGeom>
              <a:avLst/>
              <a:gdLst>
                <a:gd name="T0" fmla="*/ 0 w 2168"/>
                <a:gd name="T1" fmla="*/ 1348 h 1348"/>
                <a:gd name="T2" fmla="*/ 600 w 2168"/>
                <a:gd name="T3" fmla="*/ 878 h 1348"/>
                <a:gd name="T4" fmla="*/ 1170 w 2168"/>
                <a:gd name="T5" fmla="*/ 184 h 1348"/>
                <a:gd name="T6" fmla="*/ 2168 w 2168"/>
                <a:gd name="T7" fmla="*/ 0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8"/>
                <a:gd name="T13" fmla="*/ 0 h 1348"/>
                <a:gd name="T14" fmla="*/ 2168 w 2168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8" h="1348">
                  <a:moveTo>
                    <a:pt x="0" y="1348"/>
                  </a:moveTo>
                  <a:cubicBezTo>
                    <a:pt x="202" y="1210"/>
                    <a:pt x="405" y="1072"/>
                    <a:pt x="600" y="878"/>
                  </a:cubicBezTo>
                  <a:cubicBezTo>
                    <a:pt x="795" y="684"/>
                    <a:pt x="909" y="330"/>
                    <a:pt x="1170" y="184"/>
                  </a:cubicBezTo>
                  <a:cubicBezTo>
                    <a:pt x="1431" y="38"/>
                    <a:pt x="1799" y="19"/>
                    <a:pt x="2168" y="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88" name="Freeform 31"/>
            <p:cNvSpPr>
              <a:spLocks/>
            </p:cNvSpPr>
            <p:nvPr/>
          </p:nvSpPr>
          <p:spPr bwMode="gray">
            <a:xfrm>
              <a:off x="4020" y="713"/>
              <a:ext cx="2179" cy="1348"/>
            </a:xfrm>
            <a:custGeom>
              <a:avLst/>
              <a:gdLst>
                <a:gd name="T0" fmla="*/ 0 w 2179"/>
                <a:gd name="T1" fmla="*/ 1348 h 1348"/>
                <a:gd name="T2" fmla="*/ 980 w 2179"/>
                <a:gd name="T3" fmla="*/ 1015 h 1348"/>
                <a:gd name="T4" fmla="*/ 1354 w 2179"/>
                <a:gd name="T5" fmla="*/ 296 h 1348"/>
                <a:gd name="T6" fmla="*/ 2179 w 2179"/>
                <a:gd name="T7" fmla="*/ 0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9"/>
                <a:gd name="T13" fmla="*/ 0 h 1348"/>
                <a:gd name="T14" fmla="*/ 2179 w 2179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9" h="1348">
                  <a:moveTo>
                    <a:pt x="0" y="1348"/>
                  </a:moveTo>
                  <a:cubicBezTo>
                    <a:pt x="377" y="1269"/>
                    <a:pt x="754" y="1190"/>
                    <a:pt x="980" y="1015"/>
                  </a:cubicBezTo>
                  <a:cubicBezTo>
                    <a:pt x="1206" y="840"/>
                    <a:pt x="1154" y="465"/>
                    <a:pt x="1354" y="296"/>
                  </a:cubicBezTo>
                  <a:cubicBezTo>
                    <a:pt x="1554" y="127"/>
                    <a:pt x="1866" y="63"/>
                    <a:pt x="2179" y="0"/>
                  </a:cubicBez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89" name="Line 32"/>
            <p:cNvSpPr>
              <a:spLocks noChangeShapeType="1"/>
            </p:cNvSpPr>
            <p:nvPr/>
          </p:nvSpPr>
          <p:spPr bwMode="gray">
            <a:xfrm>
              <a:off x="5025" y="1057"/>
              <a:ext cx="0" cy="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90" name="Line 33"/>
            <p:cNvSpPr>
              <a:spLocks noChangeShapeType="1"/>
            </p:cNvSpPr>
            <p:nvPr/>
          </p:nvSpPr>
          <p:spPr bwMode="gray">
            <a:xfrm>
              <a:off x="4847" y="808"/>
              <a:ext cx="237" cy="1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91" name="Rectangle 34"/>
            <p:cNvSpPr>
              <a:spLocks noChangeArrowheads="1"/>
            </p:cNvSpPr>
            <p:nvPr/>
          </p:nvSpPr>
          <p:spPr bwMode="auto">
            <a:xfrm>
              <a:off x="4205" y="719"/>
              <a:ext cx="63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Cumulative percentage of bads</a:t>
              </a:r>
              <a:endParaRPr lang="en-US" sz="700" b="1"/>
            </a:p>
          </p:txBody>
        </p:sp>
        <p:sp>
          <p:nvSpPr>
            <p:cNvPr id="78892" name="Rectangle 35"/>
            <p:cNvSpPr>
              <a:spLocks noChangeArrowheads="1"/>
            </p:cNvSpPr>
            <p:nvPr/>
          </p:nvSpPr>
          <p:spPr bwMode="auto">
            <a:xfrm>
              <a:off x="5564" y="1069"/>
              <a:ext cx="63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Cumulative percentage of goods</a:t>
              </a:r>
              <a:endParaRPr lang="en-US" sz="700" b="1"/>
            </a:p>
          </p:txBody>
        </p:sp>
        <p:sp>
          <p:nvSpPr>
            <p:cNvPr id="78893" name="Line 36"/>
            <p:cNvSpPr>
              <a:spLocks noChangeShapeType="1"/>
            </p:cNvSpPr>
            <p:nvPr/>
          </p:nvSpPr>
          <p:spPr bwMode="gray">
            <a:xfrm flipH="1" flipV="1">
              <a:off x="5494" y="962"/>
              <a:ext cx="124" cy="1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94" name="Rectangle 37"/>
            <p:cNvSpPr>
              <a:spLocks noChangeArrowheads="1"/>
            </p:cNvSpPr>
            <p:nvPr/>
          </p:nvSpPr>
          <p:spPr bwMode="auto">
            <a:xfrm>
              <a:off x="5137" y="1592"/>
              <a:ext cx="72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KS = maximum distance between curves</a:t>
              </a:r>
              <a:endParaRPr lang="en-US" sz="700" b="1"/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27157" y="4035193"/>
            <a:ext cx="3343479" cy="2434784"/>
            <a:chOff x="194" y="681"/>
            <a:chExt cx="2463" cy="1691"/>
          </a:xfrm>
        </p:grpSpPr>
        <p:sp>
          <p:nvSpPr>
            <p:cNvPr id="78861" name="Line 3"/>
            <p:cNvSpPr>
              <a:spLocks noChangeShapeType="1"/>
            </p:cNvSpPr>
            <p:nvPr/>
          </p:nvSpPr>
          <p:spPr bwMode="auto">
            <a:xfrm>
              <a:off x="458" y="712"/>
              <a:ext cx="1" cy="1356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62" name="Line 4"/>
            <p:cNvSpPr>
              <a:spLocks noChangeShapeType="1"/>
            </p:cNvSpPr>
            <p:nvPr/>
          </p:nvSpPr>
          <p:spPr bwMode="auto">
            <a:xfrm>
              <a:off x="458" y="2068"/>
              <a:ext cx="2160" cy="0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63" name="Line 5"/>
            <p:cNvSpPr>
              <a:spLocks noChangeShapeType="1"/>
            </p:cNvSpPr>
            <p:nvPr/>
          </p:nvSpPr>
          <p:spPr bwMode="auto">
            <a:xfrm flipV="1">
              <a:off x="2618" y="712"/>
              <a:ext cx="0" cy="1356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458" y="712"/>
              <a:ext cx="2160" cy="1356"/>
              <a:chOff x="3665" y="9607"/>
              <a:chExt cx="4254" cy="3966"/>
            </a:xfrm>
          </p:grpSpPr>
          <p:sp>
            <p:nvSpPr>
              <p:cNvPr id="78880" name="Freeform 7"/>
              <p:cNvSpPr>
                <a:spLocks/>
              </p:cNvSpPr>
              <p:nvPr/>
            </p:nvSpPr>
            <p:spPr bwMode="auto">
              <a:xfrm>
                <a:off x="3665" y="9607"/>
                <a:ext cx="4254" cy="3966"/>
              </a:xfrm>
              <a:custGeom>
                <a:avLst/>
                <a:gdLst>
                  <a:gd name="T0" fmla="*/ 0 w 472"/>
                  <a:gd name="T1" fmla="*/ 2904365 h 440"/>
                  <a:gd name="T2" fmla="*/ 2216740 w 472"/>
                  <a:gd name="T3" fmla="*/ 2085656 h 440"/>
                  <a:gd name="T4" fmla="*/ 3114316 w 472"/>
                  <a:gd name="T5" fmla="*/ 0 h 440"/>
                  <a:gd name="T6" fmla="*/ 0 60000 65536"/>
                  <a:gd name="T7" fmla="*/ 0 60000 65536"/>
                  <a:gd name="T8" fmla="*/ 0 60000 65536"/>
                  <a:gd name="T9" fmla="*/ 0 w 472"/>
                  <a:gd name="T10" fmla="*/ 0 h 440"/>
                  <a:gd name="T11" fmla="*/ 472 w 472"/>
                  <a:gd name="T12" fmla="*/ 440 h 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2" h="440">
                    <a:moveTo>
                      <a:pt x="0" y="440"/>
                    </a:moveTo>
                    <a:cubicBezTo>
                      <a:pt x="56" y="419"/>
                      <a:pt x="257" y="389"/>
                      <a:pt x="336" y="316"/>
                    </a:cubicBezTo>
                    <a:cubicBezTo>
                      <a:pt x="415" y="243"/>
                      <a:pt x="444" y="66"/>
                      <a:pt x="472" y="0"/>
                    </a:cubicBezTo>
                  </a:path>
                </a:pathLst>
              </a:custGeom>
              <a:solidFill>
                <a:srgbClr val="3399FF"/>
              </a:solidFill>
              <a:ln w="9525">
                <a:solidFill>
                  <a:srgbClr val="D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78881" name="Freeform 8"/>
              <p:cNvSpPr>
                <a:spLocks/>
              </p:cNvSpPr>
              <p:nvPr/>
            </p:nvSpPr>
            <p:spPr bwMode="auto">
              <a:xfrm>
                <a:off x="3665" y="9607"/>
                <a:ext cx="4254" cy="3966"/>
              </a:xfrm>
              <a:custGeom>
                <a:avLst/>
                <a:gdLst>
                  <a:gd name="T0" fmla="*/ 0 w 472"/>
                  <a:gd name="T1" fmla="*/ 2904365 h 440"/>
                  <a:gd name="T2" fmla="*/ 2216740 w 472"/>
                  <a:gd name="T3" fmla="*/ 2085656 h 440"/>
                  <a:gd name="T4" fmla="*/ 3114316 w 472"/>
                  <a:gd name="T5" fmla="*/ 0 h 440"/>
                  <a:gd name="T6" fmla="*/ 0 60000 65536"/>
                  <a:gd name="T7" fmla="*/ 0 60000 65536"/>
                  <a:gd name="T8" fmla="*/ 0 60000 65536"/>
                  <a:gd name="T9" fmla="*/ 0 w 472"/>
                  <a:gd name="T10" fmla="*/ 0 h 440"/>
                  <a:gd name="T11" fmla="*/ 472 w 472"/>
                  <a:gd name="T12" fmla="*/ 440 h 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2" h="440">
                    <a:moveTo>
                      <a:pt x="0" y="440"/>
                    </a:moveTo>
                    <a:cubicBezTo>
                      <a:pt x="56" y="419"/>
                      <a:pt x="257" y="389"/>
                      <a:pt x="336" y="316"/>
                    </a:cubicBezTo>
                    <a:cubicBezTo>
                      <a:pt x="415" y="243"/>
                      <a:pt x="444" y="66"/>
                      <a:pt x="472" y="0"/>
                    </a:cubicBezTo>
                  </a:path>
                </a:pathLst>
              </a:custGeom>
              <a:solidFill>
                <a:srgbClr val="3399FF"/>
              </a:solidFill>
              <a:ln w="17145" cap="flat">
                <a:solidFill>
                  <a:srgbClr val="DE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8865" name="Rectangle 9"/>
            <p:cNvSpPr>
              <a:spLocks noChangeArrowheads="1"/>
            </p:cNvSpPr>
            <p:nvPr/>
          </p:nvSpPr>
          <p:spPr bwMode="auto">
            <a:xfrm>
              <a:off x="2069" y="1698"/>
              <a:ext cx="25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66" name="Line 10"/>
            <p:cNvSpPr>
              <a:spLocks noChangeShapeType="1"/>
            </p:cNvSpPr>
            <p:nvPr/>
          </p:nvSpPr>
          <p:spPr bwMode="auto">
            <a:xfrm flipV="1">
              <a:off x="458" y="712"/>
              <a:ext cx="2160" cy="1356"/>
            </a:xfrm>
            <a:prstGeom prst="line">
              <a:avLst/>
            </a:prstGeom>
            <a:noFill/>
            <a:ln w="1714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67" name="Rectangle 11"/>
            <p:cNvSpPr>
              <a:spLocks noChangeArrowheads="1"/>
            </p:cNvSpPr>
            <p:nvPr/>
          </p:nvSpPr>
          <p:spPr bwMode="auto">
            <a:xfrm rot="-5400000">
              <a:off x="-232" y="1306"/>
              <a:ext cx="118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Cumulative percentage of good customers</a:t>
              </a:r>
              <a:endParaRPr lang="en-US" sz="700" b="1"/>
            </a:p>
          </p:txBody>
        </p:sp>
        <p:sp>
          <p:nvSpPr>
            <p:cNvPr id="78868" name="Rectangle 12"/>
            <p:cNvSpPr>
              <a:spLocks noChangeArrowheads="1"/>
            </p:cNvSpPr>
            <p:nvPr/>
          </p:nvSpPr>
          <p:spPr bwMode="auto">
            <a:xfrm>
              <a:off x="1337" y="2117"/>
              <a:ext cx="65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69" name="Rectangle 13"/>
            <p:cNvSpPr>
              <a:spLocks noChangeArrowheads="1"/>
            </p:cNvSpPr>
            <p:nvPr/>
          </p:nvSpPr>
          <p:spPr bwMode="auto">
            <a:xfrm>
              <a:off x="875" y="2126"/>
              <a:ext cx="1531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Cumulative percentage of bad customers</a:t>
              </a:r>
              <a:endParaRPr lang="en-US" sz="700" b="1"/>
            </a:p>
          </p:txBody>
        </p:sp>
        <p:sp>
          <p:nvSpPr>
            <p:cNvPr id="78870" name="Rectangle 14"/>
            <p:cNvSpPr>
              <a:spLocks noChangeArrowheads="1"/>
            </p:cNvSpPr>
            <p:nvPr/>
          </p:nvSpPr>
          <p:spPr bwMode="auto">
            <a:xfrm>
              <a:off x="194" y="681"/>
              <a:ext cx="2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685982"/>
              <a:r>
                <a:rPr lang="en-US" sz="700" b="1" smtClean="0"/>
                <a:t>100%</a:t>
              </a:r>
              <a:endParaRPr lang="en-US" sz="700" b="1"/>
            </a:p>
          </p:txBody>
        </p:sp>
        <p:sp>
          <p:nvSpPr>
            <p:cNvPr id="78871" name="Rectangle 15"/>
            <p:cNvSpPr>
              <a:spLocks noChangeArrowheads="1"/>
            </p:cNvSpPr>
            <p:nvPr/>
          </p:nvSpPr>
          <p:spPr bwMode="auto">
            <a:xfrm>
              <a:off x="275" y="2018"/>
              <a:ext cx="257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872" name="Rectangle 16"/>
            <p:cNvSpPr>
              <a:spLocks noChangeArrowheads="1"/>
            </p:cNvSpPr>
            <p:nvPr/>
          </p:nvSpPr>
          <p:spPr bwMode="auto">
            <a:xfrm>
              <a:off x="379" y="2031"/>
              <a:ext cx="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685982"/>
              <a:r>
                <a:rPr lang="en-US" sz="700" b="1" smtClean="0"/>
                <a:t>0</a:t>
              </a:r>
              <a:endParaRPr lang="en-US" sz="700" b="1"/>
            </a:p>
          </p:txBody>
        </p:sp>
        <p:sp>
          <p:nvSpPr>
            <p:cNvPr id="78873" name="Rectangle 17"/>
            <p:cNvSpPr>
              <a:spLocks noChangeArrowheads="1"/>
            </p:cNvSpPr>
            <p:nvPr/>
          </p:nvSpPr>
          <p:spPr bwMode="auto">
            <a:xfrm>
              <a:off x="2424" y="2112"/>
              <a:ext cx="2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685982"/>
              <a:r>
                <a:rPr lang="en-US" sz="700" b="1" smtClean="0"/>
                <a:t>100%</a:t>
              </a:r>
              <a:endParaRPr lang="en-US" sz="700" b="1"/>
            </a:p>
          </p:txBody>
        </p:sp>
        <p:sp>
          <p:nvSpPr>
            <p:cNvPr id="78874" name="Line 18"/>
            <p:cNvSpPr>
              <a:spLocks noChangeShapeType="1"/>
            </p:cNvSpPr>
            <p:nvPr/>
          </p:nvSpPr>
          <p:spPr bwMode="gray">
            <a:xfrm>
              <a:off x="1783" y="932"/>
              <a:ext cx="237" cy="1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75" name="Rectangle 19"/>
            <p:cNvSpPr>
              <a:spLocks noChangeArrowheads="1"/>
            </p:cNvSpPr>
            <p:nvPr/>
          </p:nvSpPr>
          <p:spPr bwMode="auto">
            <a:xfrm>
              <a:off x="1200" y="843"/>
              <a:ext cx="6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Random</a:t>
              </a:r>
            </a:p>
            <a:p>
              <a:pPr algn="ctr" defTabSz="685982"/>
              <a:r>
                <a:rPr lang="en-US" sz="700" b="1" smtClean="0"/>
                <a:t>Model</a:t>
              </a:r>
              <a:endParaRPr lang="en-US" sz="700" b="1"/>
            </a:p>
          </p:txBody>
        </p:sp>
        <p:sp>
          <p:nvSpPr>
            <p:cNvPr id="78876" name="Line 20"/>
            <p:cNvSpPr>
              <a:spLocks noChangeShapeType="1"/>
            </p:cNvSpPr>
            <p:nvPr/>
          </p:nvSpPr>
          <p:spPr bwMode="gray">
            <a:xfrm>
              <a:off x="1207" y="1414"/>
              <a:ext cx="237" cy="1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  <p:sp>
          <p:nvSpPr>
            <p:cNvPr id="78877" name="Rectangle 21"/>
            <p:cNvSpPr>
              <a:spLocks noChangeArrowheads="1"/>
            </p:cNvSpPr>
            <p:nvPr/>
          </p:nvSpPr>
          <p:spPr bwMode="auto">
            <a:xfrm>
              <a:off x="559" y="1147"/>
              <a:ext cx="72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Gini = Area between the curve and the random model</a:t>
              </a:r>
              <a:endParaRPr lang="en-US" sz="700" b="1"/>
            </a:p>
          </p:txBody>
        </p:sp>
        <p:sp>
          <p:nvSpPr>
            <p:cNvPr id="78878" name="Rectangle 22"/>
            <p:cNvSpPr>
              <a:spLocks noChangeArrowheads="1"/>
            </p:cNvSpPr>
            <p:nvPr/>
          </p:nvSpPr>
          <p:spPr bwMode="auto">
            <a:xfrm>
              <a:off x="2044" y="1798"/>
              <a:ext cx="49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85982"/>
              <a:r>
                <a:rPr lang="en-US" sz="700" b="1" smtClean="0"/>
                <a:t>Model</a:t>
              </a:r>
              <a:endParaRPr lang="en-US" sz="700" b="1"/>
            </a:p>
          </p:txBody>
        </p:sp>
        <p:sp>
          <p:nvSpPr>
            <p:cNvPr id="78879" name="Line 23"/>
            <p:cNvSpPr>
              <a:spLocks noChangeShapeType="1"/>
            </p:cNvSpPr>
            <p:nvPr/>
          </p:nvSpPr>
          <p:spPr bwMode="gray">
            <a:xfrm flipH="1" flipV="1">
              <a:off x="2080" y="1627"/>
              <a:ext cx="124" cy="1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35994" tIns="35994" rIns="35994" bIns="35994" anchor="ctr"/>
            <a:lstStyle/>
            <a:p>
              <a:endParaRPr lang="en-US" sz="1800"/>
            </a:p>
          </p:txBody>
        </p:sp>
      </p:grpSp>
      <p:sp>
        <p:nvSpPr>
          <p:cNvPr id="78859" name="3 Rectángulo"/>
          <p:cNvSpPr>
            <a:spLocks noChangeArrowheads="1"/>
          </p:cNvSpPr>
          <p:nvPr/>
        </p:nvSpPr>
        <p:spPr bwMode="auto">
          <a:xfrm>
            <a:off x="4411817" y="4729117"/>
            <a:ext cx="4572000" cy="62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7" tIns="40074" rIns="80147" bIns="40074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100" b="1" smtClean="0"/>
              <a:t>The Gini and the KS are related and two statisticians are used to measure the ability that has the model to "separate" between good and bad</a:t>
            </a:r>
            <a:endParaRPr lang="en-US" sz="1100" b="1"/>
          </a:p>
        </p:txBody>
      </p:sp>
      <p:sp>
        <p:nvSpPr>
          <p:cNvPr id="78860" name="46 CuadroTexto"/>
          <p:cNvSpPr txBox="1">
            <a:spLocks noChangeArrowheads="1"/>
          </p:cNvSpPr>
          <p:nvPr/>
        </p:nvSpPr>
        <p:spPr bwMode="auto">
          <a:xfrm>
            <a:off x="4411818" y="4350437"/>
            <a:ext cx="3500947" cy="3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7" tIns="40074" rIns="80147" bIns="40074">
            <a:spAutoFit/>
          </a:bodyPr>
          <a:lstStyle/>
          <a:p>
            <a:r>
              <a:rPr lang="en-US" sz="1800" b="1" u="sng" dirty="0" smtClean="0">
                <a:solidFill>
                  <a:schemeClr val="accent6">
                    <a:lumMod val="75000"/>
                  </a:schemeClr>
                </a:solidFill>
              </a:rPr>
              <a:t>GINI</a:t>
            </a:r>
            <a:r>
              <a:rPr lang="en-US" sz="1800" dirty="0" smtClean="0"/>
              <a:t> Index</a:t>
            </a:r>
            <a:endParaRPr lang="en-US" sz="18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kern="0" smtClean="0">
                <a:latin typeface="Arial" pitchFamily="34" charset="0"/>
              </a:rPr>
              <a:t>Let’s add some measures to our dictionary</a:t>
            </a:r>
            <a:endParaRPr kumimoji="0" lang="en-US" b="0" i="0" u="none" strike="noStrike" kern="0" cap="none" spc="0" normalizeH="0" baseline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4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AAA8212A-7D4D-49F5-BBAA-11050AFCCA3C}" type="slidenum">
              <a:rPr lang="es-ES_tradnl" sz="1100" smtClean="0">
                <a:latin typeface="Arial" pitchFamily="34" charset="0"/>
              </a:rPr>
              <a:pPr/>
              <a:t>6</a:t>
            </a:fld>
            <a:endParaRPr lang="es-ES_tradnl" sz="1100" dirty="0" smtClean="0"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This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2 models have the same R</a:t>
            </a:r>
            <a:r>
              <a:rPr kumimoji="0" lang="en-GB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, which one is better?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36004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500174"/>
            <a:ext cx="3657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4286256"/>
            <a:ext cx="37147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AAA8212A-7D4D-49F5-BBAA-11050AFCCA3C}" type="slidenum">
              <a:rPr lang="es-ES_tradnl" sz="1100" smtClean="0">
                <a:latin typeface="Arial" pitchFamily="34" charset="0"/>
              </a:rPr>
              <a:pPr/>
              <a:t>7</a:t>
            </a:fld>
            <a:endParaRPr lang="es-ES_tradnl" sz="1100" dirty="0" smtClean="0"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>
              <a:spcBef>
                <a:spcPct val="20000"/>
              </a:spcBef>
              <a:defRPr/>
            </a:pPr>
            <a:r>
              <a:rPr lang="en-GB" kern="0" dirty="0" err="1" smtClean="0">
                <a:latin typeface="Arial" pitchFamily="34" charset="0"/>
              </a:rPr>
              <a:t>Kolmogorov</a:t>
            </a:r>
            <a:r>
              <a:rPr lang="en-GB" kern="0" dirty="0" smtClean="0">
                <a:latin typeface="Arial" pitchFamily="34" charset="0"/>
              </a:rPr>
              <a:t> Smirnov – KS – equivalent to GINI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29701" name="Picture 5" descr="http://staesthetic.files.wordpress.com/2014/04/roc-cred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214422"/>
            <a:ext cx="4065681" cy="2243135"/>
          </a:xfrm>
          <a:prstGeom prst="rect">
            <a:avLst/>
          </a:prstGeom>
          <a:noFill/>
        </p:spPr>
      </p:pic>
      <p:pic>
        <p:nvPicPr>
          <p:cNvPr id="39938" name="Picture 2" descr="http://staesthetic.files.wordpress.com/2014/04/gini-calcu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714752"/>
            <a:ext cx="4643469" cy="2914216"/>
          </a:xfrm>
          <a:prstGeom prst="rect">
            <a:avLst/>
          </a:prstGeom>
          <a:noFill/>
        </p:spPr>
      </p:pic>
      <p:pic>
        <p:nvPicPr>
          <p:cNvPr id="10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83261" y="6367011"/>
            <a:ext cx="743900" cy="414676"/>
          </a:xfrm>
          <a:noFill/>
          <a:ln>
            <a:miter lim="800000"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fld id="{AAA8212A-7D4D-49F5-BBAA-11050AFCCA3C}" type="slidenum">
              <a:rPr lang="es-ES_tradnl" sz="1100" smtClean="0">
                <a:latin typeface="Arial" pitchFamily="34" charset="0"/>
              </a:rPr>
              <a:pPr/>
              <a:t>8</a:t>
            </a:fld>
            <a:endParaRPr lang="es-ES_tradnl" sz="1100" dirty="0" smtClean="0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71670" y="1185871"/>
            <a:ext cx="4071966" cy="3243261"/>
            <a:chOff x="2948" y="663"/>
            <a:chExt cx="2812" cy="231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0" y="705"/>
              <a:ext cx="2790" cy="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1777"/>
              <a:ext cx="2721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948" y="663"/>
              <a:ext cx="2812" cy="23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00232" y="4572008"/>
            <a:ext cx="4573617" cy="2000264"/>
            <a:chOff x="445" y="1536"/>
            <a:chExt cx="4872" cy="1951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862" y="1601"/>
              <a:ext cx="3630" cy="150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862" y="1601"/>
              <a:ext cx="3630" cy="1509"/>
            </a:xfrm>
            <a:prstGeom prst="rect">
              <a:avLst/>
            </a:prstGeom>
            <a:noFill/>
            <a:ln w="142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862" y="1601"/>
              <a:ext cx="1" cy="150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835" y="3110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835" y="2857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835" y="2604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835" y="2360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835" y="2107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35" y="1854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835" y="1601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862" y="3110"/>
              <a:ext cx="36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862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1043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1225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1406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1588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1769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951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2132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2314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2495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2677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V="1">
              <a:off x="2858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3040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3221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3403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3584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V="1">
              <a:off x="3766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V="1">
              <a:off x="3947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4129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4310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492" y="3110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862" y="3101"/>
              <a:ext cx="181" cy="9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043" y="3101"/>
              <a:ext cx="182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1225" y="3101"/>
              <a:ext cx="181" cy="1"/>
            </a:xfrm>
            <a:custGeom>
              <a:avLst/>
              <a:gdLst>
                <a:gd name="T0" fmla="*/ 0 w 181"/>
                <a:gd name="T1" fmla="*/ 0 h 1"/>
                <a:gd name="T2" fmla="*/ 91 w 181"/>
                <a:gd name="T3" fmla="*/ 0 h 1"/>
                <a:gd name="T4" fmla="*/ 181 w 181"/>
                <a:gd name="T5" fmla="*/ 0 h 1"/>
                <a:gd name="T6" fmla="*/ 0 60000 65536"/>
                <a:gd name="T7" fmla="*/ 0 60000 65536"/>
                <a:gd name="T8" fmla="*/ 0 60000 65536"/>
                <a:gd name="T9" fmla="*/ 0 w 181"/>
                <a:gd name="T10" fmla="*/ 0 h 1"/>
                <a:gd name="T11" fmla="*/ 181 w 18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">
                  <a:moveTo>
                    <a:pt x="0" y="0"/>
                  </a:moveTo>
                  <a:lnTo>
                    <a:pt x="91" y="0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1406" y="3082"/>
              <a:ext cx="182" cy="19"/>
            </a:xfrm>
            <a:custGeom>
              <a:avLst/>
              <a:gdLst>
                <a:gd name="T0" fmla="*/ 0 w 182"/>
                <a:gd name="T1" fmla="*/ 19 h 19"/>
                <a:gd name="T2" fmla="*/ 91 w 182"/>
                <a:gd name="T3" fmla="*/ 9 h 19"/>
                <a:gd name="T4" fmla="*/ 182 w 182"/>
                <a:gd name="T5" fmla="*/ 0 h 19"/>
                <a:gd name="T6" fmla="*/ 0 60000 65536"/>
                <a:gd name="T7" fmla="*/ 0 60000 65536"/>
                <a:gd name="T8" fmla="*/ 0 60000 65536"/>
                <a:gd name="T9" fmla="*/ 0 w 182"/>
                <a:gd name="T10" fmla="*/ 0 h 19"/>
                <a:gd name="T11" fmla="*/ 182 w 182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9">
                  <a:moveTo>
                    <a:pt x="0" y="19"/>
                  </a:moveTo>
                  <a:lnTo>
                    <a:pt x="91" y="9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588" y="3072"/>
              <a:ext cx="181" cy="10"/>
            </a:xfrm>
            <a:custGeom>
              <a:avLst/>
              <a:gdLst>
                <a:gd name="T0" fmla="*/ 0 w 181"/>
                <a:gd name="T1" fmla="*/ 10 h 10"/>
                <a:gd name="T2" fmla="*/ 91 w 181"/>
                <a:gd name="T3" fmla="*/ 10 h 10"/>
                <a:gd name="T4" fmla="*/ 181 w 181"/>
                <a:gd name="T5" fmla="*/ 0 h 10"/>
                <a:gd name="T6" fmla="*/ 0 60000 65536"/>
                <a:gd name="T7" fmla="*/ 0 60000 65536"/>
                <a:gd name="T8" fmla="*/ 0 60000 65536"/>
                <a:gd name="T9" fmla="*/ 0 w 181"/>
                <a:gd name="T10" fmla="*/ 0 h 10"/>
                <a:gd name="T11" fmla="*/ 181 w 18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0">
                  <a:moveTo>
                    <a:pt x="0" y="10"/>
                  </a:moveTo>
                  <a:lnTo>
                    <a:pt x="91" y="10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1769" y="3044"/>
              <a:ext cx="182" cy="28"/>
            </a:xfrm>
            <a:custGeom>
              <a:avLst/>
              <a:gdLst>
                <a:gd name="T0" fmla="*/ 0 w 182"/>
                <a:gd name="T1" fmla="*/ 28 h 28"/>
                <a:gd name="T2" fmla="*/ 91 w 182"/>
                <a:gd name="T3" fmla="*/ 19 h 28"/>
                <a:gd name="T4" fmla="*/ 182 w 182"/>
                <a:gd name="T5" fmla="*/ 0 h 28"/>
                <a:gd name="T6" fmla="*/ 0 60000 65536"/>
                <a:gd name="T7" fmla="*/ 0 60000 65536"/>
                <a:gd name="T8" fmla="*/ 0 60000 65536"/>
                <a:gd name="T9" fmla="*/ 0 w 182"/>
                <a:gd name="T10" fmla="*/ 0 h 28"/>
                <a:gd name="T11" fmla="*/ 182 w 1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8">
                  <a:moveTo>
                    <a:pt x="0" y="28"/>
                  </a:moveTo>
                  <a:lnTo>
                    <a:pt x="91" y="19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V="1">
              <a:off x="1951" y="3007"/>
              <a:ext cx="181" cy="3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132" y="2969"/>
              <a:ext cx="182" cy="38"/>
            </a:xfrm>
            <a:custGeom>
              <a:avLst/>
              <a:gdLst>
                <a:gd name="T0" fmla="*/ 0 w 182"/>
                <a:gd name="T1" fmla="*/ 38 h 38"/>
                <a:gd name="T2" fmla="*/ 91 w 182"/>
                <a:gd name="T3" fmla="*/ 19 h 38"/>
                <a:gd name="T4" fmla="*/ 182 w 182"/>
                <a:gd name="T5" fmla="*/ 0 h 38"/>
                <a:gd name="T6" fmla="*/ 0 60000 65536"/>
                <a:gd name="T7" fmla="*/ 0 60000 65536"/>
                <a:gd name="T8" fmla="*/ 0 60000 65536"/>
                <a:gd name="T9" fmla="*/ 0 w 182"/>
                <a:gd name="T10" fmla="*/ 0 h 38"/>
                <a:gd name="T11" fmla="*/ 182 w 18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38">
                  <a:moveTo>
                    <a:pt x="0" y="38"/>
                  </a:moveTo>
                  <a:lnTo>
                    <a:pt x="91" y="19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314" y="2894"/>
              <a:ext cx="181" cy="75"/>
            </a:xfrm>
            <a:custGeom>
              <a:avLst/>
              <a:gdLst>
                <a:gd name="T0" fmla="*/ 0 w 181"/>
                <a:gd name="T1" fmla="*/ 75 h 75"/>
                <a:gd name="T2" fmla="*/ 90 w 181"/>
                <a:gd name="T3" fmla="*/ 38 h 75"/>
                <a:gd name="T4" fmla="*/ 181 w 181"/>
                <a:gd name="T5" fmla="*/ 0 h 75"/>
                <a:gd name="T6" fmla="*/ 0 60000 65536"/>
                <a:gd name="T7" fmla="*/ 0 60000 65536"/>
                <a:gd name="T8" fmla="*/ 0 60000 65536"/>
                <a:gd name="T9" fmla="*/ 0 w 181"/>
                <a:gd name="T10" fmla="*/ 0 h 75"/>
                <a:gd name="T11" fmla="*/ 181 w 18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75">
                  <a:moveTo>
                    <a:pt x="0" y="75"/>
                  </a:moveTo>
                  <a:lnTo>
                    <a:pt x="90" y="38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495" y="2791"/>
              <a:ext cx="182" cy="103"/>
            </a:xfrm>
            <a:custGeom>
              <a:avLst/>
              <a:gdLst>
                <a:gd name="T0" fmla="*/ 0 w 182"/>
                <a:gd name="T1" fmla="*/ 103 h 103"/>
                <a:gd name="T2" fmla="*/ 91 w 182"/>
                <a:gd name="T3" fmla="*/ 57 h 103"/>
                <a:gd name="T4" fmla="*/ 182 w 182"/>
                <a:gd name="T5" fmla="*/ 0 h 103"/>
                <a:gd name="T6" fmla="*/ 0 60000 65536"/>
                <a:gd name="T7" fmla="*/ 0 60000 65536"/>
                <a:gd name="T8" fmla="*/ 0 60000 65536"/>
                <a:gd name="T9" fmla="*/ 0 w 182"/>
                <a:gd name="T10" fmla="*/ 0 h 103"/>
                <a:gd name="T11" fmla="*/ 182 w 182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03">
                  <a:moveTo>
                    <a:pt x="0" y="103"/>
                  </a:moveTo>
                  <a:lnTo>
                    <a:pt x="91" y="57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2677" y="2623"/>
              <a:ext cx="181" cy="168"/>
            </a:xfrm>
            <a:custGeom>
              <a:avLst/>
              <a:gdLst>
                <a:gd name="T0" fmla="*/ 0 w 181"/>
                <a:gd name="T1" fmla="*/ 168 h 168"/>
                <a:gd name="T2" fmla="*/ 90 w 181"/>
                <a:gd name="T3" fmla="*/ 93 h 168"/>
                <a:gd name="T4" fmla="*/ 181 w 181"/>
                <a:gd name="T5" fmla="*/ 0 h 168"/>
                <a:gd name="T6" fmla="*/ 0 60000 65536"/>
                <a:gd name="T7" fmla="*/ 0 60000 65536"/>
                <a:gd name="T8" fmla="*/ 0 60000 65536"/>
                <a:gd name="T9" fmla="*/ 0 w 181"/>
                <a:gd name="T10" fmla="*/ 0 h 168"/>
                <a:gd name="T11" fmla="*/ 181 w 181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68">
                  <a:moveTo>
                    <a:pt x="0" y="168"/>
                  </a:moveTo>
                  <a:lnTo>
                    <a:pt x="90" y="93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858" y="2416"/>
              <a:ext cx="182" cy="207"/>
            </a:xfrm>
            <a:custGeom>
              <a:avLst/>
              <a:gdLst>
                <a:gd name="T0" fmla="*/ 0 w 182"/>
                <a:gd name="T1" fmla="*/ 207 h 207"/>
                <a:gd name="T2" fmla="*/ 91 w 182"/>
                <a:gd name="T3" fmla="*/ 104 h 207"/>
                <a:gd name="T4" fmla="*/ 182 w 182"/>
                <a:gd name="T5" fmla="*/ 0 h 207"/>
                <a:gd name="T6" fmla="*/ 0 60000 65536"/>
                <a:gd name="T7" fmla="*/ 0 60000 65536"/>
                <a:gd name="T8" fmla="*/ 0 60000 65536"/>
                <a:gd name="T9" fmla="*/ 0 w 182"/>
                <a:gd name="T10" fmla="*/ 0 h 207"/>
                <a:gd name="T11" fmla="*/ 182 w 182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07">
                  <a:moveTo>
                    <a:pt x="0" y="207"/>
                  </a:moveTo>
                  <a:lnTo>
                    <a:pt x="91" y="104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040" y="2192"/>
              <a:ext cx="181" cy="224"/>
            </a:xfrm>
            <a:custGeom>
              <a:avLst/>
              <a:gdLst>
                <a:gd name="T0" fmla="*/ 0 w 181"/>
                <a:gd name="T1" fmla="*/ 224 h 224"/>
                <a:gd name="T2" fmla="*/ 45 w 181"/>
                <a:gd name="T3" fmla="*/ 168 h 224"/>
                <a:gd name="T4" fmla="*/ 90 w 181"/>
                <a:gd name="T5" fmla="*/ 103 h 224"/>
                <a:gd name="T6" fmla="*/ 136 w 181"/>
                <a:gd name="T7" fmla="*/ 46 h 224"/>
                <a:gd name="T8" fmla="*/ 181 w 181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24"/>
                <a:gd name="T17" fmla="*/ 181 w 181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24">
                  <a:moveTo>
                    <a:pt x="0" y="224"/>
                  </a:moveTo>
                  <a:lnTo>
                    <a:pt x="45" y="168"/>
                  </a:lnTo>
                  <a:lnTo>
                    <a:pt x="90" y="103"/>
                  </a:lnTo>
                  <a:lnTo>
                    <a:pt x="136" y="46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221" y="2089"/>
              <a:ext cx="182" cy="103"/>
            </a:xfrm>
            <a:custGeom>
              <a:avLst/>
              <a:gdLst>
                <a:gd name="T0" fmla="*/ 0 w 182"/>
                <a:gd name="T1" fmla="*/ 103 h 103"/>
                <a:gd name="T2" fmla="*/ 45 w 182"/>
                <a:gd name="T3" fmla="*/ 65 h 103"/>
                <a:gd name="T4" fmla="*/ 91 w 182"/>
                <a:gd name="T5" fmla="*/ 37 h 103"/>
                <a:gd name="T6" fmla="*/ 182 w 182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103"/>
                <a:gd name="T14" fmla="*/ 182 w 182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103">
                  <a:moveTo>
                    <a:pt x="0" y="103"/>
                  </a:moveTo>
                  <a:lnTo>
                    <a:pt x="45" y="65"/>
                  </a:lnTo>
                  <a:lnTo>
                    <a:pt x="91" y="37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403" y="2014"/>
              <a:ext cx="181" cy="75"/>
            </a:xfrm>
            <a:custGeom>
              <a:avLst/>
              <a:gdLst>
                <a:gd name="T0" fmla="*/ 0 w 181"/>
                <a:gd name="T1" fmla="*/ 75 h 75"/>
                <a:gd name="T2" fmla="*/ 90 w 181"/>
                <a:gd name="T3" fmla="*/ 37 h 75"/>
                <a:gd name="T4" fmla="*/ 181 w 181"/>
                <a:gd name="T5" fmla="*/ 0 h 75"/>
                <a:gd name="T6" fmla="*/ 0 60000 65536"/>
                <a:gd name="T7" fmla="*/ 0 60000 65536"/>
                <a:gd name="T8" fmla="*/ 0 60000 65536"/>
                <a:gd name="T9" fmla="*/ 0 w 181"/>
                <a:gd name="T10" fmla="*/ 0 h 75"/>
                <a:gd name="T11" fmla="*/ 181 w 18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75">
                  <a:moveTo>
                    <a:pt x="0" y="75"/>
                  </a:moveTo>
                  <a:lnTo>
                    <a:pt x="90" y="37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V="1">
              <a:off x="3584" y="1948"/>
              <a:ext cx="182" cy="66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3766" y="1892"/>
              <a:ext cx="181" cy="56"/>
            </a:xfrm>
            <a:custGeom>
              <a:avLst/>
              <a:gdLst>
                <a:gd name="T0" fmla="*/ 0 w 181"/>
                <a:gd name="T1" fmla="*/ 56 h 56"/>
                <a:gd name="T2" fmla="*/ 90 w 181"/>
                <a:gd name="T3" fmla="*/ 28 h 56"/>
                <a:gd name="T4" fmla="*/ 181 w 181"/>
                <a:gd name="T5" fmla="*/ 0 h 56"/>
                <a:gd name="T6" fmla="*/ 0 60000 65536"/>
                <a:gd name="T7" fmla="*/ 0 60000 65536"/>
                <a:gd name="T8" fmla="*/ 0 60000 65536"/>
                <a:gd name="T9" fmla="*/ 0 w 181"/>
                <a:gd name="T10" fmla="*/ 0 h 56"/>
                <a:gd name="T11" fmla="*/ 181 w 181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56">
                  <a:moveTo>
                    <a:pt x="0" y="56"/>
                  </a:moveTo>
                  <a:lnTo>
                    <a:pt x="90" y="28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3947" y="1854"/>
              <a:ext cx="182" cy="38"/>
            </a:xfrm>
            <a:custGeom>
              <a:avLst/>
              <a:gdLst>
                <a:gd name="T0" fmla="*/ 0 w 182"/>
                <a:gd name="T1" fmla="*/ 38 h 38"/>
                <a:gd name="T2" fmla="*/ 91 w 182"/>
                <a:gd name="T3" fmla="*/ 19 h 38"/>
                <a:gd name="T4" fmla="*/ 182 w 182"/>
                <a:gd name="T5" fmla="*/ 0 h 38"/>
                <a:gd name="T6" fmla="*/ 0 60000 65536"/>
                <a:gd name="T7" fmla="*/ 0 60000 65536"/>
                <a:gd name="T8" fmla="*/ 0 60000 65536"/>
                <a:gd name="T9" fmla="*/ 0 w 182"/>
                <a:gd name="T10" fmla="*/ 0 h 38"/>
                <a:gd name="T11" fmla="*/ 182 w 18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38">
                  <a:moveTo>
                    <a:pt x="0" y="38"/>
                  </a:moveTo>
                  <a:lnTo>
                    <a:pt x="91" y="19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4129" y="1854"/>
              <a:ext cx="181" cy="1"/>
            </a:xfrm>
            <a:custGeom>
              <a:avLst/>
              <a:gdLst>
                <a:gd name="T0" fmla="*/ 0 w 181"/>
                <a:gd name="T1" fmla="*/ 0 h 1"/>
                <a:gd name="T2" fmla="*/ 90 w 181"/>
                <a:gd name="T3" fmla="*/ 0 h 1"/>
                <a:gd name="T4" fmla="*/ 181 w 181"/>
                <a:gd name="T5" fmla="*/ 0 h 1"/>
                <a:gd name="T6" fmla="*/ 0 60000 65536"/>
                <a:gd name="T7" fmla="*/ 0 60000 65536"/>
                <a:gd name="T8" fmla="*/ 0 60000 65536"/>
                <a:gd name="T9" fmla="*/ 0 w 181"/>
                <a:gd name="T10" fmla="*/ 0 h 1"/>
                <a:gd name="T11" fmla="*/ 181 w 18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">
                  <a:moveTo>
                    <a:pt x="0" y="0"/>
                  </a:moveTo>
                  <a:lnTo>
                    <a:pt x="90" y="0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4310" y="1854"/>
              <a:ext cx="182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862" y="2979"/>
              <a:ext cx="181" cy="75"/>
            </a:xfrm>
            <a:custGeom>
              <a:avLst/>
              <a:gdLst>
                <a:gd name="T0" fmla="*/ 0 w 181"/>
                <a:gd name="T1" fmla="*/ 75 h 75"/>
                <a:gd name="T2" fmla="*/ 91 w 181"/>
                <a:gd name="T3" fmla="*/ 37 h 75"/>
                <a:gd name="T4" fmla="*/ 181 w 181"/>
                <a:gd name="T5" fmla="*/ 0 h 75"/>
                <a:gd name="T6" fmla="*/ 0 60000 65536"/>
                <a:gd name="T7" fmla="*/ 0 60000 65536"/>
                <a:gd name="T8" fmla="*/ 0 60000 65536"/>
                <a:gd name="T9" fmla="*/ 0 w 181"/>
                <a:gd name="T10" fmla="*/ 0 h 75"/>
                <a:gd name="T11" fmla="*/ 181 w 18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75">
                  <a:moveTo>
                    <a:pt x="0" y="75"/>
                  </a:moveTo>
                  <a:lnTo>
                    <a:pt x="91" y="37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043" y="2876"/>
              <a:ext cx="182" cy="103"/>
            </a:xfrm>
            <a:custGeom>
              <a:avLst/>
              <a:gdLst>
                <a:gd name="T0" fmla="*/ 0 w 182"/>
                <a:gd name="T1" fmla="*/ 103 h 103"/>
                <a:gd name="T2" fmla="*/ 91 w 182"/>
                <a:gd name="T3" fmla="*/ 56 h 103"/>
                <a:gd name="T4" fmla="*/ 182 w 182"/>
                <a:gd name="T5" fmla="*/ 0 h 103"/>
                <a:gd name="T6" fmla="*/ 0 60000 65536"/>
                <a:gd name="T7" fmla="*/ 0 60000 65536"/>
                <a:gd name="T8" fmla="*/ 0 60000 65536"/>
                <a:gd name="T9" fmla="*/ 0 w 182"/>
                <a:gd name="T10" fmla="*/ 0 h 103"/>
                <a:gd name="T11" fmla="*/ 182 w 182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03">
                  <a:moveTo>
                    <a:pt x="0" y="103"/>
                  </a:moveTo>
                  <a:lnTo>
                    <a:pt x="91" y="56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1225" y="2763"/>
              <a:ext cx="181" cy="113"/>
            </a:xfrm>
            <a:custGeom>
              <a:avLst/>
              <a:gdLst>
                <a:gd name="T0" fmla="*/ 0 w 181"/>
                <a:gd name="T1" fmla="*/ 113 h 113"/>
                <a:gd name="T2" fmla="*/ 91 w 181"/>
                <a:gd name="T3" fmla="*/ 56 h 113"/>
                <a:gd name="T4" fmla="*/ 181 w 181"/>
                <a:gd name="T5" fmla="*/ 0 h 113"/>
                <a:gd name="T6" fmla="*/ 0 60000 65536"/>
                <a:gd name="T7" fmla="*/ 0 60000 65536"/>
                <a:gd name="T8" fmla="*/ 0 60000 65536"/>
                <a:gd name="T9" fmla="*/ 0 w 181"/>
                <a:gd name="T10" fmla="*/ 0 h 113"/>
                <a:gd name="T11" fmla="*/ 181 w 181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13">
                  <a:moveTo>
                    <a:pt x="0" y="113"/>
                  </a:moveTo>
                  <a:lnTo>
                    <a:pt x="91" y="56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V="1">
              <a:off x="1406" y="2623"/>
              <a:ext cx="182" cy="140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1588" y="2454"/>
              <a:ext cx="181" cy="169"/>
            </a:xfrm>
            <a:custGeom>
              <a:avLst/>
              <a:gdLst>
                <a:gd name="T0" fmla="*/ 0 w 181"/>
                <a:gd name="T1" fmla="*/ 169 h 169"/>
                <a:gd name="T2" fmla="*/ 91 w 181"/>
                <a:gd name="T3" fmla="*/ 84 h 169"/>
                <a:gd name="T4" fmla="*/ 181 w 181"/>
                <a:gd name="T5" fmla="*/ 0 h 169"/>
                <a:gd name="T6" fmla="*/ 0 60000 65536"/>
                <a:gd name="T7" fmla="*/ 0 60000 65536"/>
                <a:gd name="T8" fmla="*/ 0 60000 65536"/>
                <a:gd name="T9" fmla="*/ 0 w 181"/>
                <a:gd name="T10" fmla="*/ 0 h 169"/>
                <a:gd name="T11" fmla="*/ 181 w 181"/>
                <a:gd name="T12" fmla="*/ 169 h 1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69">
                  <a:moveTo>
                    <a:pt x="0" y="169"/>
                  </a:moveTo>
                  <a:lnTo>
                    <a:pt x="91" y="84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769" y="2313"/>
              <a:ext cx="182" cy="141"/>
            </a:xfrm>
            <a:custGeom>
              <a:avLst/>
              <a:gdLst>
                <a:gd name="T0" fmla="*/ 0 w 182"/>
                <a:gd name="T1" fmla="*/ 141 h 141"/>
                <a:gd name="T2" fmla="*/ 91 w 182"/>
                <a:gd name="T3" fmla="*/ 66 h 141"/>
                <a:gd name="T4" fmla="*/ 182 w 182"/>
                <a:gd name="T5" fmla="*/ 0 h 141"/>
                <a:gd name="T6" fmla="*/ 0 60000 65536"/>
                <a:gd name="T7" fmla="*/ 0 60000 65536"/>
                <a:gd name="T8" fmla="*/ 0 60000 65536"/>
                <a:gd name="T9" fmla="*/ 0 w 182"/>
                <a:gd name="T10" fmla="*/ 0 h 141"/>
                <a:gd name="T11" fmla="*/ 182 w 182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41">
                  <a:moveTo>
                    <a:pt x="0" y="141"/>
                  </a:moveTo>
                  <a:lnTo>
                    <a:pt x="91" y="66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951" y="2192"/>
              <a:ext cx="181" cy="121"/>
            </a:xfrm>
            <a:custGeom>
              <a:avLst/>
              <a:gdLst>
                <a:gd name="T0" fmla="*/ 0 w 181"/>
                <a:gd name="T1" fmla="*/ 121 h 121"/>
                <a:gd name="T2" fmla="*/ 90 w 181"/>
                <a:gd name="T3" fmla="*/ 56 h 121"/>
                <a:gd name="T4" fmla="*/ 181 w 181"/>
                <a:gd name="T5" fmla="*/ 0 h 121"/>
                <a:gd name="T6" fmla="*/ 0 60000 65536"/>
                <a:gd name="T7" fmla="*/ 0 60000 65536"/>
                <a:gd name="T8" fmla="*/ 0 60000 65536"/>
                <a:gd name="T9" fmla="*/ 0 w 181"/>
                <a:gd name="T10" fmla="*/ 0 h 121"/>
                <a:gd name="T11" fmla="*/ 181 w 181"/>
                <a:gd name="T12" fmla="*/ 121 h 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21">
                  <a:moveTo>
                    <a:pt x="0" y="121"/>
                  </a:moveTo>
                  <a:lnTo>
                    <a:pt x="90" y="56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132" y="2117"/>
              <a:ext cx="182" cy="75"/>
            </a:xfrm>
            <a:custGeom>
              <a:avLst/>
              <a:gdLst>
                <a:gd name="T0" fmla="*/ 0 w 182"/>
                <a:gd name="T1" fmla="*/ 75 h 75"/>
                <a:gd name="T2" fmla="*/ 91 w 182"/>
                <a:gd name="T3" fmla="*/ 37 h 75"/>
                <a:gd name="T4" fmla="*/ 182 w 182"/>
                <a:gd name="T5" fmla="*/ 0 h 75"/>
                <a:gd name="T6" fmla="*/ 0 60000 65536"/>
                <a:gd name="T7" fmla="*/ 0 60000 65536"/>
                <a:gd name="T8" fmla="*/ 0 60000 65536"/>
                <a:gd name="T9" fmla="*/ 0 w 182"/>
                <a:gd name="T10" fmla="*/ 0 h 75"/>
                <a:gd name="T11" fmla="*/ 182 w 182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">
                  <a:moveTo>
                    <a:pt x="0" y="75"/>
                  </a:moveTo>
                  <a:lnTo>
                    <a:pt x="91" y="37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314" y="2042"/>
              <a:ext cx="181" cy="75"/>
            </a:xfrm>
            <a:custGeom>
              <a:avLst/>
              <a:gdLst>
                <a:gd name="T0" fmla="*/ 0 w 181"/>
                <a:gd name="T1" fmla="*/ 75 h 75"/>
                <a:gd name="T2" fmla="*/ 90 w 181"/>
                <a:gd name="T3" fmla="*/ 37 h 75"/>
                <a:gd name="T4" fmla="*/ 181 w 181"/>
                <a:gd name="T5" fmla="*/ 0 h 75"/>
                <a:gd name="T6" fmla="*/ 0 60000 65536"/>
                <a:gd name="T7" fmla="*/ 0 60000 65536"/>
                <a:gd name="T8" fmla="*/ 0 60000 65536"/>
                <a:gd name="T9" fmla="*/ 0 w 181"/>
                <a:gd name="T10" fmla="*/ 0 h 75"/>
                <a:gd name="T11" fmla="*/ 181 w 18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75">
                  <a:moveTo>
                    <a:pt x="0" y="75"/>
                  </a:moveTo>
                  <a:lnTo>
                    <a:pt x="90" y="37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2495" y="1985"/>
              <a:ext cx="182" cy="57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677" y="1948"/>
              <a:ext cx="181" cy="37"/>
            </a:xfrm>
            <a:custGeom>
              <a:avLst/>
              <a:gdLst>
                <a:gd name="T0" fmla="*/ 0 w 181"/>
                <a:gd name="T1" fmla="*/ 37 h 37"/>
                <a:gd name="T2" fmla="*/ 90 w 181"/>
                <a:gd name="T3" fmla="*/ 19 h 37"/>
                <a:gd name="T4" fmla="*/ 181 w 181"/>
                <a:gd name="T5" fmla="*/ 0 h 37"/>
                <a:gd name="T6" fmla="*/ 0 60000 65536"/>
                <a:gd name="T7" fmla="*/ 0 60000 65536"/>
                <a:gd name="T8" fmla="*/ 0 60000 65536"/>
                <a:gd name="T9" fmla="*/ 0 w 181"/>
                <a:gd name="T10" fmla="*/ 0 h 37"/>
                <a:gd name="T11" fmla="*/ 181 w 181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7">
                  <a:moveTo>
                    <a:pt x="0" y="37"/>
                  </a:moveTo>
                  <a:lnTo>
                    <a:pt x="90" y="19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858" y="1910"/>
              <a:ext cx="182" cy="38"/>
            </a:xfrm>
            <a:custGeom>
              <a:avLst/>
              <a:gdLst>
                <a:gd name="T0" fmla="*/ 0 w 182"/>
                <a:gd name="T1" fmla="*/ 38 h 38"/>
                <a:gd name="T2" fmla="*/ 91 w 182"/>
                <a:gd name="T3" fmla="*/ 19 h 38"/>
                <a:gd name="T4" fmla="*/ 182 w 182"/>
                <a:gd name="T5" fmla="*/ 0 h 38"/>
                <a:gd name="T6" fmla="*/ 0 60000 65536"/>
                <a:gd name="T7" fmla="*/ 0 60000 65536"/>
                <a:gd name="T8" fmla="*/ 0 60000 65536"/>
                <a:gd name="T9" fmla="*/ 0 w 182"/>
                <a:gd name="T10" fmla="*/ 0 h 38"/>
                <a:gd name="T11" fmla="*/ 182 w 18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38">
                  <a:moveTo>
                    <a:pt x="0" y="38"/>
                  </a:moveTo>
                  <a:lnTo>
                    <a:pt x="91" y="19"/>
                  </a:lnTo>
                  <a:lnTo>
                    <a:pt x="182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3040" y="1892"/>
              <a:ext cx="181" cy="18"/>
            </a:xfrm>
            <a:custGeom>
              <a:avLst/>
              <a:gdLst>
                <a:gd name="T0" fmla="*/ 0 w 181"/>
                <a:gd name="T1" fmla="*/ 18 h 18"/>
                <a:gd name="T2" fmla="*/ 90 w 181"/>
                <a:gd name="T3" fmla="*/ 9 h 18"/>
                <a:gd name="T4" fmla="*/ 181 w 181"/>
                <a:gd name="T5" fmla="*/ 0 h 18"/>
                <a:gd name="T6" fmla="*/ 0 60000 65536"/>
                <a:gd name="T7" fmla="*/ 0 60000 65536"/>
                <a:gd name="T8" fmla="*/ 0 60000 65536"/>
                <a:gd name="T9" fmla="*/ 0 w 181"/>
                <a:gd name="T10" fmla="*/ 0 h 18"/>
                <a:gd name="T11" fmla="*/ 181 w 18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8">
                  <a:moveTo>
                    <a:pt x="0" y="18"/>
                  </a:moveTo>
                  <a:lnTo>
                    <a:pt x="90" y="9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 flipV="1">
              <a:off x="3221" y="1873"/>
              <a:ext cx="182" cy="19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3403" y="1864"/>
              <a:ext cx="181" cy="9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3584" y="1864"/>
              <a:ext cx="182" cy="1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3766" y="1854"/>
              <a:ext cx="181" cy="10"/>
            </a:xfrm>
            <a:custGeom>
              <a:avLst/>
              <a:gdLst>
                <a:gd name="T0" fmla="*/ 0 w 181"/>
                <a:gd name="T1" fmla="*/ 10 h 10"/>
                <a:gd name="T2" fmla="*/ 90 w 181"/>
                <a:gd name="T3" fmla="*/ 0 h 10"/>
                <a:gd name="T4" fmla="*/ 181 w 181"/>
                <a:gd name="T5" fmla="*/ 0 h 10"/>
                <a:gd name="T6" fmla="*/ 0 60000 65536"/>
                <a:gd name="T7" fmla="*/ 0 60000 65536"/>
                <a:gd name="T8" fmla="*/ 0 60000 65536"/>
                <a:gd name="T9" fmla="*/ 0 w 181"/>
                <a:gd name="T10" fmla="*/ 0 h 10"/>
                <a:gd name="T11" fmla="*/ 181 w 18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0">
                  <a:moveTo>
                    <a:pt x="0" y="10"/>
                  </a:moveTo>
                  <a:lnTo>
                    <a:pt x="90" y="0"/>
                  </a:lnTo>
                  <a:lnTo>
                    <a:pt x="181" y="0"/>
                  </a:lnTo>
                </a:path>
              </a:pathLst>
            </a:cu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947" y="1854"/>
              <a:ext cx="182" cy="1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4129" y="1854"/>
              <a:ext cx="181" cy="1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4310" y="1854"/>
              <a:ext cx="182" cy="1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835" y="3082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1016" y="3072"/>
              <a:ext cx="55" cy="57"/>
            </a:xfrm>
            <a:custGeom>
              <a:avLst/>
              <a:gdLst>
                <a:gd name="T0" fmla="*/ 27 w 55"/>
                <a:gd name="T1" fmla="*/ 0 h 57"/>
                <a:gd name="T2" fmla="*/ 55 w 55"/>
                <a:gd name="T3" fmla="*/ 29 h 57"/>
                <a:gd name="T4" fmla="*/ 27 w 55"/>
                <a:gd name="T5" fmla="*/ 57 h 57"/>
                <a:gd name="T6" fmla="*/ 0 w 55"/>
                <a:gd name="T7" fmla="*/ 29 h 57"/>
                <a:gd name="T8" fmla="*/ 27 w 55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7"/>
                <a:gd name="T17" fmla="*/ 55 w 5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7">
                  <a:moveTo>
                    <a:pt x="27" y="0"/>
                  </a:moveTo>
                  <a:lnTo>
                    <a:pt x="55" y="29"/>
                  </a:lnTo>
                  <a:lnTo>
                    <a:pt x="27" y="57"/>
                  </a:lnTo>
                  <a:lnTo>
                    <a:pt x="0" y="2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1198" y="3072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9 h 57"/>
                <a:gd name="T4" fmla="*/ 27 w 54"/>
                <a:gd name="T5" fmla="*/ 57 h 57"/>
                <a:gd name="T6" fmla="*/ 0 w 54"/>
                <a:gd name="T7" fmla="*/ 29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9"/>
                  </a:lnTo>
                  <a:lnTo>
                    <a:pt x="27" y="57"/>
                  </a:lnTo>
                  <a:lnTo>
                    <a:pt x="0" y="2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1379" y="3072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9 h 57"/>
                <a:gd name="T4" fmla="*/ 27 w 54"/>
                <a:gd name="T5" fmla="*/ 57 h 57"/>
                <a:gd name="T6" fmla="*/ 0 w 54"/>
                <a:gd name="T7" fmla="*/ 29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9"/>
                  </a:lnTo>
                  <a:lnTo>
                    <a:pt x="27" y="57"/>
                  </a:lnTo>
                  <a:lnTo>
                    <a:pt x="0" y="2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1561" y="3054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1742" y="3044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8 h 57"/>
                <a:gd name="T4" fmla="*/ 27 w 54"/>
                <a:gd name="T5" fmla="*/ 57 h 57"/>
                <a:gd name="T6" fmla="*/ 0 w 54"/>
                <a:gd name="T7" fmla="*/ 28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8"/>
                  </a:lnTo>
                  <a:lnTo>
                    <a:pt x="27" y="57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1924" y="3016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2105" y="2979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2286" y="2941"/>
              <a:ext cx="55" cy="56"/>
            </a:xfrm>
            <a:custGeom>
              <a:avLst/>
              <a:gdLst>
                <a:gd name="T0" fmla="*/ 28 w 55"/>
                <a:gd name="T1" fmla="*/ 0 h 56"/>
                <a:gd name="T2" fmla="*/ 55 w 55"/>
                <a:gd name="T3" fmla="*/ 28 h 56"/>
                <a:gd name="T4" fmla="*/ 28 w 55"/>
                <a:gd name="T5" fmla="*/ 56 h 56"/>
                <a:gd name="T6" fmla="*/ 0 w 55"/>
                <a:gd name="T7" fmla="*/ 28 h 56"/>
                <a:gd name="T8" fmla="*/ 28 w 55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6"/>
                <a:gd name="T17" fmla="*/ 55 w 5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6">
                  <a:moveTo>
                    <a:pt x="28" y="0"/>
                  </a:moveTo>
                  <a:lnTo>
                    <a:pt x="55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2468" y="2866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8 h 57"/>
                <a:gd name="T4" fmla="*/ 27 w 54"/>
                <a:gd name="T5" fmla="*/ 57 h 57"/>
                <a:gd name="T6" fmla="*/ 0 w 54"/>
                <a:gd name="T7" fmla="*/ 28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8"/>
                  </a:lnTo>
                  <a:lnTo>
                    <a:pt x="27" y="57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2649" y="2763"/>
              <a:ext cx="55" cy="56"/>
            </a:xfrm>
            <a:custGeom>
              <a:avLst/>
              <a:gdLst>
                <a:gd name="T0" fmla="*/ 28 w 55"/>
                <a:gd name="T1" fmla="*/ 0 h 56"/>
                <a:gd name="T2" fmla="*/ 55 w 55"/>
                <a:gd name="T3" fmla="*/ 28 h 56"/>
                <a:gd name="T4" fmla="*/ 28 w 55"/>
                <a:gd name="T5" fmla="*/ 56 h 56"/>
                <a:gd name="T6" fmla="*/ 0 w 55"/>
                <a:gd name="T7" fmla="*/ 28 h 56"/>
                <a:gd name="T8" fmla="*/ 28 w 55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6"/>
                <a:gd name="T17" fmla="*/ 55 w 5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6">
                  <a:moveTo>
                    <a:pt x="28" y="0"/>
                  </a:moveTo>
                  <a:lnTo>
                    <a:pt x="55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2831" y="2595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012" y="2388"/>
              <a:ext cx="55" cy="57"/>
            </a:xfrm>
            <a:custGeom>
              <a:avLst/>
              <a:gdLst>
                <a:gd name="T0" fmla="*/ 28 w 55"/>
                <a:gd name="T1" fmla="*/ 0 h 57"/>
                <a:gd name="T2" fmla="*/ 55 w 55"/>
                <a:gd name="T3" fmla="*/ 28 h 57"/>
                <a:gd name="T4" fmla="*/ 28 w 55"/>
                <a:gd name="T5" fmla="*/ 57 h 57"/>
                <a:gd name="T6" fmla="*/ 0 w 55"/>
                <a:gd name="T7" fmla="*/ 28 h 57"/>
                <a:gd name="T8" fmla="*/ 28 w 55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7"/>
                <a:gd name="T17" fmla="*/ 55 w 5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7">
                  <a:moveTo>
                    <a:pt x="28" y="0"/>
                  </a:moveTo>
                  <a:lnTo>
                    <a:pt x="55" y="28"/>
                  </a:lnTo>
                  <a:lnTo>
                    <a:pt x="28" y="57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194" y="2163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9 h 57"/>
                <a:gd name="T4" fmla="*/ 27 w 54"/>
                <a:gd name="T5" fmla="*/ 57 h 57"/>
                <a:gd name="T6" fmla="*/ 0 w 54"/>
                <a:gd name="T7" fmla="*/ 29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9"/>
                  </a:lnTo>
                  <a:lnTo>
                    <a:pt x="27" y="57"/>
                  </a:lnTo>
                  <a:lnTo>
                    <a:pt x="0" y="2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375" y="2060"/>
              <a:ext cx="55" cy="57"/>
            </a:xfrm>
            <a:custGeom>
              <a:avLst/>
              <a:gdLst>
                <a:gd name="T0" fmla="*/ 28 w 55"/>
                <a:gd name="T1" fmla="*/ 0 h 57"/>
                <a:gd name="T2" fmla="*/ 55 w 55"/>
                <a:gd name="T3" fmla="*/ 29 h 57"/>
                <a:gd name="T4" fmla="*/ 28 w 55"/>
                <a:gd name="T5" fmla="*/ 57 h 57"/>
                <a:gd name="T6" fmla="*/ 0 w 55"/>
                <a:gd name="T7" fmla="*/ 29 h 57"/>
                <a:gd name="T8" fmla="*/ 28 w 55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7"/>
                <a:gd name="T17" fmla="*/ 55 w 5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7">
                  <a:moveTo>
                    <a:pt x="28" y="0"/>
                  </a:moveTo>
                  <a:lnTo>
                    <a:pt x="55" y="29"/>
                  </a:lnTo>
                  <a:lnTo>
                    <a:pt x="28" y="57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557" y="1985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9 h 57"/>
                <a:gd name="T4" fmla="*/ 27 w 54"/>
                <a:gd name="T5" fmla="*/ 57 h 57"/>
                <a:gd name="T6" fmla="*/ 0 w 54"/>
                <a:gd name="T7" fmla="*/ 29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9"/>
                  </a:lnTo>
                  <a:lnTo>
                    <a:pt x="27" y="57"/>
                  </a:lnTo>
                  <a:lnTo>
                    <a:pt x="0" y="2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738" y="1920"/>
              <a:ext cx="55" cy="56"/>
            </a:xfrm>
            <a:custGeom>
              <a:avLst/>
              <a:gdLst>
                <a:gd name="T0" fmla="*/ 28 w 55"/>
                <a:gd name="T1" fmla="*/ 0 h 56"/>
                <a:gd name="T2" fmla="*/ 55 w 55"/>
                <a:gd name="T3" fmla="*/ 28 h 56"/>
                <a:gd name="T4" fmla="*/ 28 w 55"/>
                <a:gd name="T5" fmla="*/ 56 h 56"/>
                <a:gd name="T6" fmla="*/ 0 w 55"/>
                <a:gd name="T7" fmla="*/ 28 h 56"/>
                <a:gd name="T8" fmla="*/ 28 w 55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6"/>
                <a:gd name="T17" fmla="*/ 55 w 5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6">
                  <a:moveTo>
                    <a:pt x="28" y="0"/>
                  </a:moveTo>
                  <a:lnTo>
                    <a:pt x="55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3920" y="1864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4101" y="1826"/>
              <a:ext cx="55" cy="56"/>
            </a:xfrm>
            <a:custGeom>
              <a:avLst/>
              <a:gdLst>
                <a:gd name="T0" fmla="*/ 28 w 55"/>
                <a:gd name="T1" fmla="*/ 0 h 56"/>
                <a:gd name="T2" fmla="*/ 55 w 55"/>
                <a:gd name="T3" fmla="*/ 28 h 56"/>
                <a:gd name="T4" fmla="*/ 28 w 55"/>
                <a:gd name="T5" fmla="*/ 56 h 56"/>
                <a:gd name="T6" fmla="*/ 0 w 55"/>
                <a:gd name="T7" fmla="*/ 28 h 56"/>
                <a:gd name="T8" fmla="*/ 28 w 55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6"/>
                <a:gd name="T17" fmla="*/ 55 w 5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6">
                  <a:moveTo>
                    <a:pt x="28" y="0"/>
                  </a:moveTo>
                  <a:lnTo>
                    <a:pt x="55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4283" y="1826"/>
              <a:ext cx="54" cy="56"/>
            </a:xfrm>
            <a:custGeom>
              <a:avLst/>
              <a:gdLst>
                <a:gd name="T0" fmla="*/ 27 w 54"/>
                <a:gd name="T1" fmla="*/ 0 h 56"/>
                <a:gd name="T2" fmla="*/ 54 w 54"/>
                <a:gd name="T3" fmla="*/ 28 h 56"/>
                <a:gd name="T4" fmla="*/ 27 w 54"/>
                <a:gd name="T5" fmla="*/ 56 h 56"/>
                <a:gd name="T6" fmla="*/ 0 w 54"/>
                <a:gd name="T7" fmla="*/ 28 h 56"/>
                <a:gd name="T8" fmla="*/ 27 w 5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6"/>
                <a:gd name="T17" fmla="*/ 54 w 5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6">
                  <a:moveTo>
                    <a:pt x="27" y="0"/>
                  </a:moveTo>
                  <a:lnTo>
                    <a:pt x="54" y="28"/>
                  </a:lnTo>
                  <a:lnTo>
                    <a:pt x="27" y="56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4464" y="1826"/>
              <a:ext cx="55" cy="56"/>
            </a:xfrm>
            <a:custGeom>
              <a:avLst/>
              <a:gdLst>
                <a:gd name="T0" fmla="*/ 28 w 55"/>
                <a:gd name="T1" fmla="*/ 0 h 56"/>
                <a:gd name="T2" fmla="*/ 55 w 55"/>
                <a:gd name="T3" fmla="*/ 28 h 56"/>
                <a:gd name="T4" fmla="*/ 28 w 55"/>
                <a:gd name="T5" fmla="*/ 56 h 56"/>
                <a:gd name="T6" fmla="*/ 0 w 55"/>
                <a:gd name="T7" fmla="*/ 28 h 56"/>
                <a:gd name="T8" fmla="*/ 28 w 55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56"/>
                <a:gd name="T17" fmla="*/ 55 w 5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56">
                  <a:moveTo>
                    <a:pt x="28" y="0"/>
                  </a:moveTo>
                  <a:lnTo>
                    <a:pt x="55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835" y="3026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1016" y="2951"/>
              <a:ext cx="55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1198" y="2848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379" y="2735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auto">
            <a:xfrm>
              <a:off x="1561" y="2595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auto">
            <a:xfrm>
              <a:off x="1742" y="2426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924" y="2285"/>
              <a:ext cx="54" cy="57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auto">
            <a:xfrm>
              <a:off x="2105" y="2163"/>
              <a:ext cx="54" cy="57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auto">
            <a:xfrm>
              <a:off x="2286" y="2089"/>
              <a:ext cx="55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2468" y="2014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Rectangle 114"/>
            <p:cNvSpPr>
              <a:spLocks noChangeArrowheads="1"/>
            </p:cNvSpPr>
            <p:nvPr/>
          </p:nvSpPr>
          <p:spPr bwMode="auto">
            <a:xfrm>
              <a:off x="2649" y="1957"/>
              <a:ext cx="55" cy="57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831" y="1920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3012" y="1882"/>
              <a:ext cx="55" cy="57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3194" y="1864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Rectangle 118"/>
            <p:cNvSpPr>
              <a:spLocks noChangeArrowheads="1"/>
            </p:cNvSpPr>
            <p:nvPr/>
          </p:nvSpPr>
          <p:spPr bwMode="auto">
            <a:xfrm>
              <a:off x="3375" y="1845"/>
              <a:ext cx="55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Rectangle 119"/>
            <p:cNvSpPr>
              <a:spLocks noChangeArrowheads="1"/>
            </p:cNvSpPr>
            <p:nvPr/>
          </p:nvSpPr>
          <p:spPr bwMode="auto">
            <a:xfrm>
              <a:off x="3557" y="1836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3738" y="1836"/>
              <a:ext cx="55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Rectangle 121"/>
            <p:cNvSpPr>
              <a:spLocks noChangeArrowheads="1"/>
            </p:cNvSpPr>
            <p:nvPr/>
          </p:nvSpPr>
          <p:spPr bwMode="auto">
            <a:xfrm>
              <a:off x="3920" y="1826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Rectangle 122"/>
            <p:cNvSpPr>
              <a:spLocks noChangeArrowheads="1"/>
            </p:cNvSpPr>
            <p:nvPr/>
          </p:nvSpPr>
          <p:spPr bwMode="auto">
            <a:xfrm>
              <a:off x="4101" y="1826"/>
              <a:ext cx="55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Rectangle 123"/>
            <p:cNvSpPr>
              <a:spLocks noChangeArrowheads="1"/>
            </p:cNvSpPr>
            <p:nvPr/>
          </p:nvSpPr>
          <p:spPr bwMode="auto">
            <a:xfrm>
              <a:off x="4283" y="1826"/>
              <a:ext cx="54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Rectangle 124"/>
            <p:cNvSpPr>
              <a:spLocks noChangeArrowheads="1"/>
            </p:cNvSpPr>
            <p:nvPr/>
          </p:nvSpPr>
          <p:spPr bwMode="auto">
            <a:xfrm>
              <a:off x="4464" y="1826"/>
              <a:ext cx="55" cy="56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Rectangle 125"/>
            <p:cNvSpPr>
              <a:spLocks noChangeArrowheads="1"/>
            </p:cNvSpPr>
            <p:nvPr/>
          </p:nvSpPr>
          <p:spPr bwMode="auto">
            <a:xfrm>
              <a:off x="735" y="3044"/>
              <a:ext cx="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1" name="Rectangle 126"/>
            <p:cNvSpPr>
              <a:spLocks noChangeArrowheads="1"/>
            </p:cNvSpPr>
            <p:nvPr/>
          </p:nvSpPr>
          <p:spPr bwMode="auto">
            <a:xfrm>
              <a:off x="679" y="2790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20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679" y="2538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40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3" name="Rectangle 128"/>
            <p:cNvSpPr>
              <a:spLocks noChangeArrowheads="1"/>
            </p:cNvSpPr>
            <p:nvPr/>
          </p:nvSpPr>
          <p:spPr bwMode="auto">
            <a:xfrm>
              <a:off x="679" y="2295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60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4" name="Rectangle 129"/>
            <p:cNvSpPr>
              <a:spLocks noChangeArrowheads="1"/>
            </p:cNvSpPr>
            <p:nvPr/>
          </p:nvSpPr>
          <p:spPr bwMode="auto">
            <a:xfrm>
              <a:off x="679" y="2040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80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5" name="Rectangle 130"/>
            <p:cNvSpPr>
              <a:spLocks noChangeArrowheads="1"/>
            </p:cNvSpPr>
            <p:nvPr/>
          </p:nvSpPr>
          <p:spPr bwMode="auto">
            <a:xfrm>
              <a:off x="627" y="1789"/>
              <a:ext cx="151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100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6" name="Rectangle 131"/>
            <p:cNvSpPr>
              <a:spLocks noChangeArrowheads="1"/>
            </p:cNvSpPr>
            <p:nvPr/>
          </p:nvSpPr>
          <p:spPr bwMode="auto">
            <a:xfrm>
              <a:off x="627" y="1536"/>
              <a:ext cx="1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120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7" name="Rectangle 132"/>
            <p:cNvSpPr>
              <a:spLocks noChangeArrowheads="1"/>
            </p:cNvSpPr>
            <p:nvPr/>
          </p:nvSpPr>
          <p:spPr bwMode="auto">
            <a:xfrm>
              <a:off x="834" y="3194"/>
              <a:ext cx="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8" name="Rectangle 133"/>
            <p:cNvSpPr>
              <a:spLocks noChangeArrowheads="1"/>
            </p:cNvSpPr>
            <p:nvPr/>
          </p:nvSpPr>
          <p:spPr bwMode="auto">
            <a:xfrm>
              <a:off x="1016" y="3194"/>
              <a:ext cx="5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2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1199" y="3194"/>
              <a:ext cx="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3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1379" y="3194"/>
              <a:ext cx="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4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1560" y="3194"/>
              <a:ext cx="5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5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2" name="Rectangle 137"/>
            <p:cNvSpPr>
              <a:spLocks noChangeArrowheads="1"/>
            </p:cNvSpPr>
            <p:nvPr/>
          </p:nvSpPr>
          <p:spPr bwMode="auto">
            <a:xfrm>
              <a:off x="1741" y="3194"/>
              <a:ext cx="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6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3" name="Rectangle 138"/>
            <p:cNvSpPr>
              <a:spLocks noChangeArrowheads="1"/>
            </p:cNvSpPr>
            <p:nvPr/>
          </p:nvSpPr>
          <p:spPr bwMode="auto">
            <a:xfrm>
              <a:off x="1923" y="3194"/>
              <a:ext cx="5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7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2105" y="3194"/>
              <a:ext cx="5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8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2285" y="3194"/>
              <a:ext cx="5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9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2441" y="3194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7" name="Rectangle 142"/>
            <p:cNvSpPr>
              <a:spLocks noChangeArrowheads="1"/>
            </p:cNvSpPr>
            <p:nvPr/>
          </p:nvSpPr>
          <p:spPr bwMode="auto">
            <a:xfrm>
              <a:off x="2622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11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8" name="Rectangle 143"/>
            <p:cNvSpPr>
              <a:spLocks noChangeArrowheads="1"/>
            </p:cNvSpPr>
            <p:nvPr/>
          </p:nvSpPr>
          <p:spPr bwMode="auto">
            <a:xfrm>
              <a:off x="2804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12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49" name="Rectangle 144"/>
            <p:cNvSpPr>
              <a:spLocks noChangeArrowheads="1"/>
            </p:cNvSpPr>
            <p:nvPr/>
          </p:nvSpPr>
          <p:spPr bwMode="auto">
            <a:xfrm>
              <a:off x="2986" y="3194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13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0" name="Rectangle 145"/>
            <p:cNvSpPr>
              <a:spLocks noChangeArrowheads="1"/>
            </p:cNvSpPr>
            <p:nvPr/>
          </p:nvSpPr>
          <p:spPr bwMode="auto">
            <a:xfrm>
              <a:off x="3167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14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1" name="Rectangle 146"/>
            <p:cNvSpPr>
              <a:spLocks noChangeArrowheads="1"/>
            </p:cNvSpPr>
            <p:nvPr/>
          </p:nvSpPr>
          <p:spPr bwMode="auto">
            <a:xfrm>
              <a:off x="3347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15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3529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16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3711" y="3194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17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3893" y="3194"/>
              <a:ext cx="10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18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5" name="Rectangle 150"/>
            <p:cNvSpPr>
              <a:spLocks noChangeArrowheads="1"/>
            </p:cNvSpPr>
            <p:nvPr/>
          </p:nvSpPr>
          <p:spPr bwMode="auto">
            <a:xfrm>
              <a:off x="4074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19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6" name="Rectangle 151"/>
            <p:cNvSpPr>
              <a:spLocks noChangeArrowheads="1"/>
            </p:cNvSpPr>
            <p:nvPr/>
          </p:nvSpPr>
          <p:spPr bwMode="auto">
            <a:xfrm>
              <a:off x="4256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20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7" name="Rectangle 152"/>
            <p:cNvSpPr>
              <a:spLocks noChangeArrowheads="1"/>
            </p:cNvSpPr>
            <p:nvPr/>
          </p:nvSpPr>
          <p:spPr bwMode="auto">
            <a:xfrm>
              <a:off x="4436" y="3194"/>
              <a:ext cx="10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21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549" y="3390"/>
              <a:ext cx="23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Score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59" name="Rectangle 154"/>
            <p:cNvSpPr>
              <a:spLocks noChangeArrowheads="1"/>
            </p:cNvSpPr>
            <p:nvPr/>
          </p:nvSpPr>
          <p:spPr bwMode="auto">
            <a:xfrm rot="-5400000">
              <a:off x="463" y="2305"/>
              <a:ext cx="7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%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60" name="Rectangle 155"/>
            <p:cNvSpPr>
              <a:spLocks noChangeArrowheads="1"/>
            </p:cNvSpPr>
            <p:nvPr/>
          </p:nvSpPr>
          <p:spPr bwMode="auto">
            <a:xfrm>
              <a:off x="4664" y="2173"/>
              <a:ext cx="653" cy="36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4700" y="2267"/>
              <a:ext cx="245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2" name="Freeform 157"/>
            <p:cNvSpPr>
              <a:spLocks/>
            </p:cNvSpPr>
            <p:nvPr/>
          </p:nvSpPr>
          <p:spPr bwMode="auto">
            <a:xfrm>
              <a:off x="4791" y="2238"/>
              <a:ext cx="54" cy="57"/>
            </a:xfrm>
            <a:custGeom>
              <a:avLst/>
              <a:gdLst>
                <a:gd name="T0" fmla="*/ 27 w 54"/>
                <a:gd name="T1" fmla="*/ 0 h 57"/>
                <a:gd name="T2" fmla="*/ 54 w 54"/>
                <a:gd name="T3" fmla="*/ 29 h 57"/>
                <a:gd name="T4" fmla="*/ 27 w 54"/>
                <a:gd name="T5" fmla="*/ 57 h 57"/>
                <a:gd name="T6" fmla="*/ 0 w 54"/>
                <a:gd name="T7" fmla="*/ 29 h 57"/>
                <a:gd name="T8" fmla="*/ 27 w 54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7"/>
                <a:gd name="T17" fmla="*/ 54 w 5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7">
                  <a:moveTo>
                    <a:pt x="27" y="0"/>
                  </a:moveTo>
                  <a:lnTo>
                    <a:pt x="54" y="29"/>
                  </a:lnTo>
                  <a:lnTo>
                    <a:pt x="27" y="57"/>
                  </a:lnTo>
                  <a:lnTo>
                    <a:pt x="0" y="2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3" name="Rectangle 158"/>
            <p:cNvSpPr>
              <a:spLocks noChangeArrowheads="1"/>
            </p:cNvSpPr>
            <p:nvPr/>
          </p:nvSpPr>
          <p:spPr bwMode="auto">
            <a:xfrm>
              <a:off x="4971" y="2201"/>
              <a:ext cx="1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% A</a:t>
              </a:r>
              <a:endParaRPr lang="pt-BR" sz="700">
                <a:latin typeface="Times" pitchFamily="18" charset="0"/>
              </a:endParaRPr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4700" y="2445"/>
              <a:ext cx="245" cy="1"/>
            </a:xfrm>
            <a:prstGeom prst="line">
              <a:avLst/>
            </a:prstGeom>
            <a:noFill/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5" name="Rectangle 160"/>
            <p:cNvSpPr>
              <a:spLocks noChangeArrowheads="1"/>
            </p:cNvSpPr>
            <p:nvPr/>
          </p:nvSpPr>
          <p:spPr bwMode="auto">
            <a:xfrm>
              <a:off x="4791" y="2416"/>
              <a:ext cx="54" cy="57"/>
            </a:xfrm>
            <a:prstGeom prst="rect">
              <a:avLst/>
            </a:prstGeom>
            <a:solidFill>
              <a:srgbClr val="FF00FF"/>
            </a:solidFill>
            <a:ln w="1428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6" name="Rectangle 161"/>
            <p:cNvSpPr>
              <a:spLocks noChangeArrowheads="1"/>
            </p:cNvSpPr>
            <p:nvPr/>
          </p:nvSpPr>
          <p:spPr bwMode="auto">
            <a:xfrm>
              <a:off x="4971" y="2379"/>
              <a:ext cx="1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700">
                  <a:solidFill>
                    <a:srgbClr val="000000"/>
                  </a:solidFill>
                </a:rPr>
                <a:t>% B</a:t>
              </a:r>
              <a:endParaRPr lang="pt-BR" sz="700">
                <a:latin typeface="Times" pitchFamily="18" charset="0"/>
              </a:endParaRPr>
            </a:p>
          </p:txBody>
        </p:sp>
        <p:grpSp>
          <p:nvGrpSpPr>
            <p:cNvPr id="4" name="Group 162"/>
            <p:cNvGrpSpPr>
              <a:grpSpLocks/>
            </p:cNvGrpSpPr>
            <p:nvPr/>
          </p:nvGrpSpPr>
          <p:grpSpPr bwMode="auto">
            <a:xfrm>
              <a:off x="1830" y="2065"/>
              <a:ext cx="2042" cy="863"/>
              <a:chOff x="1846" y="2353"/>
              <a:chExt cx="2042" cy="863"/>
            </a:xfrm>
          </p:grpSpPr>
          <p:sp>
            <p:nvSpPr>
              <p:cNvPr id="168" name="Text Box 163"/>
              <p:cNvSpPr txBox="1">
                <a:spLocks noChangeArrowheads="1"/>
              </p:cNvSpPr>
              <p:nvPr/>
            </p:nvSpPr>
            <p:spPr bwMode="auto">
              <a:xfrm>
                <a:off x="1846" y="2653"/>
                <a:ext cx="204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700" b="1" i="1">
                    <a:solidFill>
                      <a:srgbClr val="003399"/>
                    </a:solidFill>
                    <a:latin typeface="Times New Roman" pitchFamily="18" charset="0"/>
                  </a:rPr>
                  <a:t>              </a:t>
                </a:r>
                <a:r>
                  <a:rPr lang="en-US" sz="700">
                    <a:solidFill>
                      <a:srgbClr val="003399"/>
                    </a:solidFill>
                    <a:latin typeface="Times New Roman" pitchFamily="18" charset="0"/>
                  </a:rPr>
                  <a:t>K-S = 64%</a:t>
                </a:r>
                <a:endParaRPr lang="en-US" sz="700" b="1" i="1">
                  <a:solidFill>
                    <a:srgbClr val="003399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5" name="Group 164"/>
              <p:cNvGrpSpPr>
                <a:grpSpLocks/>
              </p:cNvGrpSpPr>
              <p:nvPr/>
            </p:nvGrpSpPr>
            <p:grpSpPr bwMode="auto">
              <a:xfrm rot="5400000" flipH="1">
                <a:off x="2018" y="2785"/>
                <a:ext cx="863" cy="0"/>
                <a:chOff x="383" y="4176"/>
                <a:chExt cx="1680" cy="0"/>
              </a:xfrm>
            </p:grpSpPr>
            <p:sp>
              <p:nvSpPr>
                <p:cNvPr id="170" name="Line 165"/>
                <p:cNvSpPr>
                  <a:spLocks noChangeShapeType="1"/>
                </p:cNvSpPr>
                <p:nvPr/>
              </p:nvSpPr>
              <p:spPr bwMode="auto">
                <a:xfrm>
                  <a:off x="1199" y="4176"/>
                  <a:ext cx="864" cy="0"/>
                </a:xfrm>
                <a:prstGeom prst="line">
                  <a:avLst/>
                </a:prstGeom>
                <a:noFill/>
                <a:ln w="28575" cap="rnd">
                  <a:solidFill>
                    <a:srgbClr val="0033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1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83" y="4176"/>
                  <a:ext cx="816" cy="0"/>
                </a:xfrm>
                <a:prstGeom prst="line">
                  <a:avLst/>
                </a:prstGeom>
                <a:noFill/>
                <a:ln w="28575" cap="rnd">
                  <a:solidFill>
                    <a:srgbClr val="0033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74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>
              <a:spcBef>
                <a:spcPct val="20000"/>
              </a:spcBef>
              <a:defRPr/>
            </a:pPr>
            <a:r>
              <a:rPr lang="en-GB" kern="0" dirty="0" err="1" smtClean="0">
                <a:latin typeface="Arial" pitchFamily="34" charset="0"/>
              </a:rPr>
              <a:t>Kolmogorov</a:t>
            </a:r>
            <a:r>
              <a:rPr lang="en-GB" kern="0" dirty="0" smtClean="0">
                <a:latin typeface="Arial" pitchFamily="34" charset="0"/>
              </a:rPr>
              <a:t> Smirnov – KS – equivalent to GINI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167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314" y="247632"/>
            <a:ext cx="73580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>
              <a:spcBef>
                <a:spcPct val="20000"/>
              </a:spcBef>
              <a:defRPr/>
            </a:pPr>
            <a:r>
              <a:rPr lang="en-GB" kern="0" dirty="0" smtClean="0">
                <a:latin typeface="Arial" pitchFamily="34" charset="0"/>
              </a:rPr>
              <a:t>Calculating </a:t>
            </a:r>
            <a:r>
              <a:rPr lang="en-GB" kern="0" dirty="0" err="1" smtClean="0">
                <a:latin typeface="Arial" pitchFamily="34" charset="0"/>
              </a:rPr>
              <a:t>Kolmogorov</a:t>
            </a:r>
            <a:r>
              <a:rPr lang="en-GB" kern="0" dirty="0" smtClean="0">
                <a:latin typeface="Arial" pitchFamily="34" charset="0"/>
              </a:rPr>
              <a:t> Smirnov – KS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571612"/>
            <a:ext cx="3248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927</Words>
  <Application>Microsoft Office PowerPoint</Application>
  <PresentationFormat>Presentación en pantalla (4:3)</PresentationFormat>
  <Paragraphs>233</Paragraphs>
  <Slides>16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Calibri</vt:lpstr>
      <vt:lpstr>Lucida Console</vt:lpstr>
      <vt:lpstr>Monotype Sorts</vt:lpstr>
      <vt:lpstr>Symbol</vt:lpstr>
      <vt:lpstr>Tahoma</vt:lpstr>
      <vt:lpstr>Times</vt:lpstr>
      <vt:lpstr>Times New Roman</vt:lpstr>
      <vt:lpstr>Wingdings</vt:lpstr>
      <vt:lpstr>Default Design</vt:lpstr>
      <vt:lpstr>Equation</vt:lpstr>
      <vt:lpstr>Financial Analytics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Financial Analytics</vt:lpstr>
      <vt:lpstr>Presentación de PowerPoint</vt:lpstr>
      <vt:lpstr>Presentación de PowerPoint</vt:lpstr>
      <vt:lpstr>Presentación de PowerPoint</vt:lpstr>
    </vt:vector>
  </TitlesOfParts>
  <Company>COGESA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JUNTA DE CASTILLA – LEÓN Consejería de Sanidad</dc:title>
  <dc:creator>COTO</dc:creator>
  <cp:lastModifiedBy>Manoel Gadi</cp:lastModifiedBy>
  <cp:revision>476</cp:revision>
  <dcterms:created xsi:type="dcterms:W3CDTF">2006-01-17T18:02:31Z</dcterms:created>
  <dcterms:modified xsi:type="dcterms:W3CDTF">2015-10-16T11:30:43Z</dcterms:modified>
</cp:coreProperties>
</file>